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comments/modernComment_22B_432B2C35.xml" ContentType="application/vnd.ms-powerpoint.comments+xml"/>
  <Override PartName="/ppt/diagrams/layout1.xml" ContentType="application/vnd.openxmlformats-officedocument.drawingml.diagramLayout+xml"/>
  <Override PartName="/ppt/authors.xml" ContentType="application/vnd.ms-powerpoint.authors+xml"/>
  <Override PartName="/ppt/diagrams/quickStyle1.xml" ContentType="application/vnd.openxmlformats-officedocument.drawingml.diagramStyle+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492" r:id="rId2"/>
    <p:sldId id="543" r:id="rId3"/>
    <p:sldId id="546" r:id="rId4"/>
    <p:sldId id="287" r:id="rId5"/>
    <p:sldId id="535" r:id="rId6"/>
    <p:sldId id="288" r:id="rId7"/>
    <p:sldId id="508" r:id="rId8"/>
    <p:sldId id="538" r:id="rId9"/>
    <p:sldId id="563" r:id="rId10"/>
    <p:sldId id="514" r:id="rId11"/>
    <p:sldId id="509" r:id="rId12"/>
    <p:sldId id="523" r:id="rId13"/>
    <p:sldId id="513" r:id="rId14"/>
    <p:sldId id="510" r:id="rId15"/>
    <p:sldId id="529" r:id="rId16"/>
    <p:sldId id="547" r:id="rId17"/>
    <p:sldId id="562" r:id="rId18"/>
    <p:sldId id="532" r:id="rId19"/>
    <p:sldId id="524" r:id="rId20"/>
    <p:sldId id="553" r:id="rId21"/>
    <p:sldId id="560" r:id="rId22"/>
    <p:sldId id="516" r:id="rId23"/>
    <p:sldId id="552" r:id="rId24"/>
    <p:sldId id="537" r:id="rId25"/>
    <p:sldId id="551" r:id="rId26"/>
    <p:sldId id="554" r:id="rId27"/>
    <p:sldId id="555" r:id="rId28"/>
    <p:sldId id="533" r:id="rId29"/>
  </p:sldIdLst>
  <p:sldSz cx="12192000" cy="6858000"/>
  <p:notesSz cx="6858000" cy="9144000"/>
  <p:defaultText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55E32A-9086-AA30-F3C1-6B938BFA6B98}" name="Henriques, Gisele" initials="HG" userId="S::gisele.henriques@crs.org::a7b74a38-242f-4d16-8872-ef46d6ae539d" providerId="AD"/>
  <p188:author id="{340C747D-5921-1B8A-9E1E-5B0E0D28B8D2}" name="h.bouta@zoa.ngo" initials="h." userId="S::urn:spo:guest#h.bouta@zoa.ngo::" providerId="AD"/>
  <p188:author id="{24C6CC83-F914-23EE-7061-6FA3ED4400FA}" name="b.vandillen@zoa.ngo" initials="b." userId="S::urn:spo:guest#b.vandillen@zoa.ngo::" providerId="AD"/>
  <p188:author id="{BC92F79C-EF67-D952-DADA-944278D57512}" name="Dittmar, Jessica" initials="DJ" userId="S::jessica.dittmar@crs.org::a07ffb0c-6abb-421c-90d4-2a034293ca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84CC"/>
    <a:srgbClr val="00448B"/>
    <a:srgbClr val="8A1D06"/>
    <a:srgbClr val="DBE9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D1389A-7B9C-44E1-9D2B-003C176C024A}" v="282" dt="2024-02-21T16:11:35.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38" autoAdjust="0"/>
  </p:normalViewPr>
  <p:slideViewPr>
    <p:cSldViewPr snapToGrid="0">
      <p:cViewPr varScale="1">
        <p:scale>
          <a:sx n="59" d="100"/>
          <a:sy n="59" d="100"/>
        </p:scale>
        <p:origin x="9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omments/modernComment_22B_432B2C35.xml><?xml version="1.0" encoding="utf-8"?>
<p188:cmLst xmlns:a="http://schemas.openxmlformats.org/drawingml/2006/main" xmlns:r="http://schemas.openxmlformats.org/officeDocument/2006/relationships" xmlns:p188="http://schemas.microsoft.com/office/powerpoint/2018/8/main">
  <p188:cm id="{EBEFEA1A-E44E-4EBF-850E-883FCDCA284C}" authorId="{340C747D-5921-1B8A-9E1E-5B0E0D28B8D2}" created="2024-02-14T13:06:57.105">
    <ac:deMkLst xmlns:ac="http://schemas.microsoft.com/office/drawing/2013/main/command">
      <pc:docMk xmlns:pc="http://schemas.microsoft.com/office/powerpoint/2013/main/command"/>
      <pc:sldMk xmlns:pc="http://schemas.microsoft.com/office/powerpoint/2013/main/command" cId="1126902837" sldId="555"/>
      <ac:spMk id="3" creationId="{6C25028E-75EB-5020-7387-A2C98DCD6854}"/>
    </ac:deMkLst>
    <p188:txBody>
      <a:bodyPr/>
      <a:lstStyle/>
      <a:p>
        <a:r>
          <a:rPr lang="en-US"/>
          <a:t>where can these tools be found? Or will ZOA add them to the Quality Library (or at least the links)?</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B243F67-F397-460E-91E1-62F8C1EE0E9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E3935CC-8CAF-4A4E-8498-5D25318D21D9}">
      <dgm:prSet custT="1"/>
      <dgm:spPr/>
      <dgm:t>
        <a:bodyPr/>
        <a:lstStyle/>
        <a:p>
          <a:r>
            <a:rPr lang="ar-EG" sz="2000"/>
            <a:t>اكسل أداة الإشراف البيئي</a:t>
          </a:r>
        </a:p>
      </dgm:t>
    </dgm:pt>
    <dgm:pt modelId="{DFC73587-6933-4E7E-9533-FD34BAEA2390}" type="parTrans" cxnId="{28FFE735-171B-43C8-9E52-F62D8C7C7D56}">
      <dgm:prSet/>
      <dgm:spPr/>
      <dgm:t>
        <a:bodyPr/>
        <a:lstStyle/>
        <a:p>
          <a:endParaRPr lang="en-US"/>
        </a:p>
      </dgm:t>
    </dgm:pt>
    <dgm:pt modelId="{A2E4FA1C-2D44-46F0-A949-37B626244BF8}" type="sibTrans" cxnId="{28FFE735-171B-43C8-9E52-F62D8C7C7D56}">
      <dgm:prSet/>
      <dgm:spPr/>
      <dgm:t>
        <a:bodyPr/>
        <a:lstStyle/>
        <a:p>
          <a:endParaRPr lang="en-US"/>
        </a:p>
      </dgm:t>
    </dgm:pt>
    <dgm:pt modelId="{CBAB46B5-371D-48F9-A3CB-7B400EF8A578}">
      <dgm:prSet custT="1"/>
      <dgm:spPr/>
      <dgm:t>
        <a:bodyPr/>
        <a:lstStyle/>
        <a:p>
          <a:r>
            <a:rPr lang="ar-EG" sz="2000" dirty="0"/>
            <a:t>باو</a:t>
          </a:r>
          <a:r>
            <a:rPr lang="ar-LB" sz="2000"/>
            <a:t>ر</a:t>
          </a:r>
          <a:r>
            <a:rPr lang="ar-EG" sz="2000"/>
            <a:t>بوينت للمساعدة على تدريب الآخرين</a:t>
          </a:r>
        </a:p>
      </dgm:t>
    </dgm:pt>
    <dgm:pt modelId="{13B965BC-8EA5-46C6-BF6E-368C86306408}" type="parTrans" cxnId="{11915C0E-1023-47F6-A8A0-38607FE0915C}">
      <dgm:prSet/>
      <dgm:spPr/>
      <dgm:t>
        <a:bodyPr/>
        <a:lstStyle/>
        <a:p>
          <a:endParaRPr lang="en-US"/>
        </a:p>
      </dgm:t>
    </dgm:pt>
    <dgm:pt modelId="{7BD136AF-7007-4D6A-8C6F-D0900B577E1A}" type="sibTrans" cxnId="{11915C0E-1023-47F6-A8A0-38607FE0915C}">
      <dgm:prSet/>
      <dgm:spPr/>
      <dgm:t>
        <a:bodyPr/>
        <a:lstStyle/>
        <a:p>
          <a:endParaRPr lang="en-US"/>
        </a:p>
      </dgm:t>
    </dgm:pt>
    <dgm:pt modelId="{5CAB385E-A264-4537-B1CA-59FCBB886E12}">
      <dgm:prSet custT="1"/>
      <dgm:spPr/>
      <dgm:t>
        <a:bodyPr/>
        <a:lstStyle/>
        <a:p>
          <a:r>
            <a:rPr lang="ar-EG" sz="2000" dirty="0"/>
            <a:t> وصف موجز للأداة لمشاركتها مع الشركاء/المانحين</a:t>
          </a:r>
        </a:p>
      </dgm:t>
    </dgm:pt>
    <dgm:pt modelId="{0A7781CA-E9DD-4E74-BB0F-FF0E3A2D616E}" type="parTrans" cxnId="{4C697CC2-AA47-40FD-817B-FD0F4D80299F}">
      <dgm:prSet/>
      <dgm:spPr/>
      <dgm:t>
        <a:bodyPr/>
        <a:lstStyle/>
        <a:p>
          <a:endParaRPr lang="en-US"/>
        </a:p>
      </dgm:t>
    </dgm:pt>
    <dgm:pt modelId="{1E4CC7BB-5B16-483C-9883-1AEE06638C9F}" type="sibTrans" cxnId="{4C697CC2-AA47-40FD-817B-FD0F4D80299F}">
      <dgm:prSet/>
      <dgm:spPr/>
      <dgm:t>
        <a:bodyPr/>
        <a:lstStyle/>
        <a:p>
          <a:endParaRPr lang="en-US"/>
        </a:p>
      </dgm:t>
    </dgm:pt>
    <dgm:pt modelId="{A49C7A25-792C-4004-95D5-C5E6A621B74C}">
      <dgm:prSet custT="1"/>
      <dgm:spPr/>
      <dgm:t>
        <a:bodyPr/>
        <a:lstStyle/>
        <a:p>
          <a:r>
            <a:rPr lang="ar-EG" sz="2000"/>
            <a:t> ورقة الدعم - تحليل بيانات القائمة المرجعية</a:t>
          </a:r>
        </a:p>
      </dgm:t>
    </dgm:pt>
    <dgm:pt modelId="{B9FE0547-A5BB-40A3-B41F-7B36B2ED1996}" type="parTrans" cxnId="{69CB98AD-03B0-41F1-9560-41AD50249229}">
      <dgm:prSet/>
      <dgm:spPr/>
      <dgm:t>
        <a:bodyPr/>
        <a:lstStyle/>
        <a:p>
          <a:endParaRPr lang="en-US"/>
        </a:p>
      </dgm:t>
    </dgm:pt>
    <dgm:pt modelId="{AE7C7764-E2E3-414C-B5A1-D44808C33ACC}" type="sibTrans" cxnId="{69CB98AD-03B0-41F1-9560-41AD50249229}">
      <dgm:prSet/>
      <dgm:spPr/>
      <dgm:t>
        <a:bodyPr/>
        <a:lstStyle/>
        <a:p>
          <a:endParaRPr lang="en-US"/>
        </a:p>
      </dgm:t>
    </dgm:pt>
    <dgm:pt modelId="{C894AA6A-516A-4587-9B59-C221198D42F2}">
      <dgm:prSet custT="1"/>
      <dgm:spPr/>
      <dgm:t>
        <a:bodyPr/>
        <a:lstStyle/>
        <a:p>
          <a:r>
            <a:rPr lang="ar-EG" sz="2000"/>
            <a:t>ورقة دعم أداة الإشراف البيئي " مواجهة المجتمع المحلي" </a:t>
          </a:r>
        </a:p>
      </dgm:t>
    </dgm:pt>
    <dgm:pt modelId="{883ADB30-8C48-4E31-89EA-5FD496923DF0}" type="parTrans" cxnId="{4C687E3D-9681-4A71-93C3-45F3A90E4BDA}">
      <dgm:prSet/>
      <dgm:spPr/>
      <dgm:t>
        <a:bodyPr/>
        <a:lstStyle/>
        <a:p>
          <a:endParaRPr lang="en-US"/>
        </a:p>
      </dgm:t>
    </dgm:pt>
    <dgm:pt modelId="{A1B7336A-9BD5-403E-B37C-C2A2D6B829BF}" type="sibTrans" cxnId="{4C687E3D-9681-4A71-93C3-45F3A90E4BDA}">
      <dgm:prSet/>
      <dgm:spPr/>
      <dgm:t>
        <a:bodyPr/>
        <a:lstStyle/>
        <a:p>
          <a:endParaRPr lang="en-US"/>
        </a:p>
      </dgm:t>
    </dgm:pt>
    <dgm:pt modelId="{AC0627C1-4762-4E6D-A218-4345AAFBB871}">
      <dgm:prSet custT="1"/>
      <dgm:spPr/>
      <dgm:t>
        <a:bodyPr/>
        <a:lstStyle/>
        <a:p>
          <a:r>
            <a:rPr lang="ar-EG" sz="2000"/>
            <a:t>ستتوفر ترجمة الإصدار رقم 2  باللغات الفرنسية والإسبانية والعربية</a:t>
          </a:r>
        </a:p>
      </dgm:t>
    </dgm:pt>
    <dgm:pt modelId="{E2CCA12A-E1BA-40FE-985E-650C87E240BB}" type="parTrans" cxnId="{29BD83BE-0AD4-4271-99C4-82E1F07C8215}">
      <dgm:prSet/>
      <dgm:spPr/>
      <dgm:t>
        <a:bodyPr/>
        <a:lstStyle/>
        <a:p>
          <a:endParaRPr lang="en-US"/>
        </a:p>
      </dgm:t>
    </dgm:pt>
    <dgm:pt modelId="{6BDC3AEB-3106-492A-BB1E-E5FE035A02CD}" type="sibTrans" cxnId="{29BD83BE-0AD4-4271-99C4-82E1F07C8215}">
      <dgm:prSet/>
      <dgm:spPr/>
      <dgm:t>
        <a:bodyPr/>
        <a:lstStyle/>
        <a:p>
          <a:endParaRPr lang="en-US"/>
        </a:p>
      </dgm:t>
    </dgm:pt>
    <dgm:pt modelId="{FDEC7AFC-D4F2-4C05-A248-79A40686B685}">
      <dgm:prSet custT="1"/>
      <dgm:spPr/>
      <dgm:t>
        <a:bodyPr/>
        <a:lstStyle/>
        <a:p>
          <a:r>
            <a:rPr lang="ar-EG" sz="2000"/>
            <a:t>يضم موقع خدمات الإغاثة الكاثوليكية في مجال إدارة المواد الغذائية وغير الغذائية في حالات الطوارئ الأداة وجميع الموارد</a:t>
          </a:r>
        </a:p>
      </dgm:t>
    </dgm:pt>
    <dgm:pt modelId="{6E60C62C-2849-4B08-84AE-5D9E0890D1AC}" type="parTrans" cxnId="{7D450A34-E280-448F-9ABC-A036F9E8330C}">
      <dgm:prSet/>
      <dgm:spPr/>
      <dgm:t>
        <a:bodyPr/>
        <a:lstStyle/>
        <a:p>
          <a:endParaRPr lang="en-US"/>
        </a:p>
      </dgm:t>
    </dgm:pt>
    <dgm:pt modelId="{769E6812-A49D-40C2-BA5D-3B6051037C83}" type="sibTrans" cxnId="{7D450A34-E280-448F-9ABC-A036F9E8330C}">
      <dgm:prSet/>
      <dgm:spPr/>
      <dgm:t>
        <a:bodyPr/>
        <a:lstStyle/>
        <a:p>
          <a:endParaRPr lang="en-US"/>
        </a:p>
      </dgm:t>
    </dgm:pt>
    <dgm:pt modelId="{3C13DAC5-CC7B-40C0-8F2E-7CBE9E96EB38}" type="pres">
      <dgm:prSet presAssocID="{5B243F67-F397-460E-91E1-62F8C1EE0E97}" presName="root" presStyleCnt="0">
        <dgm:presLayoutVars>
          <dgm:dir/>
          <dgm:resizeHandles val="exact"/>
        </dgm:presLayoutVars>
      </dgm:prSet>
      <dgm:spPr/>
    </dgm:pt>
    <dgm:pt modelId="{6B8E58E0-4890-41B6-BD99-00DC5A022209}" type="pres">
      <dgm:prSet presAssocID="{6E3935CC-8CAF-4A4E-8498-5D25318D21D9}" presName="compNode" presStyleCnt="0"/>
      <dgm:spPr/>
    </dgm:pt>
    <dgm:pt modelId="{EE2FC933-027D-44B6-B4A2-251781EEC7CF}" type="pres">
      <dgm:prSet presAssocID="{6E3935CC-8CAF-4A4E-8498-5D25318D21D9}" presName="bgRect" presStyleLbl="bgShp" presStyleIdx="0" presStyleCnt="7"/>
      <dgm:spPr/>
    </dgm:pt>
    <dgm:pt modelId="{63EFCC9D-4515-4331-B906-536F42F84CF4}" type="pres">
      <dgm:prSet presAssocID="{6E3935CC-8CAF-4A4E-8498-5D25318D21D9}"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98814350-42A1-406A-9274-24B03E5A452E}" type="pres">
      <dgm:prSet presAssocID="{6E3935CC-8CAF-4A4E-8498-5D25318D21D9}" presName="spaceRect" presStyleCnt="0"/>
      <dgm:spPr/>
    </dgm:pt>
    <dgm:pt modelId="{8AB0D47B-7610-470C-BC9C-6C66CBE39835}" type="pres">
      <dgm:prSet presAssocID="{6E3935CC-8CAF-4A4E-8498-5D25318D21D9}" presName="parTx" presStyleLbl="revTx" presStyleIdx="0" presStyleCnt="7">
        <dgm:presLayoutVars>
          <dgm:chMax val="0"/>
          <dgm:chPref val="0"/>
        </dgm:presLayoutVars>
      </dgm:prSet>
      <dgm:spPr/>
    </dgm:pt>
    <dgm:pt modelId="{CBC2C525-8984-41C6-980C-4EF40AFBD1D0}" type="pres">
      <dgm:prSet presAssocID="{A2E4FA1C-2D44-46F0-A949-37B626244BF8}" presName="sibTrans" presStyleCnt="0"/>
      <dgm:spPr/>
    </dgm:pt>
    <dgm:pt modelId="{9F7BADA2-5395-475A-ACE3-48D8FF50D36F}" type="pres">
      <dgm:prSet presAssocID="{CBAB46B5-371D-48F9-A3CB-7B400EF8A578}" presName="compNode" presStyleCnt="0"/>
      <dgm:spPr/>
    </dgm:pt>
    <dgm:pt modelId="{9DE6C00A-D238-4261-B728-F8B308917743}" type="pres">
      <dgm:prSet presAssocID="{CBAB46B5-371D-48F9-A3CB-7B400EF8A578}" presName="bgRect" presStyleLbl="bgShp" presStyleIdx="1" presStyleCnt="7"/>
      <dgm:spPr/>
    </dgm:pt>
    <dgm:pt modelId="{360E4877-E079-40CF-8A08-9FF2251C3388}" type="pres">
      <dgm:prSet presAssocID="{CBAB46B5-371D-48F9-A3CB-7B400EF8A578}"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in"/>
        </a:ext>
      </dgm:extLst>
    </dgm:pt>
    <dgm:pt modelId="{90F47A4F-FE6C-4001-B9BC-834904491449}" type="pres">
      <dgm:prSet presAssocID="{CBAB46B5-371D-48F9-A3CB-7B400EF8A578}" presName="spaceRect" presStyleCnt="0"/>
      <dgm:spPr/>
    </dgm:pt>
    <dgm:pt modelId="{F360508C-2519-46BD-BE6F-F78180176A27}" type="pres">
      <dgm:prSet presAssocID="{CBAB46B5-371D-48F9-A3CB-7B400EF8A578}" presName="parTx" presStyleLbl="revTx" presStyleIdx="1" presStyleCnt="7">
        <dgm:presLayoutVars>
          <dgm:chMax val="0"/>
          <dgm:chPref val="0"/>
        </dgm:presLayoutVars>
      </dgm:prSet>
      <dgm:spPr/>
    </dgm:pt>
    <dgm:pt modelId="{A1F3CCC7-5CD9-4428-86B1-B955012E4D7E}" type="pres">
      <dgm:prSet presAssocID="{7BD136AF-7007-4D6A-8C6F-D0900B577E1A}" presName="sibTrans" presStyleCnt="0"/>
      <dgm:spPr/>
    </dgm:pt>
    <dgm:pt modelId="{B5B6915C-DEAC-4D0F-A67D-5F1C7957523E}" type="pres">
      <dgm:prSet presAssocID="{5CAB385E-A264-4537-B1CA-59FCBB886E12}" presName="compNode" presStyleCnt="0"/>
      <dgm:spPr/>
    </dgm:pt>
    <dgm:pt modelId="{BF7E2E07-858D-4A83-BA0F-D1DF24C993F4}" type="pres">
      <dgm:prSet presAssocID="{5CAB385E-A264-4537-B1CA-59FCBB886E12}" presName="bgRect" presStyleLbl="bgShp" presStyleIdx="2" presStyleCnt="7"/>
      <dgm:spPr/>
    </dgm:pt>
    <dgm:pt modelId="{DBE631B5-D5D0-4D22-B942-46AC2234EACD}" type="pres">
      <dgm:prSet presAssocID="{5CAB385E-A264-4537-B1CA-59FCBB886E12}" presName="iconRect" presStyleLbl="node1" presStyleIdx="2" presStyleCnt="7"/>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72B5B28A-338E-4BB2-8322-644E03C83D30}" type="pres">
      <dgm:prSet presAssocID="{5CAB385E-A264-4537-B1CA-59FCBB886E12}" presName="spaceRect" presStyleCnt="0"/>
      <dgm:spPr/>
    </dgm:pt>
    <dgm:pt modelId="{C9EC1E26-5F90-4887-9203-4A527766A1DF}" type="pres">
      <dgm:prSet presAssocID="{5CAB385E-A264-4537-B1CA-59FCBB886E12}" presName="parTx" presStyleLbl="revTx" presStyleIdx="2" presStyleCnt="7">
        <dgm:presLayoutVars>
          <dgm:chMax val="0"/>
          <dgm:chPref val="0"/>
        </dgm:presLayoutVars>
      </dgm:prSet>
      <dgm:spPr/>
    </dgm:pt>
    <dgm:pt modelId="{61471222-3D54-4EC2-9ABF-FBBA974C6300}" type="pres">
      <dgm:prSet presAssocID="{1E4CC7BB-5B16-483C-9883-1AEE06638C9F}" presName="sibTrans" presStyleCnt="0"/>
      <dgm:spPr/>
    </dgm:pt>
    <dgm:pt modelId="{1C890B99-2F47-49A3-82F5-AE10AB5658B9}" type="pres">
      <dgm:prSet presAssocID="{A49C7A25-792C-4004-95D5-C5E6A621B74C}" presName="compNode" presStyleCnt="0"/>
      <dgm:spPr/>
    </dgm:pt>
    <dgm:pt modelId="{0E12288F-6F89-4988-96BE-6DA43D33DC8B}" type="pres">
      <dgm:prSet presAssocID="{A49C7A25-792C-4004-95D5-C5E6A621B74C}" presName="bgRect" presStyleLbl="bgShp" presStyleIdx="3" presStyleCnt="7"/>
      <dgm:spPr/>
    </dgm:pt>
    <dgm:pt modelId="{841E6D77-C6E5-4ADB-8AD0-E0D81EDEDE2C}" type="pres">
      <dgm:prSet presAssocID="{A49C7A25-792C-4004-95D5-C5E6A621B74C}"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9A01E051-C23D-4EC7-AB9B-8F9F40187BCF}" type="pres">
      <dgm:prSet presAssocID="{A49C7A25-792C-4004-95D5-C5E6A621B74C}" presName="spaceRect" presStyleCnt="0"/>
      <dgm:spPr/>
    </dgm:pt>
    <dgm:pt modelId="{8E3DB88A-0ED2-43C1-8CB1-0300EEE349B7}" type="pres">
      <dgm:prSet presAssocID="{A49C7A25-792C-4004-95D5-C5E6A621B74C}" presName="parTx" presStyleLbl="revTx" presStyleIdx="3" presStyleCnt="7">
        <dgm:presLayoutVars>
          <dgm:chMax val="0"/>
          <dgm:chPref val="0"/>
        </dgm:presLayoutVars>
      </dgm:prSet>
      <dgm:spPr/>
    </dgm:pt>
    <dgm:pt modelId="{8BDFDEA9-E778-431A-94AA-AC94A11049C9}" type="pres">
      <dgm:prSet presAssocID="{AE7C7764-E2E3-414C-B5A1-D44808C33ACC}" presName="sibTrans" presStyleCnt="0"/>
      <dgm:spPr/>
    </dgm:pt>
    <dgm:pt modelId="{67B8451C-EF56-4C5A-A3CB-5D304578867C}" type="pres">
      <dgm:prSet presAssocID="{C894AA6A-516A-4587-9B59-C221198D42F2}" presName="compNode" presStyleCnt="0"/>
      <dgm:spPr/>
    </dgm:pt>
    <dgm:pt modelId="{EA67BAB6-06DE-4D4B-A466-6AE6CC325CE4}" type="pres">
      <dgm:prSet presAssocID="{C894AA6A-516A-4587-9B59-C221198D42F2}" presName="bgRect" presStyleLbl="bgShp" presStyleIdx="4" presStyleCnt="7"/>
      <dgm:spPr/>
    </dgm:pt>
    <dgm:pt modelId="{6DB15BEB-F74F-4BEC-B093-C6378C92B339}" type="pres">
      <dgm:prSet presAssocID="{C894AA6A-516A-4587-9B59-C221198D42F2}" presName="iconRect" presStyleLbl="node1" presStyleIdx="4" presStyleCnt="7"/>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DC9618D8-4288-4B08-B816-089BD5FEEC72}" type="pres">
      <dgm:prSet presAssocID="{C894AA6A-516A-4587-9B59-C221198D42F2}" presName="spaceRect" presStyleCnt="0"/>
      <dgm:spPr/>
    </dgm:pt>
    <dgm:pt modelId="{FD41F6A5-A523-42E0-99B5-9BA1FA1FF3FE}" type="pres">
      <dgm:prSet presAssocID="{C894AA6A-516A-4587-9B59-C221198D42F2}" presName="parTx" presStyleLbl="revTx" presStyleIdx="4" presStyleCnt="7">
        <dgm:presLayoutVars>
          <dgm:chMax val="0"/>
          <dgm:chPref val="0"/>
        </dgm:presLayoutVars>
      </dgm:prSet>
      <dgm:spPr/>
    </dgm:pt>
    <dgm:pt modelId="{52E5E14A-E511-460D-BB1E-97381FFD5FAC}" type="pres">
      <dgm:prSet presAssocID="{A1B7336A-9BD5-403E-B37C-C2A2D6B829BF}" presName="sibTrans" presStyleCnt="0"/>
      <dgm:spPr/>
    </dgm:pt>
    <dgm:pt modelId="{1A1AB257-E035-462B-95F7-B8720B74AD84}" type="pres">
      <dgm:prSet presAssocID="{AC0627C1-4762-4E6D-A218-4345AAFBB871}" presName="compNode" presStyleCnt="0"/>
      <dgm:spPr/>
    </dgm:pt>
    <dgm:pt modelId="{89C77EA9-5322-4F72-9DD5-B638C8CCD060}" type="pres">
      <dgm:prSet presAssocID="{AC0627C1-4762-4E6D-A218-4345AAFBB871}" presName="bgRect" presStyleLbl="bgShp" presStyleIdx="5" presStyleCnt="7"/>
      <dgm:spPr/>
    </dgm:pt>
    <dgm:pt modelId="{2DC5A09F-EC6B-4E1E-8514-AA8CA1FB2967}" type="pres">
      <dgm:prSet presAssocID="{AC0627C1-4762-4E6D-A218-4345AAFBB871}" presName="iconRect" presStyleLbl="node1" presStyleIdx="5" presStyleCnt="7"/>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ubtitles"/>
        </a:ext>
      </dgm:extLst>
    </dgm:pt>
    <dgm:pt modelId="{E8A1F071-A5F9-4C71-BACA-8A88EF61D3DE}" type="pres">
      <dgm:prSet presAssocID="{AC0627C1-4762-4E6D-A218-4345AAFBB871}" presName="spaceRect" presStyleCnt="0"/>
      <dgm:spPr/>
    </dgm:pt>
    <dgm:pt modelId="{CF55E9CE-63DA-4C07-80EB-E3DAF5A8B838}" type="pres">
      <dgm:prSet presAssocID="{AC0627C1-4762-4E6D-A218-4345AAFBB871}" presName="parTx" presStyleLbl="revTx" presStyleIdx="5" presStyleCnt="7">
        <dgm:presLayoutVars>
          <dgm:chMax val="0"/>
          <dgm:chPref val="0"/>
        </dgm:presLayoutVars>
      </dgm:prSet>
      <dgm:spPr/>
    </dgm:pt>
    <dgm:pt modelId="{5EF66B5F-0076-46BE-8965-A46EEFFB644F}" type="pres">
      <dgm:prSet presAssocID="{6BDC3AEB-3106-492A-BB1E-E5FE035A02CD}" presName="sibTrans" presStyleCnt="0"/>
      <dgm:spPr/>
    </dgm:pt>
    <dgm:pt modelId="{32D60F72-70EB-4930-847B-463D6AD211F2}" type="pres">
      <dgm:prSet presAssocID="{FDEC7AFC-D4F2-4C05-A248-79A40686B685}" presName="compNode" presStyleCnt="0"/>
      <dgm:spPr/>
    </dgm:pt>
    <dgm:pt modelId="{B29C5148-24D9-4117-8AC1-CA3D3755B478}" type="pres">
      <dgm:prSet presAssocID="{FDEC7AFC-D4F2-4C05-A248-79A40686B685}" presName="bgRect" presStyleLbl="bgShp" presStyleIdx="6" presStyleCnt="7"/>
      <dgm:spPr/>
    </dgm:pt>
    <dgm:pt modelId="{C2518E71-F7CE-4CF3-BAE7-1474F936AA32}" type="pres">
      <dgm:prSet presAssocID="{FDEC7AFC-D4F2-4C05-A248-79A40686B685}" presName="iconRect" presStyleLbl="node1" presStyleIdx="6" presStyleCnt="7"/>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ouse"/>
        </a:ext>
      </dgm:extLst>
    </dgm:pt>
    <dgm:pt modelId="{8DAA33E6-00F9-4662-935A-51ACFCE2DC42}" type="pres">
      <dgm:prSet presAssocID="{FDEC7AFC-D4F2-4C05-A248-79A40686B685}" presName="spaceRect" presStyleCnt="0"/>
      <dgm:spPr/>
    </dgm:pt>
    <dgm:pt modelId="{5D3EB69D-0FF2-4D16-B2A5-BBDFDB19BE4B}" type="pres">
      <dgm:prSet presAssocID="{FDEC7AFC-D4F2-4C05-A248-79A40686B685}" presName="parTx" presStyleLbl="revTx" presStyleIdx="6" presStyleCnt="7">
        <dgm:presLayoutVars>
          <dgm:chMax val="0"/>
          <dgm:chPref val="0"/>
        </dgm:presLayoutVars>
      </dgm:prSet>
      <dgm:spPr/>
    </dgm:pt>
  </dgm:ptLst>
  <dgm:cxnLst>
    <dgm:cxn modelId="{CBA81706-FB62-4628-BB52-E31471E9E24D}" type="presOf" srcId="{6E3935CC-8CAF-4A4E-8498-5D25318D21D9}" destId="{8AB0D47B-7610-470C-BC9C-6C66CBE39835}" srcOrd="0" destOrd="0" presId="urn:microsoft.com/office/officeart/2018/2/layout/IconVerticalSolidList"/>
    <dgm:cxn modelId="{7E169D07-0F9E-4178-88FB-ADEFB9EA4D92}" type="presOf" srcId="{5CAB385E-A264-4537-B1CA-59FCBB886E12}" destId="{C9EC1E26-5F90-4887-9203-4A527766A1DF}" srcOrd="0" destOrd="0" presId="urn:microsoft.com/office/officeart/2018/2/layout/IconVerticalSolidList"/>
    <dgm:cxn modelId="{11915C0E-1023-47F6-A8A0-38607FE0915C}" srcId="{5B243F67-F397-460E-91E1-62F8C1EE0E97}" destId="{CBAB46B5-371D-48F9-A3CB-7B400EF8A578}" srcOrd="1" destOrd="0" parTransId="{13B965BC-8EA5-46C6-BF6E-368C86306408}" sibTransId="{7BD136AF-7007-4D6A-8C6F-D0900B577E1A}"/>
    <dgm:cxn modelId="{7D450A34-E280-448F-9ABC-A036F9E8330C}" srcId="{5B243F67-F397-460E-91E1-62F8C1EE0E97}" destId="{FDEC7AFC-D4F2-4C05-A248-79A40686B685}" srcOrd="6" destOrd="0" parTransId="{6E60C62C-2849-4B08-84AE-5D9E0890D1AC}" sibTransId="{769E6812-A49D-40C2-BA5D-3B6051037C83}"/>
    <dgm:cxn modelId="{28FFE735-171B-43C8-9E52-F62D8C7C7D56}" srcId="{5B243F67-F397-460E-91E1-62F8C1EE0E97}" destId="{6E3935CC-8CAF-4A4E-8498-5D25318D21D9}" srcOrd="0" destOrd="0" parTransId="{DFC73587-6933-4E7E-9533-FD34BAEA2390}" sibTransId="{A2E4FA1C-2D44-46F0-A949-37B626244BF8}"/>
    <dgm:cxn modelId="{4C687E3D-9681-4A71-93C3-45F3A90E4BDA}" srcId="{5B243F67-F397-460E-91E1-62F8C1EE0E97}" destId="{C894AA6A-516A-4587-9B59-C221198D42F2}" srcOrd="4" destOrd="0" parTransId="{883ADB30-8C48-4E31-89EA-5FD496923DF0}" sibTransId="{A1B7336A-9BD5-403E-B37C-C2A2D6B829BF}"/>
    <dgm:cxn modelId="{E75B7742-44F5-4E4D-A945-990FF8726E26}" type="presOf" srcId="{5B243F67-F397-460E-91E1-62F8C1EE0E97}" destId="{3C13DAC5-CC7B-40C0-8F2E-7CBE9E96EB38}" srcOrd="0" destOrd="0" presId="urn:microsoft.com/office/officeart/2018/2/layout/IconVerticalSolidList"/>
    <dgm:cxn modelId="{1BA52355-E07D-4FAC-89CC-21B9F3FB7C78}" type="presOf" srcId="{CBAB46B5-371D-48F9-A3CB-7B400EF8A578}" destId="{F360508C-2519-46BD-BE6F-F78180176A27}" srcOrd="0" destOrd="0" presId="urn:microsoft.com/office/officeart/2018/2/layout/IconVerticalSolidList"/>
    <dgm:cxn modelId="{65A13CA5-5E95-4500-BA0B-B8E42389E400}" type="presOf" srcId="{FDEC7AFC-D4F2-4C05-A248-79A40686B685}" destId="{5D3EB69D-0FF2-4D16-B2A5-BBDFDB19BE4B}" srcOrd="0" destOrd="0" presId="urn:microsoft.com/office/officeart/2018/2/layout/IconVerticalSolidList"/>
    <dgm:cxn modelId="{69CB98AD-03B0-41F1-9560-41AD50249229}" srcId="{5B243F67-F397-460E-91E1-62F8C1EE0E97}" destId="{A49C7A25-792C-4004-95D5-C5E6A621B74C}" srcOrd="3" destOrd="0" parTransId="{B9FE0547-A5BB-40A3-B41F-7B36B2ED1996}" sibTransId="{AE7C7764-E2E3-414C-B5A1-D44808C33ACC}"/>
    <dgm:cxn modelId="{76943AB9-E9E9-438D-849A-520C5902174A}" type="presOf" srcId="{A49C7A25-792C-4004-95D5-C5E6A621B74C}" destId="{8E3DB88A-0ED2-43C1-8CB1-0300EEE349B7}" srcOrd="0" destOrd="0" presId="urn:microsoft.com/office/officeart/2018/2/layout/IconVerticalSolidList"/>
    <dgm:cxn modelId="{398D50BD-4A98-4FAE-8A2E-3CD5835407A3}" type="presOf" srcId="{C894AA6A-516A-4587-9B59-C221198D42F2}" destId="{FD41F6A5-A523-42E0-99B5-9BA1FA1FF3FE}" srcOrd="0" destOrd="0" presId="urn:microsoft.com/office/officeart/2018/2/layout/IconVerticalSolidList"/>
    <dgm:cxn modelId="{29BD83BE-0AD4-4271-99C4-82E1F07C8215}" srcId="{5B243F67-F397-460E-91E1-62F8C1EE0E97}" destId="{AC0627C1-4762-4E6D-A218-4345AAFBB871}" srcOrd="5" destOrd="0" parTransId="{E2CCA12A-E1BA-40FE-985E-650C87E240BB}" sibTransId="{6BDC3AEB-3106-492A-BB1E-E5FE035A02CD}"/>
    <dgm:cxn modelId="{4C697CC2-AA47-40FD-817B-FD0F4D80299F}" srcId="{5B243F67-F397-460E-91E1-62F8C1EE0E97}" destId="{5CAB385E-A264-4537-B1CA-59FCBB886E12}" srcOrd="2" destOrd="0" parTransId="{0A7781CA-E9DD-4E74-BB0F-FF0E3A2D616E}" sibTransId="{1E4CC7BB-5B16-483C-9883-1AEE06638C9F}"/>
    <dgm:cxn modelId="{A53055F2-A0ED-4F80-BE54-91FBBDFAFFA2}" type="presOf" srcId="{AC0627C1-4762-4E6D-A218-4345AAFBB871}" destId="{CF55E9CE-63DA-4C07-80EB-E3DAF5A8B838}" srcOrd="0" destOrd="0" presId="urn:microsoft.com/office/officeart/2018/2/layout/IconVerticalSolidList"/>
    <dgm:cxn modelId="{33F9FD0A-7082-4A52-B8B1-D0E3BC7C3AA9}" type="presParOf" srcId="{3C13DAC5-CC7B-40C0-8F2E-7CBE9E96EB38}" destId="{6B8E58E0-4890-41B6-BD99-00DC5A022209}" srcOrd="0" destOrd="0" presId="urn:microsoft.com/office/officeart/2018/2/layout/IconVerticalSolidList"/>
    <dgm:cxn modelId="{EB909578-9541-4CF1-8B3F-45800B664940}" type="presParOf" srcId="{6B8E58E0-4890-41B6-BD99-00DC5A022209}" destId="{EE2FC933-027D-44B6-B4A2-251781EEC7CF}" srcOrd="0" destOrd="0" presId="urn:microsoft.com/office/officeart/2018/2/layout/IconVerticalSolidList"/>
    <dgm:cxn modelId="{46624C2E-F345-4364-8AF6-21DB9C167E1D}" type="presParOf" srcId="{6B8E58E0-4890-41B6-BD99-00DC5A022209}" destId="{63EFCC9D-4515-4331-B906-536F42F84CF4}" srcOrd="1" destOrd="0" presId="urn:microsoft.com/office/officeart/2018/2/layout/IconVerticalSolidList"/>
    <dgm:cxn modelId="{EE63AB79-D6DE-4687-8C49-1FF7FA27CF3C}" type="presParOf" srcId="{6B8E58E0-4890-41B6-BD99-00DC5A022209}" destId="{98814350-42A1-406A-9274-24B03E5A452E}" srcOrd="2" destOrd="0" presId="urn:microsoft.com/office/officeart/2018/2/layout/IconVerticalSolidList"/>
    <dgm:cxn modelId="{9BAFEC8F-37F4-4C09-84A0-8D6B12CEDCA5}" type="presParOf" srcId="{6B8E58E0-4890-41B6-BD99-00DC5A022209}" destId="{8AB0D47B-7610-470C-BC9C-6C66CBE39835}" srcOrd="3" destOrd="0" presId="urn:microsoft.com/office/officeart/2018/2/layout/IconVerticalSolidList"/>
    <dgm:cxn modelId="{D15547D8-0B67-47C4-8D65-77517830DC74}" type="presParOf" srcId="{3C13DAC5-CC7B-40C0-8F2E-7CBE9E96EB38}" destId="{CBC2C525-8984-41C6-980C-4EF40AFBD1D0}" srcOrd="1" destOrd="0" presId="urn:microsoft.com/office/officeart/2018/2/layout/IconVerticalSolidList"/>
    <dgm:cxn modelId="{384BC2E1-95EB-4206-97DF-AF48B95C9417}" type="presParOf" srcId="{3C13DAC5-CC7B-40C0-8F2E-7CBE9E96EB38}" destId="{9F7BADA2-5395-475A-ACE3-48D8FF50D36F}" srcOrd="2" destOrd="0" presId="urn:microsoft.com/office/officeart/2018/2/layout/IconVerticalSolidList"/>
    <dgm:cxn modelId="{50617434-E44C-4D6B-B500-2B4F75EDBFBB}" type="presParOf" srcId="{9F7BADA2-5395-475A-ACE3-48D8FF50D36F}" destId="{9DE6C00A-D238-4261-B728-F8B308917743}" srcOrd="0" destOrd="0" presId="urn:microsoft.com/office/officeart/2018/2/layout/IconVerticalSolidList"/>
    <dgm:cxn modelId="{8EDAF61A-4C35-4493-93E4-840F5B859F2F}" type="presParOf" srcId="{9F7BADA2-5395-475A-ACE3-48D8FF50D36F}" destId="{360E4877-E079-40CF-8A08-9FF2251C3388}" srcOrd="1" destOrd="0" presId="urn:microsoft.com/office/officeart/2018/2/layout/IconVerticalSolidList"/>
    <dgm:cxn modelId="{7CC6BCC8-6FA3-45DA-9CE0-FB7B2099EBF3}" type="presParOf" srcId="{9F7BADA2-5395-475A-ACE3-48D8FF50D36F}" destId="{90F47A4F-FE6C-4001-B9BC-834904491449}" srcOrd="2" destOrd="0" presId="urn:microsoft.com/office/officeart/2018/2/layout/IconVerticalSolidList"/>
    <dgm:cxn modelId="{D204B520-7096-49B6-AD2C-CE63600DE01C}" type="presParOf" srcId="{9F7BADA2-5395-475A-ACE3-48D8FF50D36F}" destId="{F360508C-2519-46BD-BE6F-F78180176A27}" srcOrd="3" destOrd="0" presId="urn:microsoft.com/office/officeart/2018/2/layout/IconVerticalSolidList"/>
    <dgm:cxn modelId="{6FB4FF46-8AF9-4B4F-812D-DF28ECA6979A}" type="presParOf" srcId="{3C13DAC5-CC7B-40C0-8F2E-7CBE9E96EB38}" destId="{A1F3CCC7-5CD9-4428-86B1-B955012E4D7E}" srcOrd="3" destOrd="0" presId="urn:microsoft.com/office/officeart/2018/2/layout/IconVerticalSolidList"/>
    <dgm:cxn modelId="{60C607EB-D9A1-4F38-B2E7-F7F92504ECCC}" type="presParOf" srcId="{3C13DAC5-CC7B-40C0-8F2E-7CBE9E96EB38}" destId="{B5B6915C-DEAC-4D0F-A67D-5F1C7957523E}" srcOrd="4" destOrd="0" presId="urn:microsoft.com/office/officeart/2018/2/layout/IconVerticalSolidList"/>
    <dgm:cxn modelId="{8D39C436-9B33-4509-8E02-CB9A926F9C4D}" type="presParOf" srcId="{B5B6915C-DEAC-4D0F-A67D-5F1C7957523E}" destId="{BF7E2E07-858D-4A83-BA0F-D1DF24C993F4}" srcOrd="0" destOrd="0" presId="urn:microsoft.com/office/officeart/2018/2/layout/IconVerticalSolidList"/>
    <dgm:cxn modelId="{24079F64-03D6-4F87-973C-C3800B0D0A87}" type="presParOf" srcId="{B5B6915C-DEAC-4D0F-A67D-5F1C7957523E}" destId="{DBE631B5-D5D0-4D22-B942-46AC2234EACD}" srcOrd="1" destOrd="0" presId="urn:microsoft.com/office/officeart/2018/2/layout/IconVerticalSolidList"/>
    <dgm:cxn modelId="{52F9522D-C2A9-46D8-A90A-A66E196EB4E3}" type="presParOf" srcId="{B5B6915C-DEAC-4D0F-A67D-5F1C7957523E}" destId="{72B5B28A-338E-4BB2-8322-644E03C83D30}" srcOrd="2" destOrd="0" presId="urn:microsoft.com/office/officeart/2018/2/layout/IconVerticalSolidList"/>
    <dgm:cxn modelId="{3EF99195-4380-4A8A-ABC4-AD1D01FA7AFE}" type="presParOf" srcId="{B5B6915C-DEAC-4D0F-A67D-5F1C7957523E}" destId="{C9EC1E26-5F90-4887-9203-4A527766A1DF}" srcOrd="3" destOrd="0" presId="urn:microsoft.com/office/officeart/2018/2/layout/IconVerticalSolidList"/>
    <dgm:cxn modelId="{A9A7C475-A9F8-43B0-AC95-8E2E40C9667D}" type="presParOf" srcId="{3C13DAC5-CC7B-40C0-8F2E-7CBE9E96EB38}" destId="{61471222-3D54-4EC2-9ABF-FBBA974C6300}" srcOrd="5" destOrd="0" presId="urn:microsoft.com/office/officeart/2018/2/layout/IconVerticalSolidList"/>
    <dgm:cxn modelId="{5C06FB60-497A-49C5-A8F5-F64968B9B342}" type="presParOf" srcId="{3C13DAC5-CC7B-40C0-8F2E-7CBE9E96EB38}" destId="{1C890B99-2F47-49A3-82F5-AE10AB5658B9}" srcOrd="6" destOrd="0" presId="urn:microsoft.com/office/officeart/2018/2/layout/IconVerticalSolidList"/>
    <dgm:cxn modelId="{6E7FF707-456D-4032-B105-6D4F81999750}" type="presParOf" srcId="{1C890B99-2F47-49A3-82F5-AE10AB5658B9}" destId="{0E12288F-6F89-4988-96BE-6DA43D33DC8B}" srcOrd="0" destOrd="0" presId="urn:microsoft.com/office/officeart/2018/2/layout/IconVerticalSolidList"/>
    <dgm:cxn modelId="{84941A4E-5085-4631-8F49-D09F7EC4275B}" type="presParOf" srcId="{1C890B99-2F47-49A3-82F5-AE10AB5658B9}" destId="{841E6D77-C6E5-4ADB-8AD0-E0D81EDEDE2C}" srcOrd="1" destOrd="0" presId="urn:microsoft.com/office/officeart/2018/2/layout/IconVerticalSolidList"/>
    <dgm:cxn modelId="{6E4785C3-EF2F-4A0E-8F18-163E157908DB}" type="presParOf" srcId="{1C890B99-2F47-49A3-82F5-AE10AB5658B9}" destId="{9A01E051-C23D-4EC7-AB9B-8F9F40187BCF}" srcOrd="2" destOrd="0" presId="urn:microsoft.com/office/officeart/2018/2/layout/IconVerticalSolidList"/>
    <dgm:cxn modelId="{463DCAFD-700F-4DC8-97BE-FAE52142E06F}" type="presParOf" srcId="{1C890B99-2F47-49A3-82F5-AE10AB5658B9}" destId="{8E3DB88A-0ED2-43C1-8CB1-0300EEE349B7}" srcOrd="3" destOrd="0" presId="urn:microsoft.com/office/officeart/2018/2/layout/IconVerticalSolidList"/>
    <dgm:cxn modelId="{CB8E3AAD-801D-45E8-A6D4-A7B6736C00D6}" type="presParOf" srcId="{3C13DAC5-CC7B-40C0-8F2E-7CBE9E96EB38}" destId="{8BDFDEA9-E778-431A-94AA-AC94A11049C9}" srcOrd="7" destOrd="0" presId="urn:microsoft.com/office/officeart/2018/2/layout/IconVerticalSolidList"/>
    <dgm:cxn modelId="{47E5F510-8599-4C70-A92E-83C9EC959571}" type="presParOf" srcId="{3C13DAC5-CC7B-40C0-8F2E-7CBE9E96EB38}" destId="{67B8451C-EF56-4C5A-A3CB-5D304578867C}" srcOrd="8" destOrd="0" presId="urn:microsoft.com/office/officeart/2018/2/layout/IconVerticalSolidList"/>
    <dgm:cxn modelId="{23DA5D3E-0EC0-43FE-92D3-C0FDA4CD529C}" type="presParOf" srcId="{67B8451C-EF56-4C5A-A3CB-5D304578867C}" destId="{EA67BAB6-06DE-4D4B-A466-6AE6CC325CE4}" srcOrd="0" destOrd="0" presId="urn:microsoft.com/office/officeart/2018/2/layout/IconVerticalSolidList"/>
    <dgm:cxn modelId="{B7D7FD2D-9792-4E2D-92E7-7C407F3F0668}" type="presParOf" srcId="{67B8451C-EF56-4C5A-A3CB-5D304578867C}" destId="{6DB15BEB-F74F-4BEC-B093-C6378C92B339}" srcOrd="1" destOrd="0" presId="urn:microsoft.com/office/officeart/2018/2/layout/IconVerticalSolidList"/>
    <dgm:cxn modelId="{75BD7C67-2248-453A-85F0-8E3B35A95346}" type="presParOf" srcId="{67B8451C-EF56-4C5A-A3CB-5D304578867C}" destId="{DC9618D8-4288-4B08-B816-089BD5FEEC72}" srcOrd="2" destOrd="0" presId="urn:microsoft.com/office/officeart/2018/2/layout/IconVerticalSolidList"/>
    <dgm:cxn modelId="{AD44B3FB-854E-4CB3-9F7C-E59DD1D2349F}" type="presParOf" srcId="{67B8451C-EF56-4C5A-A3CB-5D304578867C}" destId="{FD41F6A5-A523-42E0-99B5-9BA1FA1FF3FE}" srcOrd="3" destOrd="0" presId="urn:microsoft.com/office/officeart/2018/2/layout/IconVerticalSolidList"/>
    <dgm:cxn modelId="{4CF54D4C-253A-4ED9-B132-4D2A4B3F959A}" type="presParOf" srcId="{3C13DAC5-CC7B-40C0-8F2E-7CBE9E96EB38}" destId="{52E5E14A-E511-460D-BB1E-97381FFD5FAC}" srcOrd="9" destOrd="0" presId="urn:microsoft.com/office/officeart/2018/2/layout/IconVerticalSolidList"/>
    <dgm:cxn modelId="{D7B49FAF-79C3-415A-BCE4-9B728816E97B}" type="presParOf" srcId="{3C13DAC5-CC7B-40C0-8F2E-7CBE9E96EB38}" destId="{1A1AB257-E035-462B-95F7-B8720B74AD84}" srcOrd="10" destOrd="0" presId="urn:microsoft.com/office/officeart/2018/2/layout/IconVerticalSolidList"/>
    <dgm:cxn modelId="{AE91B19E-882E-465B-878E-95BA001AFCA9}" type="presParOf" srcId="{1A1AB257-E035-462B-95F7-B8720B74AD84}" destId="{89C77EA9-5322-4F72-9DD5-B638C8CCD060}" srcOrd="0" destOrd="0" presId="urn:microsoft.com/office/officeart/2018/2/layout/IconVerticalSolidList"/>
    <dgm:cxn modelId="{1341B15A-1F3C-4734-B335-0BD5F66BD62D}" type="presParOf" srcId="{1A1AB257-E035-462B-95F7-B8720B74AD84}" destId="{2DC5A09F-EC6B-4E1E-8514-AA8CA1FB2967}" srcOrd="1" destOrd="0" presId="urn:microsoft.com/office/officeart/2018/2/layout/IconVerticalSolidList"/>
    <dgm:cxn modelId="{BE94E285-A263-4807-B5D3-3B4340604146}" type="presParOf" srcId="{1A1AB257-E035-462B-95F7-B8720B74AD84}" destId="{E8A1F071-A5F9-4C71-BACA-8A88EF61D3DE}" srcOrd="2" destOrd="0" presId="urn:microsoft.com/office/officeart/2018/2/layout/IconVerticalSolidList"/>
    <dgm:cxn modelId="{F5D3155C-90E7-4C1B-9B27-E3472068F1BF}" type="presParOf" srcId="{1A1AB257-E035-462B-95F7-B8720B74AD84}" destId="{CF55E9CE-63DA-4C07-80EB-E3DAF5A8B838}" srcOrd="3" destOrd="0" presId="urn:microsoft.com/office/officeart/2018/2/layout/IconVerticalSolidList"/>
    <dgm:cxn modelId="{C513CB28-42FF-427D-AB6A-0D09448E979D}" type="presParOf" srcId="{3C13DAC5-CC7B-40C0-8F2E-7CBE9E96EB38}" destId="{5EF66B5F-0076-46BE-8965-A46EEFFB644F}" srcOrd="11" destOrd="0" presId="urn:microsoft.com/office/officeart/2018/2/layout/IconVerticalSolidList"/>
    <dgm:cxn modelId="{458C6870-634F-4ADF-B8B4-E3C816177AC6}" type="presParOf" srcId="{3C13DAC5-CC7B-40C0-8F2E-7CBE9E96EB38}" destId="{32D60F72-70EB-4930-847B-463D6AD211F2}" srcOrd="12" destOrd="0" presId="urn:microsoft.com/office/officeart/2018/2/layout/IconVerticalSolidList"/>
    <dgm:cxn modelId="{84F72F3B-D837-484D-A706-74E755421282}" type="presParOf" srcId="{32D60F72-70EB-4930-847B-463D6AD211F2}" destId="{B29C5148-24D9-4117-8AC1-CA3D3755B478}" srcOrd="0" destOrd="0" presId="urn:microsoft.com/office/officeart/2018/2/layout/IconVerticalSolidList"/>
    <dgm:cxn modelId="{3F5D2352-6B4D-4BD6-A9B7-6D5444DF2FAD}" type="presParOf" srcId="{32D60F72-70EB-4930-847B-463D6AD211F2}" destId="{C2518E71-F7CE-4CF3-BAE7-1474F936AA32}" srcOrd="1" destOrd="0" presId="urn:microsoft.com/office/officeart/2018/2/layout/IconVerticalSolidList"/>
    <dgm:cxn modelId="{3549E4A6-2A6F-4FF1-8065-09E92B3C8B4A}" type="presParOf" srcId="{32D60F72-70EB-4930-847B-463D6AD211F2}" destId="{8DAA33E6-00F9-4662-935A-51ACFCE2DC42}" srcOrd="2" destOrd="0" presId="urn:microsoft.com/office/officeart/2018/2/layout/IconVerticalSolidList"/>
    <dgm:cxn modelId="{A1A19CBB-9B60-4280-8181-1A988434A118}" type="presParOf" srcId="{32D60F72-70EB-4930-847B-463D6AD211F2}" destId="{5D3EB69D-0FF2-4D16-B2A5-BBDFDB19BE4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FC933-027D-44B6-B4A2-251781EEC7CF}">
      <dsp:nvSpPr>
        <dsp:cNvPr id="0" name=""/>
        <dsp:cNvSpPr/>
      </dsp:nvSpPr>
      <dsp:spPr>
        <a:xfrm>
          <a:off x="0" y="3206"/>
          <a:ext cx="6604067" cy="6369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FCC9D-4515-4331-B906-536F42F84CF4}">
      <dsp:nvSpPr>
        <dsp:cNvPr id="0" name=""/>
        <dsp:cNvSpPr/>
      </dsp:nvSpPr>
      <dsp:spPr>
        <a:xfrm>
          <a:off x="192665" y="146511"/>
          <a:ext cx="350644" cy="35030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B0D47B-7610-470C-BC9C-6C66CBE39835}">
      <dsp:nvSpPr>
        <dsp:cNvPr id="0" name=""/>
        <dsp:cNvSpPr/>
      </dsp:nvSpPr>
      <dsp:spPr>
        <a:xfrm>
          <a:off x="735976" y="3206"/>
          <a:ext cx="5856756"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ar-EG" sz="2000" kern="1200"/>
            <a:t>اكسل أداة الإشراف البيئي</a:t>
          </a:r>
        </a:p>
      </dsp:txBody>
      <dsp:txXfrm>
        <a:off x="735976" y="3206"/>
        <a:ext cx="5856756" cy="656815"/>
      </dsp:txXfrm>
    </dsp:sp>
    <dsp:sp modelId="{9DE6C00A-D238-4261-B728-F8B308917743}">
      <dsp:nvSpPr>
        <dsp:cNvPr id="0" name=""/>
        <dsp:cNvSpPr/>
      </dsp:nvSpPr>
      <dsp:spPr>
        <a:xfrm>
          <a:off x="0" y="824226"/>
          <a:ext cx="6604067" cy="6369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0E4877-E079-40CF-8A08-9FF2251C3388}">
      <dsp:nvSpPr>
        <dsp:cNvPr id="0" name=""/>
        <dsp:cNvSpPr/>
      </dsp:nvSpPr>
      <dsp:spPr>
        <a:xfrm>
          <a:off x="192665" y="967531"/>
          <a:ext cx="350644" cy="35030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60508C-2519-46BD-BE6F-F78180176A27}">
      <dsp:nvSpPr>
        <dsp:cNvPr id="0" name=""/>
        <dsp:cNvSpPr/>
      </dsp:nvSpPr>
      <dsp:spPr>
        <a:xfrm>
          <a:off x="735976" y="824226"/>
          <a:ext cx="5856756"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ar-EG" sz="2000" kern="1200" dirty="0"/>
            <a:t>باو</a:t>
          </a:r>
          <a:r>
            <a:rPr lang="ar-LB" sz="2000" kern="1200"/>
            <a:t>ر</a:t>
          </a:r>
          <a:r>
            <a:rPr lang="ar-EG" sz="2000" kern="1200"/>
            <a:t>بوينت للمساعدة على تدريب الآخرين</a:t>
          </a:r>
        </a:p>
      </dsp:txBody>
      <dsp:txXfrm>
        <a:off x="735976" y="824226"/>
        <a:ext cx="5856756" cy="656815"/>
      </dsp:txXfrm>
    </dsp:sp>
    <dsp:sp modelId="{BF7E2E07-858D-4A83-BA0F-D1DF24C993F4}">
      <dsp:nvSpPr>
        <dsp:cNvPr id="0" name=""/>
        <dsp:cNvSpPr/>
      </dsp:nvSpPr>
      <dsp:spPr>
        <a:xfrm>
          <a:off x="0" y="1645245"/>
          <a:ext cx="6604067" cy="63691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E631B5-D5D0-4D22-B942-46AC2234EACD}">
      <dsp:nvSpPr>
        <dsp:cNvPr id="0" name=""/>
        <dsp:cNvSpPr/>
      </dsp:nvSpPr>
      <dsp:spPr>
        <a:xfrm>
          <a:off x="192665" y="1788551"/>
          <a:ext cx="350644" cy="35030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EC1E26-5F90-4887-9203-4A527766A1DF}">
      <dsp:nvSpPr>
        <dsp:cNvPr id="0" name=""/>
        <dsp:cNvSpPr/>
      </dsp:nvSpPr>
      <dsp:spPr>
        <a:xfrm>
          <a:off x="735976" y="1645245"/>
          <a:ext cx="5856756"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ar-EG" sz="2000" kern="1200" dirty="0"/>
            <a:t> وصف موجز للأداة لمشاركتها مع الشركاء/المانحين</a:t>
          </a:r>
        </a:p>
      </dsp:txBody>
      <dsp:txXfrm>
        <a:off x="735976" y="1645245"/>
        <a:ext cx="5856756" cy="656815"/>
      </dsp:txXfrm>
    </dsp:sp>
    <dsp:sp modelId="{0E12288F-6F89-4988-96BE-6DA43D33DC8B}">
      <dsp:nvSpPr>
        <dsp:cNvPr id="0" name=""/>
        <dsp:cNvSpPr/>
      </dsp:nvSpPr>
      <dsp:spPr>
        <a:xfrm>
          <a:off x="0" y="2466265"/>
          <a:ext cx="6604067" cy="63691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E6D77-C6E5-4ADB-8AD0-E0D81EDEDE2C}">
      <dsp:nvSpPr>
        <dsp:cNvPr id="0" name=""/>
        <dsp:cNvSpPr/>
      </dsp:nvSpPr>
      <dsp:spPr>
        <a:xfrm>
          <a:off x="192665" y="2609570"/>
          <a:ext cx="350644" cy="35030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3DB88A-0ED2-43C1-8CB1-0300EEE349B7}">
      <dsp:nvSpPr>
        <dsp:cNvPr id="0" name=""/>
        <dsp:cNvSpPr/>
      </dsp:nvSpPr>
      <dsp:spPr>
        <a:xfrm>
          <a:off x="735976" y="2466265"/>
          <a:ext cx="5856756"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ar-EG" sz="2000" kern="1200"/>
            <a:t> ورقة الدعم - تحليل بيانات القائمة المرجعية</a:t>
          </a:r>
        </a:p>
      </dsp:txBody>
      <dsp:txXfrm>
        <a:off x="735976" y="2466265"/>
        <a:ext cx="5856756" cy="656815"/>
      </dsp:txXfrm>
    </dsp:sp>
    <dsp:sp modelId="{EA67BAB6-06DE-4D4B-A466-6AE6CC325CE4}">
      <dsp:nvSpPr>
        <dsp:cNvPr id="0" name=""/>
        <dsp:cNvSpPr/>
      </dsp:nvSpPr>
      <dsp:spPr>
        <a:xfrm>
          <a:off x="0" y="3287285"/>
          <a:ext cx="6604067" cy="63691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B15BEB-F74F-4BEC-B093-C6378C92B339}">
      <dsp:nvSpPr>
        <dsp:cNvPr id="0" name=""/>
        <dsp:cNvSpPr/>
      </dsp:nvSpPr>
      <dsp:spPr>
        <a:xfrm>
          <a:off x="192665" y="3430590"/>
          <a:ext cx="350644" cy="35030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41F6A5-A523-42E0-99B5-9BA1FA1FF3FE}">
      <dsp:nvSpPr>
        <dsp:cNvPr id="0" name=""/>
        <dsp:cNvSpPr/>
      </dsp:nvSpPr>
      <dsp:spPr>
        <a:xfrm>
          <a:off x="735976" y="3287285"/>
          <a:ext cx="5856756"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ar-EG" sz="2000" kern="1200"/>
            <a:t>ورقة دعم أداة الإشراف البيئي " مواجهة المجتمع المحلي" </a:t>
          </a:r>
        </a:p>
      </dsp:txBody>
      <dsp:txXfrm>
        <a:off x="735976" y="3287285"/>
        <a:ext cx="5856756" cy="656815"/>
      </dsp:txXfrm>
    </dsp:sp>
    <dsp:sp modelId="{89C77EA9-5322-4F72-9DD5-B638C8CCD060}">
      <dsp:nvSpPr>
        <dsp:cNvPr id="0" name=""/>
        <dsp:cNvSpPr/>
      </dsp:nvSpPr>
      <dsp:spPr>
        <a:xfrm>
          <a:off x="0" y="4108305"/>
          <a:ext cx="6604067" cy="63691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C5A09F-EC6B-4E1E-8514-AA8CA1FB2967}">
      <dsp:nvSpPr>
        <dsp:cNvPr id="0" name=""/>
        <dsp:cNvSpPr/>
      </dsp:nvSpPr>
      <dsp:spPr>
        <a:xfrm>
          <a:off x="192665" y="4251610"/>
          <a:ext cx="350644" cy="35030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55E9CE-63DA-4C07-80EB-E3DAF5A8B838}">
      <dsp:nvSpPr>
        <dsp:cNvPr id="0" name=""/>
        <dsp:cNvSpPr/>
      </dsp:nvSpPr>
      <dsp:spPr>
        <a:xfrm>
          <a:off x="735976" y="4108305"/>
          <a:ext cx="5856756"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ar-EG" sz="2000" kern="1200"/>
            <a:t>ستتوفر ترجمة الإصدار رقم 2  باللغات الفرنسية والإسبانية والعربية</a:t>
          </a:r>
        </a:p>
      </dsp:txBody>
      <dsp:txXfrm>
        <a:off x="735976" y="4108305"/>
        <a:ext cx="5856756" cy="656815"/>
      </dsp:txXfrm>
    </dsp:sp>
    <dsp:sp modelId="{B29C5148-24D9-4117-8AC1-CA3D3755B478}">
      <dsp:nvSpPr>
        <dsp:cNvPr id="0" name=""/>
        <dsp:cNvSpPr/>
      </dsp:nvSpPr>
      <dsp:spPr>
        <a:xfrm>
          <a:off x="0" y="4929324"/>
          <a:ext cx="6604067" cy="63691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18E71-F7CE-4CF3-BAE7-1474F936AA32}">
      <dsp:nvSpPr>
        <dsp:cNvPr id="0" name=""/>
        <dsp:cNvSpPr/>
      </dsp:nvSpPr>
      <dsp:spPr>
        <a:xfrm>
          <a:off x="192854" y="5072630"/>
          <a:ext cx="350644" cy="350301"/>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3EB69D-0FF2-4D16-B2A5-BBDFDB19BE4B}">
      <dsp:nvSpPr>
        <dsp:cNvPr id="0" name=""/>
        <dsp:cNvSpPr/>
      </dsp:nvSpPr>
      <dsp:spPr>
        <a:xfrm>
          <a:off x="736352" y="4929324"/>
          <a:ext cx="5844703" cy="656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13" tIns="69513" rIns="69513" bIns="69513" numCol="1" spcCol="1270" anchor="ctr" anchorCtr="0">
          <a:noAutofit/>
        </a:bodyPr>
        <a:lstStyle/>
        <a:p>
          <a:pPr marL="0" lvl="0" indent="0" algn="l" defTabSz="889000">
            <a:lnSpc>
              <a:spcPct val="90000"/>
            </a:lnSpc>
            <a:spcBef>
              <a:spcPct val="0"/>
            </a:spcBef>
            <a:spcAft>
              <a:spcPct val="35000"/>
            </a:spcAft>
            <a:buNone/>
          </a:pPr>
          <a:r>
            <a:rPr lang="ar-EG" sz="2000" kern="1200"/>
            <a:t>يضم موقع خدمات الإغاثة الكاثوليكية في مجال إدارة المواد الغذائية وغير الغذائية في حالات الطوارئ الأداة وجميع الموارد</a:t>
          </a:r>
        </a:p>
      </dsp:txBody>
      <dsp:txXfrm>
        <a:off x="736352" y="4929324"/>
        <a:ext cx="5844703" cy="6568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14:45:32.691"/>
    </inkml:context>
    <inkml:brush xml:id="br0">
      <inkml:brushProperty name="width" value="0.35" units="cm"/>
      <inkml:brushProperty name="height" value="0.35" units="cm"/>
      <inkml:brushProperty name="color" value="#FFFFFF"/>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14:45:39.626"/>
    </inkml:context>
    <inkml:brush xml:id="br0">
      <inkml:brushProperty name="width" value="0.025" units="cm"/>
      <inkml:brushProperty name="height" value="0.025" units="cm"/>
      <inkml:brushProperty name="color" value="#FFFFFF"/>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14:45:40.106"/>
    </inkml:context>
    <inkml:brush xml:id="br0">
      <inkml:brushProperty name="width" value="0.025" units="cm"/>
      <inkml:brushProperty name="height" value="0.025" units="cm"/>
      <inkml:brushProperty name="color" value="#FFFFFF"/>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hasCustomPrompt="1"/>
          </p:nvPr>
        </p:nvSpPr>
        <p:spPr>
          <a:xfrm>
            <a:off x="0" y="0"/>
            <a:ext cx="2971800" cy="458788"/>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hasCustomPrompt="1"/>
          </p:nvPr>
        </p:nvSpPr>
        <p:spPr>
          <a:xfrm>
            <a:off x="3884613" y="0"/>
            <a:ext cx="2971800" cy="458788"/>
          </a:xfrm>
          <a:prstGeom prst="rect">
            <a:avLst/>
          </a:prstGeom>
        </p:spPr>
        <p:txBody>
          <a:bodyPr vert="horz" lIns="91440" tIns="45720" rIns="91440" bIns="45720" rtlCol="0"/>
          <a:lstStyle>
            <a:lvl1pPr algn="r">
              <a:defRPr sz="1200"/>
            </a:lvl1pPr>
          </a:lstStyle>
          <a:p>
            <a:fld id="{0043BA5C-C0FA-4E25-966D-E2EC85A533F9}" type="datetimeFigureOut">
              <a:rPr lang="en-US" smtClean="0"/>
              <a:t>5/27/2024</a:t>
            </a:fld>
            <a:endParaRPr lang="en-US"/>
          </a:p>
        </p:txBody>
      </p:sp>
      <p:sp>
        <p:nvSpPr>
          <p:cNvPr id="4" name="Slide Image Placeholder 3"/>
          <p:cNvSpPr>
            <a:spLocks noGrp="1" noRot="1" noChangeAspect="1"/>
          </p:cNvSpPr>
          <p:nvPr>
            <p:ph type="sldImg" idx="2" hasCustomPrompt="1"/>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hasCustomPrompt="1"/>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hasCustomPrompt="1"/>
          </p:nvPr>
        </p:nvSpPr>
        <p:spPr>
          <a:xfrm>
            <a:off x="0" y="8685213"/>
            <a:ext cx="2971800" cy="458787"/>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hasCustomPrompt="1"/>
          </p:nvPr>
        </p:nvSpPr>
        <p:spPr>
          <a:xfrm>
            <a:off x="3884613" y="8685213"/>
            <a:ext cx="2971800" cy="458787"/>
          </a:xfrm>
          <a:prstGeom prst="rect">
            <a:avLst/>
          </a:prstGeom>
        </p:spPr>
        <p:txBody>
          <a:bodyPr vert="horz" lIns="91440" tIns="45720" rIns="91440" bIns="45720" rtlCol="0" anchor="b"/>
          <a:lstStyle>
            <a:lvl1pPr algn="r">
              <a:defRPr sz="1200"/>
            </a:lvl1pPr>
          </a:lstStyle>
          <a:p>
            <a:fld id="{A62CBC1B-B828-4DEA-9DE2-B8AEE13C33EA}" type="slidenum">
              <a:rPr lang="en-US" smtClean="0"/>
              <a:t>‹#›</a:t>
            </a:fld>
            <a:endParaRPr lang="en-US"/>
          </a:p>
        </p:txBody>
      </p:sp>
    </p:spTree>
    <p:extLst>
      <p:ext uri="{BB962C8B-B14F-4D97-AF65-F5344CB8AC3E}">
        <p14:creationId xmlns:p14="http://schemas.microsoft.com/office/powerpoint/2010/main" val="34875611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cs typeface="Calibri"/>
              </a:rPr>
              <a:t>يرجى تعديل هذا العرض التقديمي حسب احتياجاتكم التدريبية</a:t>
            </a:r>
            <a:endParaRPr lang="en-US" dirty="0">
              <a:cs typeface="Calibri"/>
            </a:endParaRPr>
          </a:p>
        </p:txBody>
      </p:sp>
      <p:sp>
        <p:nvSpPr>
          <p:cNvPr id="4" name="Slide Number Placeholder 3"/>
          <p:cNvSpPr>
            <a:spLocks noGrp="1"/>
          </p:cNvSpPr>
          <p:nvPr>
            <p:ph type="sldNum" sz="quarter" idx="5"/>
          </p:nvPr>
        </p:nvSpPr>
        <p:spPr/>
        <p:txBody>
          <a:bodyPr/>
          <a:lstStyle/>
          <a:p>
            <a:fld id="{A62CBC1B-B828-4DEA-9DE2-B8AEE13C33EA}" type="slidenum">
              <a:rPr lang="en-US" smtClean="0"/>
              <a:t>1</a:t>
            </a:fld>
            <a:endParaRPr lang="en-US"/>
          </a:p>
        </p:txBody>
      </p:sp>
    </p:spTree>
    <p:extLst>
      <p:ext uri="{BB962C8B-B14F-4D97-AF65-F5344CB8AC3E}">
        <p14:creationId xmlns:p14="http://schemas.microsoft.com/office/powerpoint/2010/main" val="2910461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ar-EG" sz="1800" dirty="0">
                <a:effectLst/>
                <a:latin typeface="Calibri" panose="020F0502020204030204" pitchFamily="34" charset="0"/>
                <a:ea typeface="Calibri" panose="020F0502020204030204" pitchFamily="34" charset="0"/>
                <a:cs typeface="Times New Roman" panose="02020603050405020304" pitchFamily="18" charset="0"/>
              </a:rPr>
              <a:t>أكدت نتائج</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أداة الإشراف البيئي </a:t>
            </a:r>
            <a:r>
              <a:rPr lang="ar-EG" sz="1800" dirty="0">
                <a:effectLst/>
                <a:latin typeface="Calibri" panose="020F0502020204030204" pitchFamily="34" charset="0"/>
                <a:ea typeface="Calibri" panose="020F0502020204030204" pitchFamily="34" charset="0"/>
                <a:cs typeface="Times New Roman" panose="02020603050405020304" pitchFamily="18" charset="0"/>
              </a:rPr>
              <a:t>أنها ملائمة للهدف</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المقصود</a:t>
            </a:r>
            <a:r>
              <a:rPr lang="ar-EG" sz="1800" dirty="0">
                <a:effectLst/>
                <a:latin typeface="Calibri" panose="020F0502020204030204" pitchFamily="34" charset="0"/>
                <a:ea typeface="Calibri" panose="020F0502020204030204" pitchFamily="34" charset="0"/>
                <a:cs typeface="Times New Roman" panose="02020603050405020304" pitchFamily="18" charset="0"/>
              </a:rPr>
              <a:t>،</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كما </a:t>
            </a:r>
            <a:r>
              <a:rPr lang="ar-EG" sz="1800" dirty="0">
                <a:effectLst/>
                <a:latin typeface="Calibri" panose="020F0502020204030204" pitchFamily="34" charset="0"/>
                <a:ea typeface="Calibri" panose="020F0502020204030204" pitchFamily="34" charset="0"/>
                <a:cs typeface="Times New Roman" panose="02020603050405020304" pitchFamily="18" charset="0"/>
              </a:rPr>
              <a:t>يمكن أن تساعد في الحد من المخاطر وتخفيفها وإدارتها. ويشمل مجال التحسين التوجيهات المتعلقة بالتدخلات القائمة على السوق مثل النقد والقسائم، والعمليات،</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بالإضافة إلى </a:t>
            </a:r>
            <a:r>
              <a:rPr lang="ar-EG" sz="1800" dirty="0">
                <a:effectLst/>
                <a:latin typeface="Calibri" panose="020F0502020204030204" pitchFamily="34" charset="0"/>
                <a:ea typeface="Calibri" panose="020F0502020204030204" pitchFamily="34" charset="0"/>
                <a:cs typeface="Times New Roman" panose="02020603050405020304" pitchFamily="18" charset="0"/>
              </a:rPr>
              <a:t>إدماج </a:t>
            </a:r>
            <a:r>
              <a:rPr lang="ar-EG" sz="1200" b="0" i="0" kern="1200" dirty="0">
                <a:solidFill>
                  <a:schemeClr val="tx1"/>
                </a:solidFill>
                <a:effectLst/>
                <a:latin typeface="+mn-lt"/>
                <a:ea typeface="+mn-ea"/>
                <a:cs typeface="+mn-cs"/>
              </a:rPr>
              <a:t>التكيف مع التغير المناخي </a:t>
            </a:r>
            <a:r>
              <a:rPr lang="ar-EG" sz="1800" dirty="0">
                <a:effectLst/>
                <a:latin typeface="Calibri" panose="020F0502020204030204" pitchFamily="34" charset="0"/>
                <a:ea typeface="Calibri" panose="020F0502020204030204" pitchFamily="34" charset="0"/>
                <a:cs typeface="Times New Roman" panose="02020603050405020304" pitchFamily="18" charset="0"/>
              </a:rPr>
              <a:t>في توجيهات </a:t>
            </a:r>
            <a:r>
              <a:rPr lang="ar-EG" sz="1200" b="0" i="0" kern="1200" dirty="0">
                <a:solidFill>
                  <a:schemeClr val="tx1"/>
                </a:solidFill>
                <a:effectLst/>
                <a:latin typeface="+mn-lt"/>
                <a:ea typeface="+mn-ea"/>
                <a:cs typeface="+mn-cs"/>
              </a:rPr>
              <a:t>الأمن الغذائي وسبل كسب العيش</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10</a:t>
            </a:fld>
            <a:endParaRPr lang="en-US"/>
          </a:p>
        </p:txBody>
      </p:sp>
    </p:spTree>
    <p:extLst>
      <p:ext uri="{BB962C8B-B14F-4D97-AF65-F5344CB8AC3E}">
        <p14:creationId xmlns:p14="http://schemas.microsoft.com/office/powerpoint/2010/main" val="2410919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نظرًا لنموذج شراكتنا الرسيخ</a:t>
            </a:r>
            <a:r>
              <a:rPr lang="ar-EG" baseline="0" dirty="0"/>
              <a:t> </a:t>
            </a:r>
            <a:r>
              <a:rPr lang="ar-EG" dirty="0"/>
              <a:t>في عائلة كاريتاس، فنحن نؤمن بتصميم المشاريع بالتعاون مع شركائنا ودعم قدراتهم - وبهذا المعنى، تدعمكم هذه الأداة</a:t>
            </a:r>
            <a:r>
              <a:rPr lang="ar-EG" baseline="0" dirty="0"/>
              <a:t> فعلياً في </a:t>
            </a:r>
            <a:r>
              <a:rPr lang="ar-EG" dirty="0"/>
              <a:t>استكشاف المسألة مع شركائكم وفريق التصميم.</a:t>
            </a:r>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11</a:t>
            </a:fld>
            <a:endParaRPr lang="en-US"/>
          </a:p>
        </p:txBody>
      </p:sp>
    </p:spTree>
    <p:extLst>
      <p:ext uri="{BB962C8B-B14F-4D97-AF65-F5344CB8AC3E}">
        <p14:creationId xmlns:p14="http://schemas.microsoft.com/office/powerpoint/2010/main" val="2559870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وقد وافقت الكثير من الجهات المانحة هذه</a:t>
            </a:r>
            <a:r>
              <a:rPr lang="ar-EG" baseline="0" dirty="0"/>
              <a:t> الأداة</a:t>
            </a:r>
            <a:r>
              <a:rPr lang="ar-EG" dirty="0"/>
              <a:t> ولكن</a:t>
            </a:r>
            <a:r>
              <a:rPr lang="ar-EG" baseline="0" dirty="0"/>
              <a:t> بعضهم</a:t>
            </a:r>
            <a:r>
              <a:rPr lang="ar-EG" dirty="0"/>
              <a:t> يمتلكون</a:t>
            </a:r>
            <a:r>
              <a:rPr lang="ar-EG" baseline="0" dirty="0"/>
              <a:t> </a:t>
            </a:r>
            <a:r>
              <a:rPr lang="ar-EG" dirty="0"/>
              <a:t>أدواتهم الخاصة بهم</a:t>
            </a:r>
            <a:r>
              <a:rPr lang="ar-EG" baseline="0" dirty="0"/>
              <a:t>/ إجراءات تقييم ذاتية</a:t>
            </a:r>
            <a:r>
              <a:rPr lang="ar-EG" dirty="0"/>
              <a:t>- سوف يتعين عليكم فهم احتياجات المانح </a:t>
            </a:r>
            <a:r>
              <a:rPr lang="ar-EG" baseline="0" dirty="0"/>
              <a:t>المحددة</a:t>
            </a:r>
            <a:r>
              <a:rPr lang="ar-EG" dirty="0"/>
              <a:t>. </a:t>
            </a:r>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12</a:t>
            </a:fld>
            <a:endParaRPr lang="en-US"/>
          </a:p>
        </p:txBody>
      </p:sp>
    </p:spTree>
    <p:extLst>
      <p:ext uri="{BB962C8B-B14F-4D97-AF65-F5344CB8AC3E}">
        <p14:creationId xmlns:p14="http://schemas.microsoft.com/office/powerpoint/2010/main" val="1080486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13</a:t>
            </a:fld>
            <a:endParaRPr lang="en-US"/>
          </a:p>
        </p:txBody>
      </p:sp>
    </p:spTree>
    <p:extLst>
      <p:ext uri="{BB962C8B-B14F-4D97-AF65-F5344CB8AC3E}">
        <p14:creationId xmlns:p14="http://schemas.microsoft.com/office/powerpoint/2010/main" val="169596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تُصاغ البيانات في المستوى الأو</a:t>
            </a:r>
            <a:r>
              <a:rPr lang="ar-EG" baseline="0" dirty="0"/>
              <a:t>ل </a:t>
            </a:r>
            <a:r>
              <a:rPr lang="ar-EG" dirty="0"/>
              <a:t>كمخاطر محتملة قد تنجم عن التدخل لأننا نحاول فحص المخاطر المحتملة. إن</a:t>
            </a:r>
            <a:r>
              <a:rPr lang="ar-EG" baseline="0" dirty="0"/>
              <a:t> تتوافر</a:t>
            </a:r>
            <a:r>
              <a:rPr lang="ar-EG" dirty="0"/>
              <a:t> الفرصة، بغض</a:t>
            </a:r>
            <a:r>
              <a:rPr lang="ar-EG" baseline="0" dirty="0"/>
              <a:t> النظر عن حجمها</a:t>
            </a:r>
            <a:r>
              <a:rPr lang="ar-EG" dirty="0"/>
              <a:t>، يمكن أن يكون لها تأثير سلبي، فيرجى الإشارة إلى حد ما.</a:t>
            </a:r>
            <a:endParaRPr lang="en-US" dirty="0"/>
          </a:p>
          <a:p>
            <a:endParaRPr lang="en-US" dirty="0"/>
          </a:p>
          <a:p>
            <a:r>
              <a:rPr lang="ar-EG" dirty="0"/>
              <a:t>في</a:t>
            </a:r>
            <a:r>
              <a:rPr lang="ar-EG" baseline="0" dirty="0"/>
              <a:t> حال كان البيان لا يتعلق </a:t>
            </a:r>
            <a:r>
              <a:rPr lang="ar-EG" dirty="0"/>
              <a:t>بمهمتكم أو هدفكم الحالي، يمكنكم وضع علامة غير متاح (غير قابل للتطبيق).</a:t>
            </a:r>
          </a:p>
        </p:txBody>
      </p:sp>
      <p:sp>
        <p:nvSpPr>
          <p:cNvPr id="4" name="Slide Number Placeholder 3"/>
          <p:cNvSpPr>
            <a:spLocks noGrp="1"/>
          </p:cNvSpPr>
          <p:nvPr>
            <p:ph type="sldNum" sz="quarter" idx="10"/>
          </p:nvPr>
        </p:nvSpPr>
        <p:spPr/>
        <p:txBody>
          <a:bodyPr/>
          <a:lstStyle/>
          <a:p>
            <a:fld id="{98D83AB1-BC90-4D2E-BC9D-74222787A42D}" type="slidenum">
              <a:rPr lang="en-US" smtClean="0"/>
              <a:t>14</a:t>
            </a:fld>
            <a:endParaRPr lang="en-US"/>
          </a:p>
        </p:txBody>
      </p:sp>
    </p:spTree>
    <p:extLst>
      <p:ext uri="{BB962C8B-B14F-4D97-AF65-F5344CB8AC3E}">
        <p14:creationId xmlns:p14="http://schemas.microsoft.com/office/powerpoint/2010/main" val="1780215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15</a:t>
            </a:fld>
            <a:endParaRPr lang="en-US"/>
          </a:p>
        </p:txBody>
      </p:sp>
    </p:spTree>
    <p:extLst>
      <p:ext uri="{BB962C8B-B14F-4D97-AF65-F5344CB8AC3E}">
        <p14:creationId xmlns:p14="http://schemas.microsoft.com/office/powerpoint/2010/main" val="247426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فور صياغة بيان المخاطر في المستوى الثاني، ستتاح لكم الفرصة للتفكير في التأثير والاحتمالية. وبطبيعة</a:t>
            </a:r>
            <a:r>
              <a:rPr lang="ar-EG" baseline="0" dirty="0"/>
              <a:t> الحال، فهي</a:t>
            </a:r>
            <a:r>
              <a:rPr lang="ar-EG" dirty="0"/>
              <a:t> تعتمد على اعتبارات شخصية،</a:t>
            </a:r>
            <a:r>
              <a:rPr lang="ar-EG" baseline="0" dirty="0"/>
              <a:t> </a:t>
            </a:r>
            <a:r>
              <a:rPr lang="ar-EG" dirty="0"/>
              <a:t>ولكن يمكنكم  في المناقشات مع فريق تصميم المشروع محاولة التوصل إلى توافق في الآراء.</a:t>
            </a:r>
            <a:endParaRPr lang="en-US" dirty="0"/>
          </a:p>
          <a:p>
            <a:endParaRPr lang="ar-EG" dirty="0"/>
          </a:p>
          <a:p>
            <a:r>
              <a:rPr lang="ar-EG" dirty="0"/>
              <a:t>على سبيل المثال: يمكن أن يكون بيان المخاطر</a:t>
            </a:r>
            <a:r>
              <a:rPr lang="en-US" dirty="0"/>
              <a:t> </a:t>
            </a:r>
            <a:r>
              <a:rPr lang="ar-EG" dirty="0"/>
              <a:t>الخاص</a:t>
            </a:r>
            <a:r>
              <a:rPr lang="ar-EG" baseline="0" dirty="0"/>
              <a:t> بكم</a:t>
            </a:r>
            <a:r>
              <a:rPr lang="ar-EG" dirty="0"/>
              <a:t>: قد يؤدي الري لمشروع زراعي إلى استنزاف توافر المياه للمستوطنات المجاورة والمستخدمين</a:t>
            </a:r>
            <a:r>
              <a:rPr lang="ar-EG" baseline="0" dirty="0"/>
              <a:t> النهائيين</a:t>
            </a:r>
            <a:r>
              <a:rPr lang="ar-EG" dirty="0"/>
              <a:t>. وسيكون التأثير بارزاً ولكن قد تكون الاحتمالات متوسطة/منخفضة نتيجة حجم المشروع.</a:t>
            </a:r>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16</a:t>
            </a:fld>
            <a:endParaRPr lang="en-US"/>
          </a:p>
        </p:txBody>
      </p:sp>
    </p:spTree>
    <p:extLst>
      <p:ext uri="{BB962C8B-B14F-4D97-AF65-F5344CB8AC3E}">
        <p14:creationId xmlns:p14="http://schemas.microsoft.com/office/powerpoint/2010/main" val="23013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800" dirty="0">
                <a:effectLst/>
                <a:latin typeface="Calibri" panose="020F0502020204030204" pitchFamily="34" charset="0"/>
                <a:ea typeface="Calibri" panose="020F0502020204030204" pitchFamily="34" charset="0"/>
                <a:cs typeface="Times New Roman" panose="02020603050405020304" pitchFamily="18" charset="0"/>
              </a:rPr>
              <a:t>هذه أمثلة من "ورقة الدعم" التي تشرح البيانات الواردة في المستوى الأول</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ar-EG" sz="1800" dirty="0">
                <a:effectLst/>
                <a:latin typeface="Calibri" panose="020F0502020204030204" pitchFamily="34" charset="0"/>
                <a:ea typeface="Calibri" panose="020F0502020204030204" pitchFamily="34" charset="0"/>
                <a:cs typeface="Times New Roman" panose="02020603050405020304" pitchFamily="18" charset="0"/>
              </a:rPr>
              <a:t>وتقدم أمثلة على تقييمات المخاطر المحتملة</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800" dirty="0">
                <a:effectLst/>
                <a:latin typeface="Calibri" panose="020F0502020204030204" pitchFamily="34" charset="0"/>
                <a:ea typeface="Calibri" panose="020F0502020204030204" pitchFamily="34" charset="0"/>
                <a:cs typeface="Times New Roman" panose="02020603050405020304" pitchFamily="18" charset="0"/>
              </a:rPr>
              <a:t>يمكن الاطلاع على ورقة الدعم مع الموارد الأخرى في المجموعة</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ar-EG" sz="1800" dirty="0">
                <a:effectLst/>
                <a:latin typeface="Calibri" panose="020F0502020204030204" pitchFamily="34" charset="0"/>
                <a:ea typeface="Calibri" panose="020F0502020204030204" pitchFamily="34" charset="0"/>
                <a:cs typeface="Times New Roman" panose="02020603050405020304" pitchFamily="18" charset="0"/>
              </a:rPr>
              <a:t>التدريبية على</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ar-EG" sz="1800" dirty="0">
                <a:latin typeface="+mn-lt"/>
              </a:rPr>
              <a:t>موقع خدمات الإغاثة الكاثوليكية في مجال إدارة المواد الغذائية وغير الغذائية في حالات الطوارئ</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62CBC1B-B828-4DEA-9DE2-B8AEE13C33EA}" type="slidenum">
              <a:rPr lang="en-US" smtClean="0"/>
              <a:t>17</a:t>
            </a:fld>
            <a:endParaRPr lang="en-US"/>
          </a:p>
        </p:txBody>
      </p:sp>
    </p:spTree>
    <p:extLst>
      <p:ext uri="{BB962C8B-B14F-4D97-AF65-F5344CB8AC3E}">
        <p14:creationId xmlns:p14="http://schemas.microsoft.com/office/powerpoint/2010/main" val="484986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يعتبر المنتج النهائي وما سيعاد دمجه في المشروع وتوصيله إلى الجهات المانحة نتيجة المستوى</a:t>
            </a:r>
            <a:r>
              <a:rPr lang="ar-EG" baseline="0" dirty="0"/>
              <a:t> الثالث</a:t>
            </a:r>
            <a:r>
              <a:rPr lang="ar-EG" dirty="0"/>
              <a:t>. وبعد</a:t>
            </a:r>
            <a:r>
              <a:rPr lang="ar-EG" baseline="0" dirty="0"/>
              <a:t> ذلك، سيضاف</a:t>
            </a:r>
            <a:r>
              <a:rPr lang="ar-EG" dirty="0"/>
              <a:t> ذلك إلى التصميم النهائي للمشروع</a:t>
            </a:r>
            <a:r>
              <a:rPr lang="ar-EG" baseline="0" dirty="0"/>
              <a:t>. </a:t>
            </a:r>
            <a:r>
              <a:rPr lang="ar-EG" sz="1200" b="0" i="0" kern="1200" dirty="0">
                <a:solidFill>
                  <a:schemeClr val="tx1"/>
                </a:solidFill>
                <a:effectLst/>
                <a:latin typeface="+mn-lt"/>
                <a:ea typeface="+mn-ea"/>
                <a:cs typeface="+mn-cs"/>
              </a:rPr>
              <a:t>خطة المراقبة والتقييم والمساءلة والتعلم والميزانية</a:t>
            </a:r>
            <a:endParaRPr lang="ar-EG" dirty="0"/>
          </a:p>
          <a:p>
            <a:endParaRPr lang="en-US" dirty="0"/>
          </a:p>
          <a:p>
            <a:r>
              <a:rPr lang="ar-EG" dirty="0"/>
              <a:t>إذا لم</a:t>
            </a:r>
            <a:r>
              <a:rPr lang="ar-EG" baseline="0" dirty="0"/>
              <a:t> تتوافر</a:t>
            </a:r>
            <a:r>
              <a:rPr lang="ar-EG" dirty="0"/>
              <a:t> لديكم تدابير تخفيف قائمة بالفعل، حدد "لا شيء" تحت عنوان تدبير التخفيف. سيؤدي ذلك إلى ترك صافي تصنيف المخاطر فارغًا مما يعني أنك ستحتفظ برتبة المخاطر من المستوى الثاني.</a:t>
            </a:r>
            <a:endParaRPr lang="en-US" dirty="0"/>
          </a:p>
          <a:p>
            <a:endParaRPr lang="en-US" dirty="0"/>
          </a:p>
          <a:p>
            <a:r>
              <a:rPr lang="ar-EG" dirty="0"/>
              <a:t>إذا كان لديكم بالفعل بعض الأفكار عن تدابير التخفيف (مثل اتباع معايير</a:t>
            </a:r>
            <a:r>
              <a:rPr lang="en-US" baseline="0" dirty="0"/>
              <a:t> </a:t>
            </a:r>
            <a:r>
              <a:rPr lang="ar-EG" baseline="0" dirty="0"/>
              <a:t> اسفير </a:t>
            </a:r>
            <a:r>
              <a:rPr lang="ar-EG" dirty="0"/>
              <a:t>وما إلى ذلك ...) يجب عليكم تحديد قوة التدبير (قوي، متوسط، ضعيف). سيعطيكم هذا الترتيب الصافي للمخاطر ويجب عليكم التوصل إلى تدابير التخفيف لأي مخاطر ذات تصنيف صافٍ للمخاطر باللون الأصفر أو الأحمر.</a:t>
            </a:r>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18</a:t>
            </a:fld>
            <a:endParaRPr lang="en-US"/>
          </a:p>
        </p:txBody>
      </p:sp>
    </p:spTree>
    <p:extLst>
      <p:ext uri="{BB962C8B-B14F-4D97-AF65-F5344CB8AC3E}">
        <p14:creationId xmlns:p14="http://schemas.microsoft.com/office/powerpoint/2010/main" val="522508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800" dirty="0">
                <a:effectLst/>
                <a:latin typeface="Calibri" panose="020F0502020204030204" pitchFamily="34" charset="0"/>
                <a:ea typeface="Calibri" panose="020F0502020204030204" pitchFamily="34" charset="0"/>
                <a:cs typeface="Times New Roman" panose="02020603050405020304" pitchFamily="18" charset="0"/>
              </a:rPr>
              <a:t>تعد</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ar-EG" sz="1800" dirty="0">
                <a:effectLst/>
                <a:latin typeface="Calibri" panose="020F0502020204030204" pitchFamily="34" charset="0"/>
                <a:ea typeface="Calibri" panose="020F0502020204030204" pitchFamily="34" charset="0"/>
                <a:cs typeface="Times New Roman" panose="02020603050405020304" pitchFamily="18" charset="0"/>
              </a:rPr>
              <a:t>مبادئ توجيهية عامة في مختلف المجالات المواضيعية،</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كما </a:t>
            </a:r>
            <a:r>
              <a:rPr lang="ar-EG" sz="1800" dirty="0">
                <a:effectLst/>
                <a:latin typeface="Calibri" panose="020F0502020204030204" pitchFamily="34" charset="0"/>
                <a:ea typeface="Calibri" panose="020F0502020204030204" pitchFamily="34" charset="0"/>
                <a:cs typeface="Times New Roman" panose="02020603050405020304" pitchFamily="18" charset="0"/>
              </a:rPr>
              <a:t>يجب تكييف جميع المبادئ التوجيهية مع الواقع المحلي. وتعتبر الأداة ليست إلزامية، ولكنها تقدم قائمة من الخيارات والإرشادات للمساعدة في صياغة تدابير التخفيف و/أو التجديد. لا تمنحكم الأداة صواب/خطأ لأن كل الخيارات تعتمد على السياق/قدرات الشركاء/الميزانية...</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EG"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800" dirty="0">
                <a:effectLst/>
                <a:latin typeface="Calibri" panose="020F0502020204030204" pitchFamily="34" charset="0"/>
                <a:ea typeface="Calibri" panose="020F0502020204030204" pitchFamily="34" charset="0"/>
                <a:cs typeface="Times New Roman" panose="02020603050405020304" pitchFamily="18" charset="0"/>
              </a:rPr>
              <a:t>في هذه المرحلة، سيكون من المثالي</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ar-EG" sz="1800" dirty="0">
                <a:effectLst/>
                <a:latin typeface="Calibri" panose="020F0502020204030204" pitchFamily="34" charset="0"/>
                <a:ea typeface="Calibri" panose="020F0502020204030204" pitchFamily="34" charset="0"/>
                <a:cs typeface="Times New Roman" panose="02020603050405020304" pitchFamily="18" charset="0"/>
              </a:rPr>
              <a:t>فتح الإكسل وتوضيح</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ar-EG" sz="1800" dirty="0">
                <a:effectLst/>
                <a:latin typeface="Calibri" panose="020F0502020204030204" pitchFamily="34" charset="0"/>
                <a:ea typeface="Calibri" panose="020F0502020204030204" pitchFamily="34" charset="0"/>
                <a:cs typeface="Times New Roman" panose="02020603050405020304" pitchFamily="18" charset="0"/>
              </a:rPr>
              <a:t>للمشاركين ما هو عليه أو تشجيعهم على فتحه في أثناء استعراض شرائح المستوى</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الأول والثاني والثالث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19</a:t>
            </a:fld>
            <a:endParaRPr lang="en-US"/>
          </a:p>
        </p:txBody>
      </p:sp>
    </p:spTree>
    <p:extLst>
      <p:ext uri="{BB962C8B-B14F-4D97-AF65-F5344CB8AC3E}">
        <p14:creationId xmlns:p14="http://schemas.microsoft.com/office/powerpoint/2010/main" val="354231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cs typeface="Calibri"/>
              </a:rPr>
              <a:t>هذه شريحة اختيارية في حال</a:t>
            </a:r>
            <a:r>
              <a:rPr lang="ar-EG" baseline="0" dirty="0">
                <a:cs typeface="Calibri"/>
              </a:rPr>
              <a:t> </a:t>
            </a:r>
            <a:r>
              <a:rPr lang="ar-EG" dirty="0">
                <a:cs typeface="Calibri"/>
              </a:rPr>
              <a:t>قيامكم بتدريب عبر الإنترنت </a:t>
            </a:r>
            <a:endParaRPr lang="en-US" dirty="0">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2</a:t>
            </a:fld>
            <a:endParaRPr lang="en-US"/>
          </a:p>
        </p:txBody>
      </p:sp>
    </p:spTree>
    <p:extLst>
      <p:ext uri="{BB962C8B-B14F-4D97-AF65-F5344CB8AC3E}">
        <p14:creationId xmlns:p14="http://schemas.microsoft.com/office/powerpoint/2010/main" val="539899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20</a:t>
            </a:fld>
            <a:endParaRPr lang="en-US"/>
          </a:p>
        </p:txBody>
      </p:sp>
    </p:spTree>
    <p:extLst>
      <p:ext uri="{BB962C8B-B14F-4D97-AF65-F5344CB8AC3E}">
        <p14:creationId xmlns:p14="http://schemas.microsoft.com/office/powerpoint/2010/main" val="2931716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dirty="0"/>
              <a:t>نصيحة فنية نهائية:</a:t>
            </a:r>
            <a:r>
              <a:rPr lang="ar-EG" baseline="0" dirty="0"/>
              <a:t> </a:t>
            </a:r>
            <a:r>
              <a:rPr lang="ar-EG" b="1" dirty="0"/>
              <a:t>حاولوا ألا تحذفوا الخلايا</a:t>
            </a:r>
            <a:r>
              <a:rPr lang="ar-EG" dirty="0"/>
              <a:t>. إن</a:t>
            </a:r>
            <a:r>
              <a:rPr lang="ar-EG" baseline="0" dirty="0"/>
              <a:t> احتجتم </a:t>
            </a:r>
            <a:r>
              <a:rPr lang="ar-EG" dirty="0"/>
              <a:t> إلى إعادة استخدام أداة</a:t>
            </a:r>
            <a:r>
              <a:rPr lang="ar-EG" baseline="0" dirty="0"/>
              <a:t> الإشراف البيئي </a:t>
            </a:r>
            <a:r>
              <a:rPr lang="ar-EG" dirty="0"/>
              <a:t>لمشروعٍ آخر، فافتحوا مصنف إكسل آخر</a:t>
            </a:r>
          </a:p>
          <a:p>
            <a:endParaRPr lang="en-US" dirty="0"/>
          </a:p>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21</a:t>
            </a:fld>
            <a:endParaRPr lang="en-US"/>
          </a:p>
        </p:txBody>
      </p:sp>
    </p:spTree>
    <p:extLst>
      <p:ext uri="{BB962C8B-B14F-4D97-AF65-F5344CB8AC3E}">
        <p14:creationId xmlns:p14="http://schemas.microsoft.com/office/powerpoint/2010/main" val="3636681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نوصي بشدة</a:t>
            </a:r>
            <a:r>
              <a:rPr lang="ar-EG" baseline="0" dirty="0"/>
              <a:t> </a:t>
            </a:r>
            <a:r>
              <a:rPr lang="ar-EG" dirty="0"/>
              <a:t>بتطبيق الأداة على مشروعٍ حقيقي</a:t>
            </a:r>
            <a:br>
              <a:rPr lang="ar-EG" dirty="0"/>
            </a:br>
            <a:endParaRPr lang="ar-EG" dirty="0"/>
          </a:p>
          <a:p>
            <a:r>
              <a:rPr lang="ar-EG" dirty="0"/>
              <a:t>منح الأشخاص </a:t>
            </a:r>
            <a:r>
              <a:rPr lang="ar-EG" b="1" dirty="0"/>
              <a:t>ساعتين </a:t>
            </a:r>
            <a:r>
              <a:rPr lang="ar-EG" dirty="0"/>
              <a:t>على الأقل لتطبيق الأداة</a:t>
            </a:r>
            <a:br>
              <a:rPr lang="ar-EG" dirty="0"/>
            </a:br>
            <a:endParaRPr lang="ar-EG" dirty="0"/>
          </a:p>
          <a:p>
            <a:r>
              <a:rPr lang="ar-EG" dirty="0"/>
              <a:t>يمكنكم إجراء تدريب لمدة 5 ساعات</a:t>
            </a:r>
            <a:br>
              <a:rPr lang="ar-EG" dirty="0"/>
            </a:br>
            <a:endParaRPr lang="ar-EG" dirty="0"/>
          </a:p>
          <a:p>
            <a:r>
              <a:rPr lang="ar-EG" dirty="0"/>
              <a:t>- ساعة</a:t>
            </a:r>
            <a:r>
              <a:rPr lang="ar-EG" baseline="0" dirty="0"/>
              <a:t> واحدة</a:t>
            </a:r>
            <a:r>
              <a:rPr lang="ar-EG" dirty="0"/>
              <a:t> لتقديم هذا العرض التقديمي (كحد أدنى)</a:t>
            </a:r>
            <a:br>
              <a:rPr lang="ar-EG" dirty="0"/>
            </a:br>
            <a:endParaRPr lang="ar-EG" dirty="0"/>
          </a:p>
          <a:p>
            <a:r>
              <a:rPr lang="ar-EG" dirty="0"/>
              <a:t>- ساعتين لتطبيق الأداة</a:t>
            </a:r>
            <a:br>
              <a:rPr lang="ar-EG" dirty="0"/>
            </a:br>
            <a:endParaRPr lang="ar-EG" dirty="0"/>
          </a:p>
          <a:p>
            <a:r>
              <a:rPr lang="ar-EG" dirty="0"/>
              <a:t>- ساعة واحدة على الأقل لاستخلاص المعلومات.</a:t>
            </a:r>
            <a:br>
              <a:rPr lang="ar-EG" dirty="0"/>
            </a:br>
            <a:endParaRPr lang="ar-EG" dirty="0"/>
          </a:p>
          <a:p>
            <a:r>
              <a:rPr lang="ar-EG" dirty="0"/>
              <a:t>بالإضافة</a:t>
            </a:r>
            <a:r>
              <a:rPr lang="ar-EG" baseline="0" dirty="0"/>
              <a:t> إلى ذلك</a:t>
            </a:r>
            <a:r>
              <a:rPr lang="ar-EG" dirty="0"/>
              <a:t>، يمكنكم القيام بالعرض التقديمي في الصباح</a:t>
            </a:r>
            <a:r>
              <a:rPr lang="en-US" baseline="0" dirty="0"/>
              <a:t> </a:t>
            </a:r>
            <a:r>
              <a:rPr lang="ar-EG" baseline="0" dirty="0"/>
              <a:t>والسماح للمشاركين بتطبيق الأداة في وقتهم الخاص بعد الظهر</a:t>
            </a:r>
            <a:r>
              <a:rPr lang="en-US" baseline="0" dirty="0"/>
              <a:t> </a:t>
            </a:r>
            <a:r>
              <a:rPr lang="ar-EG" dirty="0"/>
              <a:t>والعودة لاستخلاص المعلومات في اليوم التالي. نظموا كما تروه</a:t>
            </a:r>
            <a:r>
              <a:rPr lang="ar-EG" baseline="0" dirty="0"/>
              <a:t> </a:t>
            </a:r>
            <a:r>
              <a:rPr lang="ar-EG" dirty="0"/>
              <a:t>مناسبًا</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D83AB1-BC90-4D2E-BC9D-74222787A42D}" type="slidenum">
              <a:rPr lang="en-US" smtClean="0"/>
              <a:t>22</a:t>
            </a:fld>
            <a:endParaRPr lang="en-US"/>
          </a:p>
        </p:txBody>
      </p:sp>
    </p:spTree>
    <p:extLst>
      <p:ext uri="{BB962C8B-B14F-4D97-AF65-F5344CB8AC3E}">
        <p14:creationId xmlns:p14="http://schemas.microsoft.com/office/powerpoint/2010/main" val="286688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تعديل جلسات المناقشة حسب الحاجة</a:t>
            </a:r>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23</a:t>
            </a:fld>
            <a:endParaRPr lang="en-US"/>
          </a:p>
        </p:txBody>
      </p:sp>
    </p:spTree>
    <p:extLst>
      <p:ext uri="{BB962C8B-B14F-4D97-AF65-F5344CB8AC3E}">
        <p14:creationId xmlns:p14="http://schemas.microsoft.com/office/powerpoint/2010/main" val="1766948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توصلنا إلى أن هذه العملية ساهمت في توجيه خطط تعزيز القدرات لبعض الشركاء.</a:t>
            </a:r>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24</a:t>
            </a:fld>
            <a:endParaRPr lang="en-US"/>
          </a:p>
        </p:txBody>
      </p:sp>
    </p:spTree>
    <p:extLst>
      <p:ext uri="{BB962C8B-B14F-4D97-AF65-F5344CB8AC3E}">
        <p14:creationId xmlns:p14="http://schemas.microsoft.com/office/powerpoint/2010/main" val="2180661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25</a:t>
            </a:fld>
            <a:endParaRPr lang="en-US"/>
          </a:p>
        </p:txBody>
      </p:sp>
    </p:spTree>
    <p:extLst>
      <p:ext uri="{BB962C8B-B14F-4D97-AF65-F5344CB8AC3E}">
        <p14:creationId xmlns:p14="http://schemas.microsoft.com/office/powerpoint/2010/main" val="2812797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توجد هذه في علامة التبويب "إرشادات" في الأداة</a:t>
            </a:r>
            <a:endParaRPr lang="en-US" dirty="0"/>
          </a:p>
          <a:p>
            <a:r>
              <a:rPr lang="ar-EG" dirty="0"/>
              <a:t>في</a:t>
            </a:r>
            <a:r>
              <a:rPr lang="ar-EG" baseline="0" dirty="0"/>
              <a:t> حال</a:t>
            </a:r>
            <a:r>
              <a:rPr lang="ar-EG" dirty="0"/>
              <a:t> استخدمتم الأداة مرة أخرى،</a:t>
            </a:r>
            <a:r>
              <a:rPr lang="ar-EG" baseline="0" dirty="0"/>
              <a:t> يجب البدء</a:t>
            </a:r>
            <a:r>
              <a:rPr lang="ar-EG" dirty="0"/>
              <a:t> بورقة جديدة.</a:t>
            </a:r>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26</a:t>
            </a:fld>
            <a:endParaRPr lang="en-US"/>
          </a:p>
        </p:txBody>
      </p:sp>
    </p:spTree>
    <p:extLst>
      <p:ext uri="{BB962C8B-B14F-4D97-AF65-F5344CB8AC3E}">
        <p14:creationId xmlns:p14="http://schemas.microsoft.com/office/powerpoint/2010/main" val="2199177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27</a:t>
            </a:fld>
            <a:endParaRPr lang="en-US"/>
          </a:p>
        </p:txBody>
      </p:sp>
    </p:spTree>
    <p:extLst>
      <p:ext uri="{BB962C8B-B14F-4D97-AF65-F5344CB8AC3E}">
        <p14:creationId xmlns:p14="http://schemas.microsoft.com/office/powerpoint/2010/main" val="1311151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62CBC1B-B828-4DEA-9DE2-B8AEE13C33EA}" type="slidenum">
              <a:rPr lang="en-US" smtClean="0"/>
              <a:t>28</a:t>
            </a:fld>
            <a:endParaRPr lang="en-US"/>
          </a:p>
        </p:txBody>
      </p:sp>
    </p:spTree>
    <p:extLst>
      <p:ext uri="{BB962C8B-B14F-4D97-AF65-F5344CB8AC3E}">
        <p14:creationId xmlns:p14="http://schemas.microsoft.com/office/powerpoint/2010/main" val="222665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3</a:t>
            </a:fld>
            <a:endParaRPr lang="en-US"/>
          </a:p>
        </p:txBody>
      </p:sp>
    </p:spTree>
    <p:extLst>
      <p:ext uri="{BB962C8B-B14F-4D97-AF65-F5344CB8AC3E}">
        <p14:creationId xmlns:p14="http://schemas.microsoft.com/office/powerpoint/2010/main" val="83984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4</a:t>
            </a:fld>
            <a:endParaRPr lang="en-US"/>
          </a:p>
        </p:txBody>
      </p:sp>
    </p:spTree>
    <p:extLst>
      <p:ext uri="{BB962C8B-B14F-4D97-AF65-F5344CB8AC3E}">
        <p14:creationId xmlns:p14="http://schemas.microsoft.com/office/powerpoint/2010/main" val="355534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cs typeface="Calibri"/>
              </a:rPr>
              <a:t>سؤال للمشاركين: ضعوا تعليقاتكم في الدردشة أو قوموا بإلغاء كتم الصوت والمشاركة</a:t>
            </a:r>
            <a:endParaRPr lang="en-US" dirty="0">
              <a:cs typeface="Calibri"/>
            </a:endParaRPr>
          </a:p>
        </p:txBody>
      </p:sp>
      <p:sp>
        <p:nvSpPr>
          <p:cNvPr id="4" name="Slide Number Placeholder 3"/>
          <p:cNvSpPr>
            <a:spLocks noGrp="1"/>
          </p:cNvSpPr>
          <p:nvPr>
            <p:ph type="sldNum" sz="quarter" idx="5"/>
          </p:nvPr>
        </p:nvSpPr>
        <p:spPr/>
        <p:txBody>
          <a:bodyPr/>
          <a:lstStyle/>
          <a:p>
            <a:fld id="{A62CBC1B-B828-4DEA-9DE2-B8AEE13C33EA}" type="slidenum">
              <a:rPr lang="en-US" smtClean="0"/>
              <a:t>5</a:t>
            </a:fld>
            <a:endParaRPr lang="en-US"/>
          </a:p>
        </p:txBody>
      </p:sp>
    </p:spTree>
    <p:extLst>
      <p:ext uri="{BB962C8B-B14F-4D97-AF65-F5344CB8AC3E}">
        <p14:creationId xmlns:p14="http://schemas.microsoft.com/office/powerpoint/2010/main" val="329421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توضيح أن الإدارة البيئية الجيدة يمكن ممارستها في أي سياق، بدءًا من حالات الطوارئ والتعافي إلى التنمية طويلة الأجل - وقد صُممت هذه الأداة لتُطبق في جميع هذه السياقات</a:t>
            </a:r>
            <a:r>
              <a:rPr lang="en-US" dirty="0"/>
              <a:t> </a:t>
            </a:r>
          </a:p>
          <a:p>
            <a:endParaRPr lang="en-US" dirty="0"/>
          </a:p>
          <a:p>
            <a:r>
              <a:rPr lang="ar-EG" dirty="0"/>
              <a:t>يُظهر مثال فيتنام كيفية</a:t>
            </a:r>
            <a:r>
              <a:rPr lang="ar-EG" baseline="0" dirty="0"/>
              <a:t> إمكانكم فعل</a:t>
            </a:r>
            <a:r>
              <a:rPr lang="ar-EG" dirty="0"/>
              <a:t> الخير للناس والكوكب من خلال تحقيق نتائج بيئية - نموذج متجدد،</a:t>
            </a:r>
            <a:r>
              <a:rPr lang="ar-EG" baseline="0" dirty="0"/>
              <a:t> كما يوضح </a:t>
            </a:r>
            <a:r>
              <a:rPr lang="ar-EG" dirty="0"/>
              <a:t>مثال «الكاميرون» كيفية</a:t>
            </a:r>
            <a:r>
              <a:rPr lang="ar-EG" baseline="0" dirty="0"/>
              <a:t> إمكاننا «</a:t>
            </a:r>
            <a:r>
              <a:rPr lang="ar-EG" dirty="0"/>
              <a:t>عدم إلحاق الضرر» </a:t>
            </a:r>
            <a:r>
              <a:rPr lang="en-US" dirty="0"/>
              <a:t> </a:t>
            </a:r>
          </a:p>
        </p:txBody>
      </p:sp>
      <p:sp>
        <p:nvSpPr>
          <p:cNvPr id="4" name="Slide Number Placeholder 3"/>
          <p:cNvSpPr>
            <a:spLocks noGrp="1"/>
          </p:cNvSpPr>
          <p:nvPr>
            <p:ph type="sldNum" sz="quarter" idx="10"/>
          </p:nvPr>
        </p:nvSpPr>
        <p:spPr/>
        <p:txBody>
          <a:bodyPr/>
          <a:lstStyle/>
          <a:p>
            <a:fld id="{98D83AB1-BC90-4D2E-BC9D-74222787A42D}" type="slidenum">
              <a:rPr lang="en-US" smtClean="0"/>
              <a:t>6</a:t>
            </a:fld>
            <a:endParaRPr lang="en-US"/>
          </a:p>
        </p:txBody>
      </p:sp>
    </p:spTree>
    <p:extLst>
      <p:ext uri="{BB962C8B-B14F-4D97-AF65-F5344CB8AC3E}">
        <p14:creationId xmlns:p14="http://schemas.microsoft.com/office/powerpoint/2010/main" val="130370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ar-EG" sz="1800" dirty="0">
                <a:effectLst/>
                <a:latin typeface="Calibri" panose="020F0502020204030204" pitchFamily="34" charset="0"/>
                <a:ea typeface="Calibri" panose="020F0502020204030204" pitchFamily="34" charset="0"/>
                <a:cs typeface="Times New Roman" panose="02020603050405020304" pitchFamily="18" charset="0"/>
              </a:rPr>
              <a:t>تدمير سبل العيش وإزالة الغابات بسبب إنتاج الطوب للعمليات الإنسانية في دارفور.</a:t>
            </a:r>
          </a:p>
          <a:p>
            <a:pPr marL="0" marR="0">
              <a:lnSpc>
                <a:spcPct val="107000"/>
              </a:lnSpc>
              <a:spcBef>
                <a:spcPts val="0"/>
              </a:spcBef>
              <a:spcAft>
                <a:spcPts val="800"/>
              </a:spcAft>
            </a:pPr>
            <a:r>
              <a:rPr lang="ar-EG" sz="1800" dirty="0">
                <a:effectLst/>
                <a:latin typeface="Calibri" panose="020F0502020204030204" pitchFamily="34" charset="0"/>
                <a:ea typeface="Calibri" panose="020F0502020204030204" pitchFamily="34" charset="0"/>
                <a:cs typeface="Times New Roman" panose="02020603050405020304" pitchFamily="18" charset="0"/>
              </a:rPr>
              <a:t>جفاف الآبار بسبب الحفر المفرط من المنظمات الإنسانية في أفغانستان.</a:t>
            </a:r>
          </a:p>
          <a:p>
            <a:pPr marL="0" marR="0">
              <a:lnSpc>
                <a:spcPct val="107000"/>
              </a:lnSpc>
              <a:spcBef>
                <a:spcPts val="0"/>
              </a:spcBef>
              <a:spcAft>
                <a:spcPts val="800"/>
              </a:spcAft>
            </a:pPr>
            <a:r>
              <a:rPr lang="ar-EG" sz="1800" dirty="0">
                <a:effectLst/>
                <a:latin typeface="Calibri" panose="020F0502020204030204" pitchFamily="34" charset="0"/>
                <a:ea typeface="Calibri" panose="020F0502020204030204" pitchFamily="34" charset="0"/>
                <a:cs typeface="Times New Roman" panose="02020603050405020304" pitchFamily="18" charset="0"/>
              </a:rPr>
              <a:t>تدمير سبل العيش بسبب تزويد سريلانكا بعدد كبير جداً من قوارب الصيد بعد كارثة تسونامي، مما تسبب في استنزاف المخزون</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السمكي.</a:t>
            </a:r>
          </a:p>
          <a:p>
            <a:pPr marL="0" marR="0">
              <a:lnSpc>
                <a:spcPct val="107000"/>
              </a:lnSpc>
              <a:spcBef>
                <a:spcPts val="0"/>
              </a:spcBef>
              <a:spcAft>
                <a:spcPts val="800"/>
              </a:spcAft>
            </a:pPr>
            <a:r>
              <a:rPr lang="ar-EG" sz="1800" dirty="0">
                <a:effectLst/>
                <a:latin typeface="Calibri" panose="020F0502020204030204" pitchFamily="34" charset="0"/>
                <a:ea typeface="Calibri" panose="020F0502020204030204" pitchFamily="34" charset="0"/>
                <a:cs typeface="Times New Roman" panose="02020603050405020304" pitchFamily="18" charset="0"/>
              </a:rPr>
              <a:t>فشل</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في تحقيق</a:t>
            </a:r>
            <a:r>
              <a:rPr lang="ar-EG" sz="1800" dirty="0">
                <a:effectLst/>
                <a:latin typeface="Calibri" panose="020F0502020204030204" pitchFamily="34" charset="0"/>
                <a:ea typeface="Calibri" panose="020F0502020204030204" pitchFamily="34" charset="0"/>
                <a:cs typeface="Times New Roman" panose="02020603050405020304" pitchFamily="18" charset="0"/>
              </a:rPr>
              <a:t> معايير معالجة النفايات مما أدى إلى</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التلوث البيئي</a:t>
            </a:r>
            <a:r>
              <a:rPr lang="ar-EG" sz="1800" dirty="0">
                <a:effectLst/>
                <a:latin typeface="Calibri" panose="020F0502020204030204" pitchFamily="34" charset="0"/>
                <a:ea typeface="Calibri" panose="020F0502020204030204" pitchFamily="34" charset="0"/>
                <a:cs typeface="Times New Roman" panose="02020603050405020304" pitchFamily="18" charset="0"/>
              </a:rPr>
              <a:t> في هايتي وتفشي أكبر وباء للكوليرا في التاريخ الحديث.</a:t>
            </a:r>
          </a:p>
          <a:p>
            <a:pPr marL="0" marR="0">
              <a:lnSpc>
                <a:spcPct val="107000"/>
              </a:lnSpc>
              <a:spcBef>
                <a:spcPts val="0"/>
              </a:spcBef>
              <a:spcAft>
                <a:spcPts val="800"/>
              </a:spcAft>
            </a:pPr>
            <a:endParaRPr lang="ar-EG"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ar-EG" sz="1800" dirty="0">
                <a:effectLst/>
                <a:latin typeface="Calibri" panose="020F0502020204030204" pitchFamily="34" charset="0"/>
                <a:ea typeface="Calibri" panose="020F0502020204030204" pitchFamily="34" charset="0"/>
                <a:cs typeface="Times New Roman" panose="02020603050405020304" pitchFamily="18" charset="0"/>
              </a:rPr>
              <a:t>توضح هذه الأمثلة كيفية</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فشل</a:t>
            </a:r>
            <a:r>
              <a:rPr lang="ar-EG" sz="1800" dirty="0">
                <a:effectLst/>
                <a:latin typeface="Calibri" panose="020F0502020204030204" pitchFamily="34" charset="0"/>
                <a:ea typeface="Calibri" panose="020F0502020204030204" pitchFamily="34" charset="0"/>
                <a:cs typeface="Times New Roman" panose="02020603050405020304" pitchFamily="18" charset="0"/>
              </a:rPr>
              <a:t> الجهات الفاعلة في المجال الإنساني وحفظ السلام</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ل</a:t>
            </a:r>
            <a:r>
              <a:rPr lang="ar-EG" sz="1800" dirty="0">
                <a:effectLst/>
                <a:latin typeface="Calibri" panose="020F0502020204030204" pitchFamily="34" charset="0"/>
                <a:ea typeface="Calibri" panose="020F0502020204030204" pitchFamily="34" charset="0"/>
                <a:cs typeface="Times New Roman" panose="02020603050405020304" pitchFamily="18" charset="0"/>
              </a:rPr>
              <a:t>هدفها المتمثل في إنقاذ الأرواح والحفاظ على سبل عيش الناس واستعادتها من خلال عدم</a:t>
            </a:r>
            <a:r>
              <a:rPr lang="ar-EG" sz="1800" baseline="0" dirty="0">
                <a:effectLst/>
                <a:latin typeface="Calibri" panose="020F0502020204030204" pitchFamily="34" charset="0"/>
                <a:ea typeface="Calibri" panose="020F0502020204030204" pitchFamily="34" charset="0"/>
                <a:cs typeface="Times New Roman" panose="02020603050405020304" pitchFamily="18" charset="0"/>
              </a:rPr>
              <a:t> مراعاة هذه الجهات للقضايا البيئية.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8D83AB1-BC90-4D2E-BC9D-74222787A42D}" type="slidenum">
              <a:rPr lang="en-US" smtClean="0"/>
              <a:t>7</a:t>
            </a:fld>
            <a:endParaRPr lang="en-US"/>
          </a:p>
        </p:txBody>
      </p:sp>
    </p:spTree>
    <p:extLst>
      <p:ext uri="{BB962C8B-B14F-4D97-AF65-F5344CB8AC3E}">
        <p14:creationId xmlns:p14="http://schemas.microsoft.com/office/powerpoint/2010/main" val="384686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ar-EG" dirty="0">
                <a:cs typeface="Calibri" panose="020F0502020204030204"/>
              </a:rPr>
              <a:t>تمرين اختياري -</a:t>
            </a:r>
            <a:endParaRPr lang="fr-FR" dirty="0">
              <a:cs typeface="Calibri" panose="020F0502020204030204"/>
            </a:endParaRPr>
          </a:p>
        </p:txBody>
      </p:sp>
      <p:sp>
        <p:nvSpPr>
          <p:cNvPr id="4" name="Slide Number Placeholder 3"/>
          <p:cNvSpPr>
            <a:spLocks noGrp="1"/>
          </p:cNvSpPr>
          <p:nvPr>
            <p:ph type="sldNum" sz="quarter" idx="5"/>
          </p:nvPr>
        </p:nvSpPr>
        <p:spPr/>
        <p:txBody>
          <a:bodyPr/>
          <a:lstStyle/>
          <a:p>
            <a:fld id="{A62CBC1B-B828-4DEA-9DE2-B8AEE13C33EA}" type="slidenum">
              <a:rPr lang="en-US" smtClean="0"/>
              <a:t>8</a:t>
            </a:fld>
            <a:endParaRPr lang="en-US"/>
          </a:p>
        </p:txBody>
      </p:sp>
    </p:spTree>
    <p:extLst>
      <p:ext uri="{BB962C8B-B14F-4D97-AF65-F5344CB8AC3E}">
        <p14:creationId xmlns:p14="http://schemas.microsoft.com/office/powerpoint/2010/main" val="52690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dirty="0"/>
              <a:t>نأمل من خلال هذا النقاش</a:t>
            </a:r>
            <a:r>
              <a:rPr lang="ar-EG" baseline="0" dirty="0"/>
              <a:t> ملاحظتكم</a:t>
            </a:r>
            <a:r>
              <a:rPr lang="ar-EG" dirty="0"/>
              <a:t> أنّ</a:t>
            </a:r>
            <a:r>
              <a:rPr lang="ar-EG" baseline="0" dirty="0"/>
              <a:t> </a:t>
            </a:r>
            <a:r>
              <a:rPr lang="ar-EG" dirty="0"/>
              <a:t>من</a:t>
            </a:r>
            <a:r>
              <a:rPr lang="ar-EG" baseline="0" dirty="0"/>
              <a:t> دون التطرق إلى</a:t>
            </a:r>
            <a:r>
              <a:rPr lang="ar-EG" dirty="0"/>
              <a:t> تداعيات</a:t>
            </a:r>
            <a:r>
              <a:rPr lang="ar-EG" baseline="0" dirty="0"/>
              <a:t> </a:t>
            </a:r>
            <a:r>
              <a:rPr lang="ar-EG" dirty="0"/>
              <a:t>عملنا على البيئة الطبيعية، يمكن أن نسبب الضرر على المدى الطويل – و</a:t>
            </a:r>
            <a:r>
              <a:rPr lang="ar-EG" baseline="0" dirty="0"/>
              <a:t>يعدّ موضوعاً في غاية الأهمية</a:t>
            </a:r>
            <a:r>
              <a:rPr lang="ar-EG" dirty="0"/>
              <a:t> بشكل استثنائي للعاملين في المجال الإنساني الذين يفكرون ويعملون ضمن</a:t>
            </a:r>
            <a:r>
              <a:rPr lang="ar-EG" baseline="0" dirty="0"/>
              <a:t> جدول زمني فوري، </a:t>
            </a:r>
            <a:r>
              <a:rPr lang="ar-EG" dirty="0"/>
              <a:t> لذا....</a:t>
            </a:r>
            <a:endParaRPr lang="en-US" dirty="0"/>
          </a:p>
        </p:txBody>
      </p:sp>
      <p:sp>
        <p:nvSpPr>
          <p:cNvPr id="4" name="Slide Number Placeholder 3"/>
          <p:cNvSpPr>
            <a:spLocks noGrp="1"/>
          </p:cNvSpPr>
          <p:nvPr>
            <p:ph type="sldNum" sz="quarter" idx="5"/>
          </p:nvPr>
        </p:nvSpPr>
        <p:spPr/>
        <p:txBody>
          <a:bodyPr/>
          <a:lstStyle/>
          <a:p>
            <a:fld id="{A62CBC1B-B828-4DEA-9DE2-B8AEE13C33EA}" type="slidenum">
              <a:rPr lang="en-US" smtClean="0"/>
              <a:t>9</a:t>
            </a:fld>
            <a:endParaRPr lang="en-US"/>
          </a:p>
        </p:txBody>
      </p:sp>
    </p:spTree>
    <p:extLst>
      <p:ext uri="{BB962C8B-B14F-4D97-AF65-F5344CB8AC3E}">
        <p14:creationId xmlns:p14="http://schemas.microsoft.com/office/powerpoint/2010/main" val="1531025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9D45-3863-4682-BA4C-A30E4AB31939}"/>
              </a:ext>
            </a:extLst>
          </p:cNvPr>
          <p:cNvSpPr>
            <a:spLocks noGrp="1"/>
          </p:cNvSpPr>
          <p:nvPr>
            <p:ph type="ctrTitle" hasCustomPrompt="1"/>
          </p:nvPr>
        </p:nvSpPr>
        <p:spPr>
          <a:xfrm>
            <a:off x="1524000" y="1122363"/>
            <a:ext cx="9144000" cy="2387600"/>
          </a:xfrm>
        </p:spPr>
        <p:txBody>
          <a:bodyPr anchor="b">
            <a:normAutofit/>
          </a:bodyPr>
          <a:lstStyle>
            <a:lvl1pPr algn="ctr">
              <a:defRPr sz="4800" b="0">
                <a:latin typeface="Avenir Next LT Pro" panose="020B05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1D2554D-BF67-4863-8CC8-9CA41DF7E071}"/>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Avenir Next LT Pro Light" panose="020B03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picture containing drawing&#10;&#10;Description automatically generated">
            <a:extLst>
              <a:ext uri="{FF2B5EF4-FFF2-40B4-BE49-F238E27FC236}">
                <a16:creationId xmlns:a16="http://schemas.microsoft.com/office/drawing/2014/main" id="{1599CE06-71A2-4A77-887C-A095D22A38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a:stretch/>
        </p:blipFill>
        <p:spPr>
          <a:xfrm>
            <a:off x="6308052" y="6352299"/>
            <a:ext cx="1333748" cy="475924"/>
          </a:xfrm>
          <a:prstGeom prst="rect">
            <a:avLst/>
          </a:prstGeom>
        </p:spPr>
      </p:pic>
      <p:pic>
        <p:nvPicPr>
          <p:cNvPr id="8" name="Picture 7" descr="A picture containing drawing, food&#10;&#10;Description automatically generated">
            <a:extLst>
              <a:ext uri="{FF2B5EF4-FFF2-40B4-BE49-F238E27FC236}">
                <a16:creationId xmlns:a16="http://schemas.microsoft.com/office/drawing/2014/main" id="{2D7196E6-C588-451E-B019-2E8FFCA1B1B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343" y="6259195"/>
            <a:ext cx="839697" cy="548952"/>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1097E5E-6EBD-4449-A7EA-A1AB4A46C98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3515" y="6413259"/>
            <a:ext cx="1594326" cy="30888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6F183180-7B99-44E5-BF91-F5B76F5FE77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1440" y="6299969"/>
            <a:ext cx="1333748" cy="528254"/>
          </a:xfrm>
          <a:prstGeom prst="rect">
            <a:avLst/>
          </a:prstGeom>
        </p:spPr>
      </p:pic>
      <p:sp>
        <p:nvSpPr>
          <p:cNvPr id="11" name="Rectangle 10">
            <a:extLst>
              <a:ext uri="{FF2B5EF4-FFF2-40B4-BE49-F238E27FC236}">
                <a16:creationId xmlns:a16="http://schemas.microsoft.com/office/drawing/2014/main" id="{C984CF1F-E157-4A65-9010-A939AB0E2C4D}"/>
              </a:ext>
            </a:extLst>
          </p:cNvPr>
          <p:cNvSpPr/>
          <p:nvPr userDrawn="1"/>
        </p:nvSpPr>
        <p:spPr>
          <a:xfrm>
            <a:off x="6441440" y="6138971"/>
            <a:ext cx="5486401" cy="71116"/>
          </a:xfrm>
          <a:prstGeom prst="rect">
            <a:avLst/>
          </a:prstGeom>
          <a:gradFill>
            <a:gsLst>
              <a:gs pos="0">
                <a:srgbClr val="DBE9AA"/>
              </a:gs>
              <a:gs pos="30000">
                <a:srgbClr val="8A1D06"/>
              </a:gs>
              <a:gs pos="58000">
                <a:srgbClr val="00448B"/>
              </a:gs>
              <a:gs pos="84000">
                <a:srgbClr val="0084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83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venir Next LT Pro" panose="020B0504020202020204" pitchFamily="34" charset="0"/>
              </a:defRPr>
            </a:lvl1pPr>
          </a:lstStyle>
          <a:p>
            <a:r>
              <a:rPr lang="en-US"/>
              <a:t>Click to edit Master title style</a:t>
            </a:r>
          </a:p>
        </p:txBody>
      </p:sp>
      <p:sp>
        <p:nvSpPr>
          <p:cNvPr id="3" name="Content Placeholder 2"/>
          <p:cNvSpPr>
            <a:spLocks noGrp="1"/>
          </p:cNvSpPr>
          <p:nvPr>
            <p:ph idx="1" hasCustomPrompt="1"/>
          </p:nvPr>
        </p:nvSpPr>
        <p:spPr>
          <a:xfrm>
            <a:off x="838200" y="1825625"/>
            <a:ext cx="10515600" cy="4206600"/>
          </a:xfrm>
        </p:spPr>
        <p:txBody>
          <a:bodyPr/>
          <a:lstStyle>
            <a:lvl1pPr>
              <a:defRPr>
                <a:latin typeface="Avenir Next LT Pro Light" panose="020B0304020202020204" pitchFamily="34" charset="0"/>
              </a:defRPr>
            </a:lvl1pPr>
            <a:lvl2pPr marL="800100" indent="-342900">
              <a:buFontTx/>
              <a:buChar char="-"/>
              <a:defRPr>
                <a:latin typeface="Avenir Next LT Pro Light" panose="020B0304020202020204" pitchFamily="34" charset="0"/>
              </a:defRPr>
            </a:lvl2pPr>
            <a:lvl3pPr marL="1257300" indent="-342900">
              <a:buFont typeface="Wingdings" panose="05000000000000000000" pitchFamily="2" charset="2"/>
              <a:buChar char="§"/>
              <a:defRPr>
                <a:latin typeface="Avenir Next LT Pro Light" panose="020B0304020202020204" pitchFamily="34" charset="0"/>
              </a:defRPr>
            </a:lvl3pPr>
            <a:lvl4pPr marL="1657350" indent="-285750">
              <a:buFont typeface="Courier New" panose="02070309020205020404" pitchFamily="49" charset="0"/>
              <a:buChar char="o"/>
              <a:defRPr>
                <a:latin typeface="Avenir Next LT Pro Light" panose="020B0304020202020204" pitchFamily="34" charset="0"/>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endParaRPr lang="en-US"/>
          </a:p>
        </p:txBody>
      </p:sp>
      <p:pic>
        <p:nvPicPr>
          <p:cNvPr id="7" name="Picture 6" descr="A picture containing drawing&#10;&#10;Description automatically generated">
            <a:extLst>
              <a:ext uri="{FF2B5EF4-FFF2-40B4-BE49-F238E27FC236}">
                <a16:creationId xmlns:a16="http://schemas.microsoft.com/office/drawing/2014/main" id="{6C129B2B-23BA-46D5-AE92-2CF9DC6443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08052" y="6352299"/>
            <a:ext cx="1333748" cy="475924"/>
          </a:xfrm>
          <a:prstGeom prst="rect">
            <a:avLst/>
          </a:prstGeom>
        </p:spPr>
      </p:pic>
      <p:pic>
        <p:nvPicPr>
          <p:cNvPr id="8" name="Picture 7" descr="A picture containing drawing, food&#10;&#10;Description automatically generated">
            <a:extLst>
              <a:ext uri="{FF2B5EF4-FFF2-40B4-BE49-F238E27FC236}">
                <a16:creationId xmlns:a16="http://schemas.microsoft.com/office/drawing/2014/main" id="{110AEA12-0442-4AC3-9A09-F1D7B1362B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343" y="6259195"/>
            <a:ext cx="839697" cy="548952"/>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4EDFC82-F268-425A-9EE1-ACA8172015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3515" y="6413259"/>
            <a:ext cx="1594326" cy="308881"/>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C12D2038-D44F-44BE-B05F-33C88C5F7CC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1440" y="6299969"/>
            <a:ext cx="1333748" cy="528254"/>
          </a:xfrm>
          <a:prstGeom prst="rect">
            <a:avLst/>
          </a:prstGeom>
        </p:spPr>
      </p:pic>
      <p:sp>
        <p:nvSpPr>
          <p:cNvPr id="11" name="Rectangle 10">
            <a:extLst>
              <a:ext uri="{FF2B5EF4-FFF2-40B4-BE49-F238E27FC236}">
                <a16:creationId xmlns:a16="http://schemas.microsoft.com/office/drawing/2014/main" id="{E76F9D55-1F51-4BE4-89F2-C07C6681E033}"/>
              </a:ext>
            </a:extLst>
          </p:cNvPr>
          <p:cNvSpPr/>
          <p:nvPr userDrawn="1"/>
        </p:nvSpPr>
        <p:spPr>
          <a:xfrm>
            <a:off x="6441440" y="6138971"/>
            <a:ext cx="5486401" cy="71116"/>
          </a:xfrm>
          <a:prstGeom prst="rect">
            <a:avLst/>
          </a:prstGeom>
          <a:gradFill>
            <a:gsLst>
              <a:gs pos="0">
                <a:srgbClr val="DBE9AA"/>
              </a:gs>
              <a:gs pos="30000">
                <a:srgbClr val="8A1D06"/>
              </a:gs>
              <a:gs pos="58000">
                <a:srgbClr val="00448B"/>
              </a:gs>
              <a:gs pos="84000">
                <a:srgbClr val="0084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34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venir Next LT Pro" panose="020B0504020202020204" pitchFamily="34" charset="0"/>
              </a:defRPr>
            </a:lvl1pPr>
          </a:lstStyle>
          <a:p>
            <a:r>
              <a:rPr lang="en-US"/>
              <a:t>Click to edit Master title style</a:t>
            </a:r>
          </a:p>
        </p:txBody>
      </p:sp>
      <p:sp>
        <p:nvSpPr>
          <p:cNvPr id="3" name="Content Placeholder 2"/>
          <p:cNvSpPr>
            <a:spLocks noGrp="1"/>
          </p:cNvSpPr>
          <p:nvPr>
            <p:ph sz="half" idx="1" hasCustomPrompt="1"/>
          </p:nvPr>
        </p:nvSpPr>
        <p:spPr>
          <a:xfrm>
            <a:off x="838200" y="1825625"/>
            <a:ext cx="5181600" cy="4351338"/>
          </a:xfrm>
        </p:spPr>
        <p:txBody>
          <a:bodyPr/>
          <a:lstStyle>
            <a:lvl1pPr>
              <a:defRPr>
                <a:latin typeface="Avenir Next LT Pro Light" panose="020B0304020202020204" pitchFamily="34" charset="0"/>
              </a:defRPr>
            </a:lvl1pPr>
            <a:lvl2pPr marL="800100" indent="-342900">
              <a:buFontTx/>
              <a:buChar char="-"/>
              <a:defRPr>
                <a:latin typeface="Avenir Next LT Pro Light" panose="020B0304020202020204" pitchFamily="34" charset="0"/>
              </a:defRPr>
            </a:lvl2pPr>
            <a:lvl3pPr marL="1257300" indent="-342900">
              <a:buFont typeface="Wingdings" panose="05000000000000000000" pitchFamily="2" charset="2"/>
              <a:buChar char="§"/>
              <a:defRPr>
                <a:latin typeface="Avenir Next LT Pro Light" panose="020B0304020202020204" pitchFamily="34" charset="0"/>
              </a:defRPr>
            </a:lvl3pPr>
            <a:lvl4pPr marL="1657350" indent="-285750">
              <a:buFont typeface="Courier New" panose="02070309020205020404" pitchFamily="49" charset="0"/>
              <a:buChar char="o"/>
              <a:defRPr>
                <a:latin typeface="Avenir Next LT Pro Light" panose="020B0304020202020204" pitchFamily="34" charset="0"/>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3"/>
            <a:endParaRPr lang="en-US"/>
          </a:p>
        </p:txBody>
      </p:sp>
      <p:sp>
        <p:nvSpPr>
          <p:cNvPr id="8" name="Content Placeholder 2">
            <a:extLst>
              <a:ext uri="{FF2B5EF4-FFF2-40B4-BE49-F238E27FC236}">
                <a16:creationId xmlns:a16="http://schemas.microsoft.com/office/drawing/2014/main" id="{D4A6C1A5-A83D-4A59-AFF5-2D8F1A410960}"/>
              </a:ext>
            </a:extLst>
          </p:cNvPr>
          <p:cNvSpPr>
            <a:spLocks noGrp="1"/>
          </p:cNvSpPr>
          <p:nvPr>
            <p:ph sz="half" idx="13" hasCustomPrompt="1"/>
          </p:nvPr>
        </p:nvSpPr>
        <p:spPr>
          <a:xfrm>
            <a:off x="6172202" y="1825625"/>
            <a:ext cx="5181600" cy="4351338"/>
          </a:xfrm>
        </p:spPr>
        <p:txBody>
          <a:bodyPr/>
          <a:lstStyle>
            <a:lvl1pPr>
              <a:defRPr>
                <a:latin typeface="Avenir Next LT Pro Light" panose="020B0304020202020204" pitchFamily="34" charset="0"/>
              </a:defRPr>
            </a:lvl1pPr>
            <a:lvl2pPr marL="800100" indent="-342900">
              <a:buFontTx/>
              <a:buChar char="-"/>
              <a:defRPr>
                <a:latin typeface="Avenir Next LT Pro Light" panose="020B0304020202020204" pitchFamily="34" charset="0"/>
              </a:defRPr>
            </a:lvl2pPr>
            <a:lvl3pPr marL="1257300" indent="-342900">
              <a:buFont typeface="Wingdings" panose="05000000000000000000" pitchFamily="2" charset="2"/>
              <a:buChar char="§"/>
              <a:defRPr>
                <a:latin typeface="Avenir Next LT Pro Light" panose="020B0304020202020204" pitchFamily="34" charset="0"/>
              </a:defRPr>
            </a:lvl3pPr>
            <a:lvl4pPr marL="1657350" indent="-285750">
              <a:buFont typeface="Courier New" panose="02070309020205020404" pitchFamily="49" charset="0"/>
              <a:buChar char="o"/>
              <a:defRPr>
                <a:latin typeface="Avenir Next LT Pro Light" panose="020B0304020202020204" pitchFamily="34" charset="0"/>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3"/>
            <a:endParaRPr lang="en-US"/>
          </a:p>
        </p:txBody>
      </p:sp>
      <p:pic>
        <p:nvPicPr>
          <p:cNvPr id="9" name="Picture 8" descr="A picture containing drawing&#10;&#10;Description automatically generated">
            <a:extLst>
              <a:ext uri="{FF2B5EF4-FFF2-40B4-BE49-F238E27FC236}">
                <a16:creationId xmlns:a16="http://schemas.microsoft.com/office/drawing/2014/main" id="{42603B39-094A-4487-B575-EE3CBE97DF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08052" y="6352299"/>
            <a:ext cx="1333748" cy="475924"/>
          </a:xfrm>
          <a:prstGeom prst="rect">
            <a:avLst/>
          </a:prstGeom>
        </p:spPr>
      </p:pic>
      <p:pic>
        <p:nvPicPr>
          <p:cNvPr id="10" name="Picture 9" descr="A picture containing drawing, food&#10;&#10;Description automatically generated">
            <a:extLst>
              <a:ext uri="{FF2B5EF4-FFF2-40B4-BE49-F238E27FC236}">
                <a16:creationId xmlns:a16="http://schemas.microsoft.com/office/drawing/2014/main" id="{471C5F69-DB3A-4E37-99A8-9FDA030BB4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343" y="6259195"/>
            <a:ext cx="839697" cy="54895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648457E-F850-4348-8A54-B316DBD7E02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3515" y="6413259"/>
            <a:ext cx="1594326" cy="30888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FFB49FB2-DEB5-451B-9EC3-88E00653F40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11440" y="6299969"/>
            <a:ext cx="1333748" cy="528254"/>
          </a:xfrm>
          <a:prstGeom prst="rect">
            <a:avLst/>
          </a:prstGeom>
        </p:spPr>
      </p:pic>
      <p:sp>
        <p:nvSpPr>
          <p:cNvPr id="13" name="Rectangle 12">
            <a:extLst>
              <a:ext uri="{FF2B5EF4-FFF2-40B4-BE49-F238E27FC236}">
                <a16:creationId xmlns:a16="http://schemas.microsoft.com/office/drawing/2014/main" id="{66006A6F-10DF-40E6-87B5-CFC6E9B15680}"/>
              </a:ext>
            </a:extLst>
          </p:cNvPr>
          <p:cNvSpPr/>
          <p:nvPr userDrawn="1"/>
        </p:nvSpPr>
        <p:spPr>
          <a:xfrm>
            <a:off x="6441440" y="6138971"/>
            <a:ext cx="5486401" cy="71116"/>
          </a:xfrm>
          <a:prstGeom prst="rect">
            <a:avLst/>
          </a:prstGeom>
          <a:gradFill>
            <a:gsLst>
              <a:gs pos="0">
                <a:srgbClr val="DBE9AA"/>
              </a:gs>
              <a:gs pos="30000">
                <a:srgbClr val="8A1D06"/>
              </a:gs>
              <a:gs pos="58000">
                <a:srgbClr val="00448B"/>
              </a:gs>
              <a:gs pos="84000">
                <a:srgbClr val="0084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48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hasCustomPrompt="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hasCustomPrompt="1"/>
          </p:nvPr>
        </p:nvSpPr>
        <p:spPr>
          <a:xfrm>
            <a:off x="8382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D8D78-9F5B-4492-9F37-B05A13B3AECB}" type="datetimeFigureOut">
              <a:rPr lang="en-US" smtClean="0"/>
              <a:t>5/27/2024</a:t>
            </a:fld>
            <a:endParaRPr lang="en-US"/>
          </a:p>
        </p:txBody>
      </p:sp>
      <p:sp>
        <p:nvSpPr>
          <p:cNvPr id="5" name="Footer Placeholder 4"/>
          <p:cNvSpPr>
            <a:spLocks noGrp="1"/>
          </p:cNvSpPr>
          <p:nvPr>
            <p:ph type="ftr" sz="quarter" idx="3" hasCustomPrompt="1"/>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hasCustomPrompt="1"/>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62B5E-0FB2-4926-83BB-130A85BFDFDE}" type="slidenum">
              <a:rPr lang="en-US" smtClean="0"/>
              <a:t>‹#›</a:t>
            </a:fld>
            <a:endParaRPr lang="en-US"/>
          </a:p>
        </p:txBody>
      </p:sp>
    </p:spTree>
    <p:extLst>
      <p:ext uri="{BB962C8B-B14F-4D97-AF65-F5344CB8AC3E}">
        <p14:creationId xmlns:p14="http://schemas.microsoft.com/office/powerpoint/2010/main" val="426966389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Lst>
  <p:txStyles>
    <p:titleStyle>
      <a:lvl1pPr algn="r" defTabSz="914400" rtl="1" eaLnBrk="1" latinLnBrk="0" hangingPunct="1">
        <a:lnSpc>
          <a:spcPct val="90000"/>
        </a:lnSpc>
        <a:spcBef>
          <a:spcPct val="0"/>
        </a:spcBef>
        <a:buNone/>
        <a:defRPr sz="4400" kern="1200">
          <a:solidFill>
            <a:schemeClr val="tx1"/>
          </a:solidFill>
          <a:latin typeface="Avenir Next LT Pro" panose="020B0504020202020204" pitchFamily="34" charset="0"/>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r" defTabSz="914400" rtl="1"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r" defTabSz="914400" rtl="1"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r" defTabSz="914400" rtl="1"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Light" panose="020B03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1.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22B_432B2C35.xml"/><Relationship Id="rId7" Type="http://schemas.openxmlformats.org/officeDocument/2006/relationships/diagramColors" Target="../diagrams/colors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9902" y="4235452"/>
            <a:ext cx="10891897" cy="1538748"/>
          </a:xfrm>
          <a:prstGeom prst="rect">
            <a:avLst/>
          </a:prstGeom>
        </p:spPr>
        <p:txBody>
          <a:bodyPr vert="horz" lIns="91440" tIns="45720" rIns="91440" bIns="45720" rtlCol="0" anchor="b">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ar-EG" sz="3600" b="1">
                <a:latin typeface="Sakkal Majalla" panose="02000000000000000000" pitchFamily="2" charset="-78"/>
                <a:ea typeface="Calibri" panose="020F0502020204030204" pitchFamily="34" charset="0"/>
                <a:cs typeface="Sakkal Majalla" panose="02000000000000000000" pitchFamily="2" charset="-78"/>
              </a:rPr>
              <a:t>التدريب على أداة الإشراف البيئي </a:t>
            </a:r>
          </a:p>
        </p:txBody>
      </p:sp>
      <p:pic>
        <p:nvPicPr>
          <p:cNvPr id="6" name="Picture 5" descr="A group of people sitting in a chair&#10;&#10;Description automatically generated">
            <a:extLst>
              <a:ext uri="{FF2B5EF4-FFF2-40B4-BE49-F238E27FC236}">
                <a16:creationId xmlns:a16="http://schemas.microsoft.com/office/drawing/2014/main" id="{E583A2CD-DD27-4672-AE94-0720B3C712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321628" y="320511"/>
            <a:ext cx="3794760" cy="3930978"/>
          </a:xfrm>
          <a:prstGeom prst="rect">
            <a:avLst/>
          </a:prstGeom>
          <a:ln>
            <a:solidFill>
              <a:schemeClr val="tx1"/>
            </a:solidFill>
          </a:ln>
        </p:spPr>
      </p:pic>
      <p:pic>
        <p:nvPicPr>
          <p:cNvPr id="3" name="Picture 2" descr="A group of people sitting in a room&#10;&#10;Description automatically generated">
            <a:extLst>
              <a:ext uri="{FF2B5EF4-FFF2-40B4-BE49-F238E27FC236}">
                <a16:creationId xmlns:a16="http://schemas.microsoft.com/office/drawing/2014/main" id="{6E2B1F7C-E797-4490-BF2E-8787ABC3F50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75612" y="304636"/>
            <a:ext cx="3794760" cy="3930978"/>
          </a:xfrm>
          <a:prstGeom prst="rect">
            <a:avLst/>
          </a:prstGeom>
          <a:ln>
            <a:solidFill>
              <a:schemeClr val="tx1"/>
            </a:solidFill>
          </a:ln>
        </p:spPr>
      </p:pic>
      <p:pic>
        <p:nvPicPr>
          <p:cNvPr id="11" name="Picture 10" descr="A person standing next to a small boat in a body of water&#10;&#10;Description automatically generated">
            <a:extLst>
              <a:ext uri="{FF2B5EF4-FFF2-40B4-BE49-F238E27FC236}">
                <a16:creationId xmlns:a16="http://schemas.microsoft.com/office/drawing/2014/main" id="{8F794AC3-380C-4059-970B-69DA92E512D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84243" y="319013"/>
            <a:ext cx="3794760" cy="3930978"/>
          </a:xfrm>
          <a:prstGeom prst="rect">
            <a:avLst/>
          </a:prstGeom>
          <a:ln>
            <a:solidFill>
              <a:schemeClr val="tx1"/>
            </a:solidFill>
          </a:ln>
        </p:spPr>
      </p:pic>
      <p:cxnSp>
        <p:nvCxnSpPr>
          <p:cNvPr id="16" name="Straight Connector 15">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5BDFFF"/>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B740A35-ADC4-478B-B92B-EBEA96CA8FE7}"/>
              </a:ext>
            </a:extLst>
          </p:cNvPr>
          <p:cNvSpPr/>
          <p:nvPr/>
        </p:nvSpPr>
        <p:spPr>
          <a:xfrm>
            <a:off x="216505" y="0"/>
            <a:ext cx="11660822" cy="4146714"/>
          </a:xfrm>
          <a:prstGeom prst="rect">
            <a:avLst/>
          </a:prstGeom>
          <a:solidFill>
            <a:schemeClr val="bg1">
              <a:alpha val="7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pic>
        <p:nvPicPr>
          <p:cNvPr id="2" name="Picture 1">
            <a:extLst>
              <a:ext uri="{FF2B5EF4-FFF2-40B4-BE49-F238E27FC236}">
                <a16:creationId xmlns:a16="http://schemas.microsoft.com/office/drawing/2014/main" id="{FFD198B4-45DA-0899-6169-5109701A6F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05" y="6144485"/>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id="{5D053944-9D51-13E1-5D89-A2E960B7AF66}"/>
              </a:ext>
            </a:extLst>
          </p:cNvPr>
          <p:cNvSpPr txBox="1"/>
          <p:nvPr/>
        </p:nvSpPr>
        <p:spPr>
          <a:xfrm>
            <a:off x="657815" y="6281514"/>
            <a:ext cx="4507030" cy="307777"/>
          </a:xfrm>
          <a:prstGeom prst="rect">
            <a:avLst/>
          </a:prstGeom>
          <a:noFill/>
        </p:spPr>
        <p:txBody>
          <a:bodyPr wrap="square" lIns="91440" tIns="45720" rIns="91440" bIns="45720" anchor="t">
            <a:spAutoFit/>
          </a:bodyPr>
          <a:lst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a:lstStyle>
          <a:p>
            <a:pPr marL="0" marR="0" lvl="0" indent="0" algn="r" defTabSz="914400" rtl="1" eaLnBrk="1" fontAlgn="base" latinLnBrk="0" hangingPunct="1">
              <a:lnSpc>
                <a:spcPct val="100000"/>
              </a:lnSpc>
              <a:spcBef>
                <a:spcPts val="0"/>
              </a:spcBef>
              <a:spcAft>
                <a:spcPts val="0"/>
              </a:spcAft>
              <a:buClrTx/>
              <a:buSzTx/>
              <a:buFontTx/>
              <a:buNone/>
              <a:tabLst/>
              <a:defRPr/>
            </a:pPr>
            <a:r>
              <a:rPr kumimoji="0" lang="ar-EG" sz="1400" b="1" i="0" u="none" strike="noStrike" cap="none" normalizeH="0" baseline="0" noProof="0">
                <a:ln>
                  <a:noFill/>
                </a:ln>
                <a:uLnTx/>
                <a:uFillTx/>
                <a:latin typeface="Sakkal Majalla" panose="02000000000000000000" pitchFamily="2" charset="-78"/>
                <a:cs typeface="Sakkal Majalla" panose="02000000000000000000" pitchFamily="2" charset="-78"/>
              </a:rPr>
              <a:t>يُرجى كتم صوت الميكروفون</a:t>
            </a:r>
          </a:p>
        </p:txBody>
      </p:sp>
    </p:spTree>
    <p:extLst>
      <p:ext uri="{BB962C8B-B14F-4D97-AF65-F5344CB8AC3E}">
        <p14:creationId xmlns:p14="http://schemas.microsoft.com/office/powerpoint/2010/main" val="217573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91076" y="3638447"/>
            <a:ext cx="3074504" cy="2452687"/>
          </a:xfrm>
        </p:spPr>
        <p:txBody>
          <a:bodyPr anchor="ctr">
            <a:normAutofit/>
          </a:bodyPr>
          <a:lstStyle/>
          <a:p>
            <a:r>
              <a:rPr lang="ar-EG" sz="3600" b="1" dirty="0">
                <a:latin typeface="Sakkal Majalla" panose="02000000000000000000" pitchFamily="2" charset="-78"/>
                <a:ea typeface="Calibri" panose="020F0502020204030204" pitchFamily="34" charset="0"/>
                <a:cs typeface="Sakkal Majalla" panose="02000000000000000000" pitchFamily="2" charset="-78"/>
              </a:rPr>
              <a:t>أداة الإشراف البيئي: معلومات أساسية</a:t>
            </a:r>
          </a:p>
        </p:txBody>
      </p:sp>
      <p:pic>
        <p:nvPicPr>
          <p:cNvPr id="6" name="Picture 5">
            <a:extLst>
              <a:ext uri="{FF2B5EF4-FFF2-40B4-BE49-F238E27FC236}">
                <a16:creationId xmlns:a16="http://schemas.microsoft.com/office/drawing/2014/main" id="{8FF01CB9-CF57-0BDC-C23E-5C9D3AAE01B2}"/>
              </a:ext>
            </a:extLst>
          </p:cNvPr>
          <p:cNvPicPr>
            <a:picLocks noChangeAspect="1"/>
          </p:cNvPicPr>
          <p:nvPr/>
        </p:nvPicPr>
        <p:blipFill rotWithShape="1">
          <a:blip r:embed="rId3"/>
          <a:srcRect t="9954" b="9954"/>
          <a:stretch/>
        </p:blipFill>
        <p:spPr>
          <a:xfrm>
            <a:off x="20" y="11"/>
            <a:ext cx="12191980" cy="352403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2"/>
          <p:cNvSpPr>
            <a:spLocks noGrp="1"/>
          </p:cNvSpPr>
          <p:nvPr>
            <p:ph idx="1"/>
          </p:nvPr>
        </p:nvSpPr>
        <p:spPr>
          <a:xfrm>
            <a:off x="20" y="3638447"/>
            <a:ext cx="8852452" cy="2223880"/>
          </a:xfrm>
        </p:spPr>
        <p:txBody>
          <a:bodyPr vert="horz" lIns="91440" tIns="45720" rIns="91440" bIns="45720" rtlCol="0" anchor="ctr">
            <a:noAutofit/>
          </a:bodyPr>
          <a:lstStyle/>
          <a:p>
            <a:pPr>
              <a:buFont typeface="Arial"/>
              <a:buChar char="•"/>
            </a:pPr>
            <a:r>
              <a:rPr lang="ar-EG" sz="1800" dirty="0">
                <a:latin typeface="Sakkal Majalla" panose="02000000000000000000" pitchFamily="2" charset="-78"/>
                <a:ea typeface="Malgun Gothic Semilight"/>
                <a:cs typeface="Sakkal Majalla" panose="02000000000000000000" pitchFamily="2" charset="-78"/>
              </a:rPr>
              <a:t>أُعدّت الصيغة الأخيرة من أداة الإشراف البيئي في شهر مايو عام  2019، وقد أطلقتها مجموعة كاريتاس المشتركة بين الوكالات التي تركز على الحد من مخاطر الكوارث/ القدرة على الصمود (خدمات الإغاثة الكاثولوكية والصندوق الكاثوليكي للتنمية في ما وراء البحار وكاريتاس أستراليا وتروكير)</a:t>
            </a:r>
          </a:p>
          <a:p>
            <a:pPr>
              <a:buFont typeface="Arial"/>
              <a:buChar char="•"/>
            </a:pPr>
            <a:r>
              <a:rPr lang="ar-EG" sz="1800" dirty="0">
                <a:latin typeface="Sakkal Majalla" panose="02000000000000000000" pitchFamily="2" charset="-78"/>
                <a:cs typeface="Sakkal Majalla" panose="02000000000000000000" pitchFamily="2" charset="-78"/>
              </a:rPr>
              <a:t>أجريت ثلاث جولات من المراجعة من أكثر من 30 جهة تنسيق من وكالات التعاون الدولي للحد من مخاطر الكوارث والغذاء/</a:t>
            </a:r>
            <a:r>
              <a:rPr lang="ar-LB" sz="1800" dirty="0">
                <a:latin typeface="Sakkal Majalla" panose="02000000000000000000" pitchFamily="2" charset="-78"/>
                <a:cs typeface="Sakkal Majalla" panose="02000000000000000000" pitchFamily="2" charset="-78"/>
              </a:rPr>
              <a:t> </a:t>
            </a:r>
            <a:r>
              <a:rPr lang="ar-EG" sz="1800" dirty="0">
                <a:latin typeface="Sakkal Majalla" panose="02000000000000000000" pitchFamily="2" charset="-78"/>
                <a:cs typeface="Sakkal Majalla" panose="02000000000000000000" pitchFamily="2" charset="-78"/>
              </a:rPr>
              <a:t>سبل العيش والحماية والمأوى/المستوطنات البشرية والمياه والمياه والصرف الصحي والنظافة الصحية بالإضافة إلى مديري المشاريع ومديري البرامج والموظفين المسؤولين عن المراقبة والتقييم والمساءلة والتعلم. </a:t>
            </a:r>
          </a:p>
          <a:p>
            <a:pPr>
              <a:buFont typeface="Arial"/>
              <a:buChar char="•"/>
            </a:pPr>
            <a:r>
              <a:rPr lang="ar-EG" sz="1800" dirty="0">
                <a:latin typeface="Sakkal Majalla" panose="02000000000000000000" pitchFamily="2" charset="-78"/>
                <a:cs typeface="Sakkal Majalla" panose="02000000000000000000" pitchFamily="2" charset="-78"/>
              </a:rPr>
              <a:t>أجرَيت اختبار تجريبي في ستة بلدان (أستراليا وجمهورية الكونغو الديمقراطية ورواندا وكينيا والهند وإندونيسيا).</a:t>
            </a:r>
            <a:r>
              <a:rPr lang="ar-EG" sz="1800" dirty="0">
                <a:latin typeface="Sakkal Majalla" panose="02000000000000000000" pitchFamily="2" charset="-78"/>
                <a:ea typeface="Malgun Gothic Semilight"/>
                <a:cs typeface="Sakkal Majalla" panose="02000000000000000000" pitchFamily="2" charset="-78"/>
              </a:rPr>
              <a:t> </a:t>
            </a:r>
          </a:p>
          <a:p>
            <a:pPr>
              <a:buFont typeface="Arial"/>
              <a:buChar char="•"/>
            </a:pPr>
            <a:r>
              <a:rPr lang="ar-EG" sz="1800" dirty="0">
                <a:latin typeface="Sakkal Majalla" panose="02000000000000000000" pitchFamily="2" charset="-78"/>
                <a:ea typeface="Malgun Gothic Semilight"/>
                <a:cs typeface="Sakkal Majalla" panose="02000000000000000000" pitchFamily="2" charset="-78"/>
              </a:rPr>
              <a:t>تنطبق على التدخلات الإنسانية والإنمائية على حد سواء</a:t>
            </a:r>
          </a:p>
          <a:p>
            <a:pPr>
              <a:buFont typeface="Arial"/>
              <a:buChar char="•"/>
            </a:pPr>
            <a:r>
              <a:rPr lang="ar-EG" sz="1800" dirty="0">
                <a:latin typeface="Sakkal Majalla" panose="02000000000000000000" pitchFamily="2" charset="-78"/>
                <a:ea typeface="Malgun Gothic Semilight"/>
                <a:cs typeface="Sakkal Majalla" panose="02000000000000000000" pitchFamily="2" charset="-78"/>
              </a:rPr>
              <a:t> استنتجت هذه المراجعة أن الأداة مناسبة للغرض وسوف تقومون بالتدريب في الإصدار 2.0 </a:t>
            </a:r>
          </a:p>
        </p:txBody>
      </p:sp>
    </p:spTree>
    <p:extLst>
      <p:ext uri="{BB962C8B-B14F-4D97-AF65-F5344CB8AC3E}">
        <p14:creationId xmlns:p14="http://schemas.microsoft.com/office/powerpoint/2010/main" val="166935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35" y="268991"/>
            <a:ext cx="11466448" cy="1325563"/>
          </a:xfrm>
        </p:spPr>
        <p:txBody>
          <a:bodyPr>
            <a:noAutofit/>
          </a:bodyPr>
          <a:lstStyle/>
          <a:p>
            <a:pPr marL="0" marR="0">
              <a:lnSpc>
                <a:spcPct val="107000"/>
              </a:lnSpc>
              <a:spcBef>
                <a:spcPts val="0"/>
              </a:spcBef>
              <a:spcAft>
                <a:spcPts val="800"/>
              </a:spcAft>
            </a:pPr>
            <a:r>
              <a:rPr lang="ar-EG" sz="3800" b="1">
                <a:latin typeface="Sakkal Majalla" panose="02000000000000000000" pitchFamily="2" charset="-78"/>
                <a:ea typeface="Calibri" panose="020F0502020204030204" pitchFamily="34" charset="0"/>
                <a:cs typeface="Sakkal Majalla" panose="02000000000000000000" pitchFamily="2" charset="-78"/>
              </a:rPr>
              <a:t>تعريف أداة الإشراف البيئي</a:t>
            </a:r>
          </a:p>
        </p:txBody>
      </p:sp>
      <p:sp>
        <p:nvSpPr>
          <p:cNvPr id="5" name="Content Placeholder 2"/>
          <p:cNvSpPr>
            <a:spLocks noGrp="1"/>
          </p:cNvSpPr>
          <p:nvPr>
            <p:ph idx="1"/>
          </p:nvPr>
        </p:nvSpPr>
        <p:spPr>
          <a:xfrm>
            <a:off x="287383" y="1594554"/>
            <a:ext cx="11066417" cy="4508534"/>
          </a:xfrm>
        </p:spPr>
        <p:txBody>
          <a:bodyPr>
            <a:normAutofit/>
          </a:bodyPr>
          <a:lstStyle/>
          <a:p>
            <a:r>
              <a:rPr lang="ar-EG" sz="2400" dirty="0">
                <a:latin typeface="Sakkal Majalla" panose="02000000000000000000" pitchFamily="2" charset="-78"/>
                <a:ea typeface="Malgun Gothic Semilight" panose="020B0502040204020203" pitchFamily="34" charset="-128"/>
                <a:cs typeface="Sakkal Majalla" panose="02000000000000000000" pitchFamily="2" charset="-78"/>
              </a:rPr>
              <a:t>هي أداة إكسل </a:t>
            </a:r>
            <a:r>
              <a:rPr lang="ar-EG" sz="2400" b="1" dirty="0">
                <a:latin typeface="Sakkal Majalla" panose="02000000000000000000" pitchFamily="2" charset="-78"/>
                <a:ea typeface="Malgun Gothic Semilight" panose="020B0502040204020203" pitchFamily="34" charset="-128"/>
                <a:cs typeface="Sakkal Majalla" panose="02000000000000000000" pitchFamily="2" charset="-78"/>
              </a:rPr>
              <a:t>لتسجيل المخاطر</a:t>
            </a:r>
            <a:r>
              <a:rPr lang="ar-EG" sz="2400" dirty="0">
                <a:latin typeface="Sakkal Majalla" panose="02000000000000000000" pitchFamily="2" charset="-78"/>
                <a:ea typeface="Malgun Gothic Semilight" panose="020B0502040204020203" pitchFamily="34" charset="-128"/>
                <a:cs typeface="Sakkal Majalla" panose="02000000000000000000" pitchFamily="2" charset="-78"/>
              </a:rPr>
              <a:t> التي تسمح لنا بالنظر في التهديدات التي تتعرض لها البيئة الناتجة عن أنشطتنا في سياقٍ محدد. كما تسجل</a:t>
            </a:r>
            <a:r>
              <a:rPr lang="ar-EG" sz="2400" b="1" dirty="0">
                <a:latin typeface="Sakkal Majalla" panose="02000000000000000000" pitchFamily="2" charset="-78"/>
                <a:ea typeface="Malgun Gothic Semilight" panose="020B0502040204020203" pitchFamily="34" charset="-128"/>
                <a:cs typeface="Sakkal Majalla" panose="02000000000000000000" pitchFamily="2" charset="-78"/>
              </a:rPr>
              <a:t> مستوى 'المخاطر'</a:t>
            </a:r>
            <a:r>
              <a:rPr lang="ar-EG" sz="2400" dirty="0">
                <a:latin typeface="Sakkal Majalla" panose="02000000000000000000" pitchFamily="2" charset="-78"/>
                <a:ea typeface="Malgun Gothic Semilight" panose="020B0502040204020203" pitchFamily="34" charset="-128"/>
                <a:cs typeface="Sakkal Majalla" panose="02000000000000000000" pitchFamily="2" charset="-78"/>
              </a:rPr>
              <a:t> التي قد تنطوي عليها كل من هذه التأثيرات (سواء أكانت منخفضة أو متوسطة أو عالية).</a:t>
            </a:r>
          </a:p>
          <a:p>
            <a:r>
              <a:rPr lang="ar-EG" sz="2400" dirty="0">
                <a:latin typeface="Sakkal Majalla" panose="02000000000000000000" pitchFamily="2" charset="-78"/>
                <a:ea typeface="Malgun Gothic Semilight" panose="020B0502040204020203" pitchFamily="34" charset="-128"/>
                <a:cs typeface="Sakkal Majalla" panose="02000000000000000000" pitchFamily="2" charset="-78"/>
              </a:rPr>
              <a:t>توفر </a:t>
            </a:r>
            <a:r>
              <a:rPr lang="ar-EG" sz="2400" b="1" dirty="0">
                <a:latin typeface="Sakkal Majalla" panose="02000000000000000000" pitchFamily="2" charset="-78"/>
                <a:ea typeface="Malgun Gothic Semilight" panose="020B0502040204020203" pitchFamily="34" charset="-128"/>
                <a:cs typeface="Sakkal Majalla" panose="02000000000000000000" pitchFamily="2" charset="-78"/>
              </a:rPr>
              <a:t>إرشادات خاصة بكل قطاع</a:t>
            </a:r>
            <a:r>
              <a:rPr lang="ar-EG" sz="2400" dirty="0">
                <a:latin typeface="Sakkal Majalla" panose="02000000000000000000" pitchFamily="2" charset="-78"/>
                <a:ea typeface="Malgun Gothic Semilight" panose="020B0502040204020203" pitchFamily="34" charset="-128"/>
                <a:cs typeface="Sakkal Majalla" panose="02000000000000000000" pitchFamily="2" charset="-78"/>
              </a:rPr>
              <a:t> حول كيفية تخفيف أنشطة البرنامج من المخاطر المحددة:  الحد من مخاطر الكوارث والأمن الغذائي/سبل العيش والمأوى/المستوطنات البشرية والمياه والصرف الصحي والنظافة الصحية والأسواق والمساعدات النقدية وبالقسائم، بالإضافة إلى تنفيذ العمليات والبرامج بشكلٍ آمن ولائق </a:t>
            </a:r>
          </a:p>
          <a:p>
            <a:r>
              <a:rPr lang="ar-EG" sz="2400" dirty="0">
                <a:latin typeface="Sakkal Majalla" panose="02000000000000000000" pitchFamily="2" charset="-78"/>
                <a:ea typeface="Malgun Gothic Semilight" panose="020B0502040204020203" pitchFamily="34" charset="-128"/>
                <a:cs typeface="Sakkal Majalla" panose="02000000000000000000" pitchFamily="2" charset="-78"/>
              </a:rPr>
              <a:t>يجب استخدام الأداة </a:t>
            </a:r>
            <a:r>
              <a:rPr lang="ar-EG" sz="2400" b="1" dirty="0">
                <a:latin typeface="Sakkal Majalla" panose="02000000000000000000" pitchFamily="2" charset="-78"/>
                <a:ea typeface="Malgun Gothic Semilight" panose="020B0502040204020203" pitchFamily="34" charset="-128"/>
                <a:cs typeface="Sakkal Majalla" panose="02000000000000000000" pitchFamily="2" charset="-78"/>
              </a:rPr>
              <a:t>لتسهيل الحوار</a:t>
            </a:r>
            <a:r>
              <a:rPr lang="ar-EG" sz="2400" dirty="0">
                <a:latin typeface="Sakkal Majalla" panose="02000000000000000000" pitchFamily="2" charset="-78"/>
                <a:ea typeface="Malgun Gothic Semilight" panose="020B0502040204020203" pitchFamily="34" charset="-128"/>
                <a:cs typeface="Sakkal Majalla" panose="02000000000000000000" pitchFamily="2" charset="-78"/>
              </a:rPr>
              <a:t> مع فريق تصميم المشروع والشركاء حول الآثار البيئية السلبية المحتملة واستراتيجيات معالجتها.</a:t>
            </a:r>
          </a:p>
          <a:p>
            <a:r>
              <a:rPr lang="ar-EG" sz="2400" dirty="0">
                <a:latin typeface="Sakkal Majalla" panose="02000000000000000000" pitchFamily="2" charset="-78"/>
                <a:ea typeface="Malgun Gothic Semilight" panose="020B0502040204020203" pitchFamily="34" charset="-128"/>
                <a:cs typeface="Sakkal Majalla" panose="02000000000000000000" pitchFamily="2" charset="-78"/>
              </a:rPr>
              <a:t>هي مناسبة</a:t>
            </a:r>
            <a:r>
              <a:rPr lang="ar-EG" sz="2400" b="1" dirty="0">
                <a:latin typeface="Sakkal Majalla" panose="02000000000000000000" pitchFamily="2" charset="-78"/>
                <a:ea typeface="Malgun Gothic Semilight" panose="020B0502040204020203" pitchFamily="34" charset="-128"/>
                <a:cs typeface="Sakkal Majalla" panose="02000000000000000000" pitchFamily="2" charset="-78"/>
              </a:rPr>
              <a:t> للاختصاصيين العموميين</a:t>
            </a:r>
            <a:r>
              <a:rPr lang="ar-EG" sz="2400" dirty="0">
                <a:latin typeface="Sakkal Majalla" panose="02000000000000000000" pitchFamily="2" charset="-78"/>
                <a:ea typeface="Malgun Gothic Semilight" panose="020B0502040204020203" pitchFamily="34" charset="-128"/>
                <a:cs typeface="Sakkal Majalla" panose="02000000000000000000" pitchFamily="2" charset="-78"/>
              </a:rPr>
              <a:t> ولكن تتعزز هذه الأداة في حال طبقوها الموظفين/الشركاء </a:t>
            </a:r>
            <a:r>
              <a:rPr lang="ar-EG" sz="2400" b="1" dirty="0">
                <a:latin typeface="Sakkal Majalla" panose="02000000000000000000" pitchFamily="2" charset="-78"/>
                <a:ea typeface="Malgun Gothic Semilight" panose="020B0502040204020203" pitchFamily="34" charset="-128"/>
                <a:cs typeface="Sakkal Majalla" panose="02000000000000000000" pitchFamily="2" charset="-78"/>
              </a:rPr>
              <a:t>ذوي المعرفة التقنية</a:t>
            </a:r>
            <a:r>
              <a:rPr lang="ar-EG" sz="2400" dirty="0">
                <a:latin typeface="Sakkal Majalla" panose="02000000000000000000" pitchFamily="2" charset="-78"/>
                <a:ea typeface="Malgun Gothic Semilight" panose="020B0502040204020203" pitchFamily="34" charset="-128"/>
                <a:cs typeface="Sakkal Majalla" panose="02000000000000000000" pitchFamily="2" charset="-78"/>
              </a:rPr>
              <a:t> (في مجال المأوى والمياه والصرف الصحي والنظافة الصحية على وجه الخصوص).</a:t>
            </a:r>
          </a:p>
        </p:txBody>
      </p:sp>
    </p:spTree>
    <p:extLst>
      <p:ext uri="{BB962C8B-B14F-4D97-AF65-F5344CB8AC3E}">
        <p14:creationId xmlns:p14="http://schemas.microsoft.com/office/powerpoint/2010/main" val="625348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52473"/>
          </a:xfrm>
        </p:spPr>
        <p:txBody>
          <a:bodyPr>
            <a:normAutofit/>
          </a:bodyPr>
          <a:lstStyle/>
          <a:p>
            <a:r>
              <a:rPr lang="ar-EG" b="1">
                <a:latin typeface="Sakkal Majalla" panose="02000000000000000000" pitchFamily="2" charset="-78"/>
                <a:ea typeface="Calibri" panose="020F0502020204030204" pitchFamily="34" charset="0"/>
                <a:cs typeface="Sakkal Majalla" panose="02000000000000000000" pitchFamily="2" charset="-78"/>
              </a:rPr>
              <a:t>قيود أداة الإشراف البيئي: </a:t>
            </a:r>
          </a:p>
        </p:txBody>
      </p:sp>
      <p:sp>
        <p:nvSpPr>
          <p:cNvPr id="3" name="Content Placeholder 2"/>
          <p:cNvSpPr>
            <a:spLocks noGrp="1"/>
          </p:cNvSpPr>
          <p:nvPr>
            <p:ph idx="1"/>
          </p:nvPr>
        </p:nvSpPr>
        <p:spPr>
          <a:xfrm>
            <a:off x="507437" y="1117600"/>
            <a:ext cx="11177125" cy="5143500"/>
          </a:xfrm>
        </p:spPr>
        <p:txBody>
          <a:bodyPr vert="horz" lIns="91440" tIns="45720" rIns="91440" bIns="45720" rtlCol="0" anchor="t">
            <a:normAutofit/>
          </a:bodyPr>
          <a:lstStyle/>
          <a:p>
            <a:r>
              <a:rPr lang="ar-EG" sz="3200" b="1" dirty="0">
                <a:latin typeface="Sakkal Majalla" panose="02000000000000000000" pitchFamily="2" charset="-78"/>
                <a:cs typeface="Sakkal Majalla" panose="02000000000000000000" pitchFamily="2" charset="-78"/>
              </a:rPr>
              <a:t>لا تعتبر تقييمًا للأثر البيئي</a:t>
            </a:r>
            <a:r>
              <a:rPr lang="ar-EG" sz="3200" dirty="0">
                <a:latin typeface="Sakkal Majalla" panose="02000000000000000000" pitchFamily="2" charset="-78"/>
                <a:cs typeface="Sakkal Majalla" panose="02000000000000000000" pitchFamily="2" charset="-78"/>
              </a:rPr>
              <a:t> (تقييم الأثر البيئي)، ولكن من المحتمل أن تمثل تمهيدًا لعملية تقييم الأثر البيئي. </a:t>
            </a:r>
          </a:p>
          <a:p>
            <a:r>
              <a:rPr lang="ar-EG" sz="3200" dirty="0">
                <a:latin typeface="Sakkal Majalla" panose="02000000000000000000" pitchFamily="2" charset="-78"/>
                <a:cs typeface="Sakkal Majalla" panose="02000000000000000000" pitchFamily="2" charset="-78"/>
              </a:rPr>
              <a:t>تعدّ </a:t>
            </a:r>
            <a:r>
              <a:rPr lang="ar-EG" sz="3200" b="1" dirty="0">
                <a:latin typeface="Sakkal Majalla" panose="02000000000000000000" pitchFamily="2" charset="-78"/>
                <a:cs typeface="Sakkal Majalla" panose="02000000000000000000" pitchFamily="2" charset="-78"/>
              </a:rPr>
              <a:t>أداةً داخليةً للعناية الواجبة</a:t>
            </a:r>
            <a:r>
              <a:rPr lang="ar-EG" sz="3200" dirty="0">
                <a:latin typeface="Sakkal Majalla" panose="02000000000000000000" pitchFamily="2" charset="-78"/>
                <a:cs typeface="Sakkal Majalla" panose="02000000000000000000" pitchFamily="2" charset="-78"/>
              </a:rPr>
              <a:t> لإدارة المخاطر البيئية، </a:t>
            </a:r>
            <a:r>
              <a:rPr lang="ar-EG" sz="3200" b="1" dirty="0">
                <a:latin typeface="Sakkal Majalla" panose="02000000000000000000" pitchFamily="2" charset="-78"/>
                <a:cs typeface="Sakkal Majalla" panose="02000000000000000000" pitchFamily="2" charset="-78"/>
              </a:rPr>
              <a:t>ويجب دائمًا اتباع ا</a:t>
            </a:r>
            <a:r>
              <a:rPr lang="ar-LB" sz="3200" b="1" dirty="0">
                <a:latin typeface="Sakkal Majalla" panose="02000000000000000000" pitchFamily="2" charset="-78"/>
                <a:cs typeface="Sakkal Majalla" panose="02000000000000000000" pitchFamily="2" charset="-78"/>
              </a:rPr>
              <a:t>للوائح</a:t>
            </a:r>
            <a:r>
              <a:rPr lang="ar-EG" sz="3200" b="1" dirty="0">
                <a:latin typeface="Sakkal Majalla" panose="02000000000000000000" pitchFamily="2" charset="-78"/>
                <a:cs typeface="Sakkal Majalla" panose="02000000000000000000" pitchFamily="2" charset="-78"/>
              </a:rPr>
              <a:t> البيئية الوطنية.</a:t>
            </a:r>
            <a:r>
              <a:rPr lang="ar-EG" sz="3200" dirty="0">
                <a:latin typeface="Sakkal Majalla" panose="02000000000000000000" pitchFamily="2" charset="-78"/>
                <a:cs typeface="Sakkal Majalla" panose="02000000000000000000" pitchFamily="2" charset="-78"/>
              </a:rPr>
              <a:t> </a:t>
            </a:r>
          </a:p>
          <a:p>
            <a:pPr>
              <a:buFont typeface="Arial"/>
              <a:buChar char="•"/>
            </a:pPr>
            <a:r>
              <a:rPr lang="ar-EG" sz="3200" dirty="0">
                <a:latin typeface="Sakkal Majalla" panose="02000000000000000000" pitchFamily="2" charset="-78"/>
                <a:cs typeface="Sakkal Majalla" panose="02000000000000000000" pitchFamily="2" charset="-78"/>
              </a:rPr>
              <a:t>لا تقدم أداة الإشراف البيئي إجابات صحيحة أو خاطئة، لكنها</a:t>
            </a:r>
            <a:r>
              <a:rPr lang="ar-EG" sz="3200" b="1" dirty="0">
                <a:latin typeface="Sakkal Majalla" panose="02000000000000000000" pitchFamily="2" charset="-78"/>
                <a:cs typeface="Sakkal Majalla" panose="02000000000000000000" pitchFamily="2" charset="-78"/>
              </a:rPr>
              <a:t> تشير إلى القضايا التي تحتاج إلى مزيد من الدراسة أو التحقيق.</a:t>
            </a:r>
          </a:p>
          <a:p>
            <a:pPr>
              <a:buFont typeface="Arial"/>
              <a:buChar char="•"/>
            </a:pPr>
            <a:r>
              <a:rPr lang="ar-EG" sz="3200" dirty="0">
                <a:latin typeface="Sakkal Majalla" panose="02000000000000000000" pitchFamily="2" charset="-78"/>
                <a:cs typeface="Sakkal Majalla" panose="02000000000000000000" pitchFamily="2" charset="-78"/>
              </a:rPr>
              <a:t>لا نوصي بتنفيذ ذلك مباشرةً مع المجتمعات المحلية، إذ تتوفر إرشادات حول كيفية </a:t>
            </a:r>
            <a:r>
              <a:rPr lang="ar-EG" sz="3200" b="1" dirty="0">
                <a:latin typeface="Sakkal Majalla" panose="02000000000000000000" pitchFamily="2" charset="-78"/>
                <a:cs typeface="Sakkal Majalla" panose="02000000000000000000" pitchFamily="2" charset="-78"/>
              </a:rPr>
              <a:t>إشراك المجتمعات المحلية</a:t>
            </a:r>
            <a:r>
              <a:rPr lang="ar-EG" sz="3200" dirty="0">
                <a:latin typeface="Sakkal Majalla" panose="02000000000000000000" pitchFamily="2" charset="-78"/>
                <a:cs typeface="Sakkal Majalla" panose="02000000000000000000" pitchFamily="2" charset="-78"/>
              </a:rPr>
              <a:t> في مجموعة الأنشطة التدريبية (</a:t>
            </a:r>
            <a:r>
              <a:rPr lang="ar-LB" sz="3200" dirty="0">
                <a:latin typeface="Sakkal Majalla" panose="02000000000000000000" pitchFamily="2" charset="-78"/>
                <a:cs typeface="Sakkal Majalla" panose="02000000000000000000" pitchFamily="2" charset="-78"/>
              </a:rPr>
              <a:t>ال</a:t>
            </a:r>
            <a:r>
              <a:rPr lang="ar-EG" sz="3200" dirty="0">
                <a:latin typeface="Sakkal Majalla" panose="02000000000000000000" pitchFamily="2" charset="-78"/>
                <a:cs typeface="Sakkal Majalla" panose="02000000000000000000" pitchFamily="2" charset="-78"/>
              </a:rPr>
              <a:t>متاحة على موقع خدمات الإغاثة الكاثوليكية في مجال إدارة المواد الغذائية وغير الغذائية في حالات الطوارئ)</a:t>
            </a:r>
            <a:endParaRPr lang="ar-EG" sz="2900" dirty="0">
              <a:latin typeface="Sakkal Majalla" panose="02000000000000000000" pitchFamily="2" charset="-78"/>
              <a:cs typeface="Sakkal Majalla" panose="02000000000000000000" pitchFamily="2" charset="-78"/>
            </a:endParaRPr>
          </a:p>
          <a:p>
            <a:pPr>
              <a:buFont typeface="Arial"/>
              <a:buChar char="•"/>
            </a:pPr>
            <a:endParaRPr lang="en-IE" dirty="0">
              <a:latin typeface="Sakkal Majalla" panose="02000000000000000000" pitchFamily="2" charset="-78"/>
              <a:cs typeface="Sakkal Majalla" panose="02000000000000000000" pitchFamily="2" charset="-78"/>
            </a:endParaRPr>
          </a:p>
          <a:p>
            <a:pPr marL="0" indent="0">
              <a:buNone/>
            </a:pPr>
            <a:endParaRPr lang="en-IE" dirty="0">
              <a:latin typeface="Sakkal Majalla" panose="02000000000000000000" pitchFamily="2" charset="-78"/>
              <a:cs typeface="Sakkal Majalla" panose="02000000000000000000" pitchFamily="2" charset="-78"/>
            </a:endParaRPr>
          </a:p>
          <a:p>
            <a:endParaRPr lang="en-IE"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22250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EG" b="1" dirty="0">
                <a:latin typeface="Sakkal Majalla" panose="02000000000000000000" pitchFamily="2" charset="-78"/>
                <a:ea typeface="Calibri" panose="020F0502020204030204" pitchFamily="34" charset="0"/>
                <a:cs typeface="Sakkal Majalla" panose="02000000000000000000" pitchFamily="2" charset="-78"/>
              </a:rPr>
              <a:t>أداة الإشراف البيئي: من يستخدمها ومتى</a:t>
            </a:r>
            <a:r>
              <a:rPr lang="ar-LB" b="1" dirty="0">
                <a:latin typeface="Sakkal Majalla" panose="02000000000000000000" pitchFamily="2" charset="-78"/>
                <a:ea typeface="Calibri" panose="020F0502020204030204" pitchFamily="34" charset="0"/>
                <a:cs typeface="Sakkal Majalla" panose="02000000000000000000" pitchFamily="2" charset="-78"/>
              </a:rPr>
              <a:t> نستخدمها</a:t>
            </a:r>
            <a:r>
              <a:rPr lang="ar-EG" b="1" dirty="0">
                <a:latin typeface="Sakkal Majalla" panose="02000000000000000000" pitchFamily="2" charset="-78"/>
                <a:ea typeface="Calibri" panose="020F0502020204030204" pitchFamily="34" charset="0"/>
                <a:cs typeface="Sakkal Majalla" panose="02000000000000000000" pitchFamily="2" charset="-78"/>
              </a:rPr>
              <a:t>؟ </a:t>
            </a:r>
          </a:p>
        </p:txBody>
      </p:sp>
      <p:sp>
        <p:nvSpPr>
          <p:cNvPr id="5" name="Content Placeholder 2"/>
          <p:cNvSpPr>
            <a:spLocks noGrp="1"/>
          </p:cNvSpPr>
          <p:nvPr>
            <p:ph idx="1"/>
          </p:nvPr>
        </p:nvSpPr>
        <p:spPr>
          <a:xfrm>
            <a:off x="838200" y="1592332"/>
            <a:ext cx="10515600" cy="4351338"/>
          </a:xfrm>
        </p:spPr>
        <p:txBody>
          <a:bodyPr>
            <a:normAutofit/>
          </a:bodyPr>
          <a:lstStyle/>
          <a:p>
            <a:r>
              <a:rPr lang="ar-EG" dirty="0">
                <a:latin typeface="Sakkal Majalla" panose="02000000000000000000" pitchFamily="2" charset="-78"/>
                <a:ea typeface="Malgun Gothic Semilight" panose="020B0502040204020203" pitchFamily="34" charset="-128"/>
                <a:cs typeface="Sakkal Majalla" panose="02000000000000000000" pitchFamily="2" charset="-78"/>
              </a:rPr>
              <a:t> تُستخدم عادةً أثناء </a:t>
            </a:r>
            <a:r>
              <a:rPr lang="ar-EG" b="1" dirty="0">
                <a:latin typeface="Sakkal Majalla" panose="02000000000000000000" pitchFamily="2" charset="-78"/>
                <a:ea typeface="Malgun Gothic Semilight" panose="020B0502040204020203" pitchFamily="34" charset="-128"/>
                <a:cs typeface="Sakkal Majalla" panose="02000000000000000000" pitchFamily="2" charset="-78"/>
              </a:rPr>
              <a:t>مرحلة التصميم</a:t>
            </a:r>
            <a:r>
              <a:rPr lang="ar-EG" dirty="0">
                <a:latin typeface="Sakkal Majalla" panose="02000000000000000000" pitchFamily="2" charset="-78"/>
                <a:ea typeface="Malgun Gothic Semilight" panose="020B0502040204020203" pitchFamily="34" charset="-128"/>
                <a:cs typeface="Sakkal Majalla" panose="02000000000000000000" pitchFamily="2" charset="-78"/>
              </a:rPr>
              <a:t> التي يعدّها</a:t>
            </a:r>
            <a:r>
              <a:rPr lang="ar-EG" b="1" dirty="0">
                <a:latin typeface="Sakkal Majalla" panose="02000000000000000000" pitchFamily="2" charset="-78"/>
                <a:ea typeface="Malgun Gothic Semilight" panose="020B0502040204020203" pitchFamily="34" charset="-128"/>
                <a:cs typeface="Sakkal Majalla" panose="02000000000000000000" pitchFamily="2" charset="-78"/>
              </a:rPr>
              <a:t> فريق التصميم</a:t>
            </a:r>
            <a:r>
              <a:rPr lang="ar-EG" dirty="0">
                <a:latin typeface="Sakkal Majalla" panose="02000000000000000000" pitchFamily="2" charset="-78"/>
                <a:ea typeface="Malgun Gothic Semilight" panose="020B0502040204020203" pitchFamily="34" charset="-128"/>
                <a:cs typeface="Sakkal Majalla" panose="02000000000000000000" pitchFamily="2" charset="-78"/>
              </a:rPr>
              <a:t> بعد صياغة الإطار المنطقي/خطة التنفيذ التفصيلية/أنشطة المشروع.</a:t>
            </a:r>
          </a:p>
          <a:p>
            <a:r>
              <a:rPr lang="ar-EG" dirty="0">
                <a:latin typeface="Sakkal Majalla" panose="02000000000000000000" pitchFamily="2" charset="-78"/>
                <a:ea typeface="Malgun Gothic Semilight" panose="020B0502040204020203" pitchFamily="34" charset="-128"/>
                <a:cs typeface="Sakkal Majalla" panose="02000000000000000000" pitchFamily="2" charset="-78"/>
              </a:rPr>
              <a:t>يجب أن يكون لديكم مشروع </a:t>
            </a:r>
            <a:r>
              <a:rPr lang="ar-EG" b="1" dirty="0">
                <a:latin typeface="Sakkal Majalla" panose="02000000000000000000" pitchFamily="2" charset="-78"/>
                <a:ea typeface="Malgun Gothic Semilight" panose="020B0502040204020203" pitchFamily="34" charset="-128"/>
                <a:cs typeface="Sakkal Majalla" panose="02000000000000000000" pitchFamily="2" charset="-78"/>
              </a:rPr>
              <a:t>محدد</a:t>
            </a:r>
            <a:r>
              <a:rPr lang="ar-EG" dirty="0">
                <a:latin typeface="Sakkal Majalla" panose="02000000000000000000" pitchFamily="2" charset="-78"/>
                <a:ea typeface="Malgun Gothic Semilight" panose="020B0502040204020203" pitchFamily="34" charset="-128"/>
                <a:cs typeface="Sakkal Majalla" panose="02000000000000000000" pitchFamily="2" charset="-78"/>
              </a:rPr>
              <a:t> (مسودة إطار منطقي/ مذكرة مفاهيمية....) تعملون عليه لتطبيق هذه الأداة.</a:t>
            </a:r>
          </a:p>
          <a:p>
            <a:r>
              <a:rPr lang="ar-EG" dirty="0">
                <a:latin typeface="Sakkal Majalla" panose="02000000000000000000" pitchFamily="2" charset="-78"/>
                <a:ea typeface="Malgun Gothic Semilight" panose="020B0502040204020203" pitchFamily="34" charset="-128"/>
                <a:cs typeface="Sakkal Majalla" panose="02000000000000000000" pitchFamily="2" charset="-78"/>
              </a:rPr>
              <a:t> قد يشمل فريق تصميم البرنامج، على سبيل المثال لا الحصر، موظفي الوكالة/الشركاء (ربما ممثلين حكوميين أو أعضاء المجتمع المحلي) أو أي شخصٍ آخر مشارك في تصميم التدخل.</a:t>
            </a:r>
          </a:p>
          <a:p>
            <a:r>
              <a:rPr lang="ar-EG" dirty="0">
                <a:latin typeface="Sakkal Majalla" panose="02000000000000000000" pitchFamily="2" charset="-78"/>
                <a:ea typeface="Malgun Gothic Semilight" panose="020B0502040204020203" pitchFamily="34" charset="-128"/>
                <a:cs typeface="Sakkal Majalla" panose="02000000000000000000" pitchFamily="2" charset="-78"/>
              </a:rPr>
              <a:t>الوقت المقدر: </a:t>
            </a:r>
            <a:r>
              <a:rPr lang="ar-EG" b="1" dirty="0">
                <a:latin typeface="Sakkal Majalla" panose="02000000000000000000" pitchFamily="2" charset="-78"/>
                <a:ea typeface="Malgun Gothic Semilight" panose="020B0502040204020203" pitchFamily="34" charset="-128"/>
                <a:cs typeface="Sakkal Majalla" panose="02000000000000000000" pitchFamily="2" charset="-78"/>
              </a:rPr>
              <a:t> بين 1.5 و3 ساعات</a:t>
            </a:r>
            <a:r>
              <a:rPr lang="ar-EG" dirty="0">
                <a:latin typeface="Sakkal Majalla" panose="02000000000000000000" pitchFamily="2" charset="-78"/>
                <a:ea typeface="Malgun Gothic Semilight" panose="020B0502040204020203" pitchFamily="34" charset="-128"/>
                <a:cs typeface="Sakkal Majalla" panose="02000000000000000000" pitchFamily="2" charset="-78"/>
              </a:rPr>
              <a:t> حسب سياق البرنامج وتعقيده وحجمه.</a:t>
            </a:r>
          </a:p>
          <a:p>
            <a:endParaRPr lang="en-US" dirty="0">
              <a:latin typeface="Sakkal Majalla" panose="02000000000000000000" pitchFamily="2" charset="-78"/>
              <a:ea typeface="Malgun Gothic Semilight" panose="020B0502040204020203" pitchFamily="34" charset="-128"/>
              <a:cs typeface="Sakkal Majalla" panose="02000000000000000000" pitchFamily="2" charset="-78"/>
            </a:endParaRPr>
          </a:p>
          <a:p>
            <a:endParaRPr lang="en-US" dirty="0">
              <a:latin typeface="Sakkal Majalla" panose="02000000000000000000" pitchFamily="2" charset="-78"/>
              <a:ea typeface="Malgun Gothic Semilight" panose="020B0502040204020203" pitchFamily="34" charset="-128"/>
              <a:cs typeface="Sakkal Majalla" panose="02000000000000000000" pitchFamily="2" charset="-78"/>
            </a:endParaRPr>
          </a:p>
          <a:p>
            <a:endParaRPr lang="en-US" dirty="0">
              <a:latin typeface="Sakkal Majalla" panose="02000000000000000000" pitchFamily="2" charset="-78"/>
              <a:ea typeface="Malgun Gothic Semilight" panose="020B0502040204020203" pitchFamily="34" charset="-128"/>
              <a:cs typeface="Sakkal Majalla" panose="02000000000000000000" pitchFamily="2" charset="-78"/>
            </a:endParaRPr>
          </a:p>
          <a:p>
            <a:endParaRPr lang="en-US" dirty="0">
              <a:latin typeface="Sakkal Majalla" panose="02000000000000000000" pitchFamily="2" charset="-78"/>
              <a:ea typeface="Malgun Gothic Semilight" panose="020B0502040204020203" pitchFamily="34" charset="-128"/>
              <a:cs typeface="Sakkal Majalla" panose="02000000000000000000" pitchFamily="2" charset="-78"/>
            </a:endParaRPr>
          </a:p>
          <a:p>
            <a:pPr marL="0" indent="0">
              <a:buNone/>
            </a:pPr>
            <a:endParaRPr lang="en-US" dirty="0">
              <a:latin typeface="Sakkal Majalla" panose="02000000000000000000" pitchFamily="2" charset="-78"/>
              <a:ea typeface="Malgun Gothic Semilight" panose="020B0502040204020203" pitchFamily="34" charset="-128"/>
              <a:cs typeface="Sakkal Majalla" panose="02000000000000000000" pitchFamily="2" charset="-78"/>
            </a:endParaRPr>
          </a:p>
          <a:p>
            <a:pPr marL="0" lvl="0" indent="0">
              <a:buNone/>
            </a:pPr>
            <a:endParaRPr lang="en-US"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842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anchor="b">
            <a:normAutofit/>
          </a:bodyPr>
          <a:lstStyle/>
          <a:p>
            <a:r>
              <a:rPr lang="ar-EG" sz="3800">
                <a:latin typeface="Sakkal Majalla" panose="02000000000000000000" pitchFamily="2" charset="-78"/>
                <a:cs typeface="Sakkal Majalla" panose="02000000000000000000" pitchFamily="2" charset="-78"/>
              </a:rPr>
              <a:t>التعرف على الأداة...</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630936" y="2807208"/>
            <a:ext cx="3429000" cy="3410712"/>
          </a:xfrm>
        </p:spPr>
        <p:txBody>
          <a:bodyPr anchor="t">
            <a:normAutofit/>
          </a:bodyPr>
          <a:lstStyle/>
          <a:p>
            <a:pPr marL="0" indent="0">
              <a:buNone/>
            </a:pPr>
            <a:r>
              <a:rPr lang="ar-EG" sz="2200" dirty="0">
                <a:latin typeface="Sakkal Majalla" panose="02000000000000000000" pitchFamily="2" charset="-78"/>
                <a:ea typeface="Malgun Gothic Semilight" panose="020B0502040204020203" pitchFamily="34" charset="-128"/>
                <a:cs typeface="Sakkal Majalla" panose="02000000000000000000" pitchFamily="2" charset="-78"/>
              </a:rPr>
              <a:t>أخذ بعض الوقت للتعرف على الأداة وتركيز النظر على:</a:t>
            </a:r>
          </a:p>
          <a:p>
            <a:pPr lvl="1"/>
            <a:r>
              <a:rPr lang="ar-EG" sz="2200" b="1" dirty="0">
                <a:latin typeface="Sakkal Majalla" panose="02000000000000000000" pitchFamily="2" charset="-78"/>
                <a:ea typeface="Malgun Gothic Semilight" panose="020B0502040204020203" pitchFamily="34" charset="-128"/>
                <a:cs typeface="Sakkal Majalla" panose="02000000000000000000" pitchFamily="2" charset="-78"/>
              </a:rPr>
              <a:t>تحديد المخاطر</a:t>
            </a:r>
            <a:r>
              <a:rPr lang="ar-EG" sz="2200" dirty="0">
                <a:latin typeface="Sakkal Majalla" panose="02000000000000000000" pitchFamily="2" charset="-78"/>
                <a:ea typeface="Malgun Gothic Semilight" panose="020B0502040204020203" pitchFamily="34" charset="-128"/>
                <a:cs typeface="Sakkal Majalla" panose="02000000000000000000" pitchFamily="2" charset="-78"/>
              </a:rPr>
              <a:t> (المستوى الأول)</a:t>
            </a:r>
          </a:p>
          <a:p>
            <a:pPr lvl="1"/>
            <a:r>
              <a:rPr lang="ar-EG" sz="2200" b="1" dirty="0">
                <a:latin typeface="Sakkal Majalla" panose="02000000000000000000" pitchFamily="2" charset="-78"/>
                <a:ea typeface="Malgun Gothic Semilight" panose="020B0502040204020203" pitchFamily="34" charset="-128"/>
                <a:cs typeface="Sakkal Majalla" panose="02000000000000000000" pitchFamily="2" charset="-78"/>
              </a:rPr>
              <a:t>تصنيف المخاطر</a:t>
            </a:r>
            <a:r>
              <a:rPr lang="ar-EG" sz="2200" dirty="0">
                <a:latin typeface="Sakkal Majalla" panose="02000000000000000000" pitchFamily="2" charset="-78"/>
                <a:ea typeface="Malgun Gothic Semilight" panose="020B0502040204020203" pitchFamily="34" charset="-128"/>
                <a:cs typeface="Sakkal Majalla" panose="02000000000000000000" pitchFamily="2" charset="-78"/>
              </a:rPr>
              <a:t> (المستوى الثاني)</a:t>
            </a:r>
          </a:p>
          <a:p>
            <a:pPr lvl="1"/>
            <a:r>
              <a:rPr lang="ar-EG" sz="2200" b="1" dirty="0">
                <a:latin typeface="Sakkal Majalla" panose="02000000000000000000" pitchFamily="2" charset="-78"/>
                <a:ea typeface="Malgun Gothic Semilight" panose="020B0502040204020203" pitchFamily="34" charset="-128"/>
                <a:cs typeface="Sakkal Majalla" panose="02000000000000000000" pitchFamily="2" charset="-78"/>
              </a:rPr>
              <a:t>السجل النهائي للمخاطر</a:t>
            </a:r>
            <a:r>
              <a:rPr lang="ar-EG" sz="2200" dirty="0">
                <a:latin typeface="Sakkal Majalla" panose="02000000000000000000" pitchFamily="2" charset="-78"/>
                <a:ea typeface="Malgun Gothic Semilight" panose="020B0502040204020203" pitchFamily="34" charset="-128"/>
                <a:cs typeface="Sakkal Majalla" panose="02000000000000000000" pitchFamily="2" charset="-78"/>
              </a:rPr>
              <a:t> وتدابير التخفيف/التجديد (المستوى الثالث)</a:t>
            </a:r>
          </a:p>
          <a:p>
            <a:pPr marL="457200" lvl="1" indent="0">
              <a:buNone/>
            </a:pPr>
            <a:endParaRPr lang="en-US" sz="2200" dirty="0">
              <a:latin typeface="Sakkal Majalla" panose="02000000000000000000" pitchFamily="2" charset="-78"/>
              <a:ea typeface="Malgun Gothic Semilight" panose="020B0502040204020203" pitchFamily="34" charset="-128"/>
              <a:cs typeface="Sakkal Majalla" panose="02000000000000000000" pitchFamily="2" charset="-78"/>
            </a:endParaRPr>
          </a:p>
          <a:p>
            <a:pPr marL="0" indent="0">
              <a:buNone/>
            </a:pPr>
            <a:endParaRPr lang="en-US" sz="2200" dirty="0">
              <a:latin typeface="Sakkal Majalla" panose="02000000000000000000" pitchFamily="2" charset="-78"/>
              <a:ea typeface="Malgun Gothic Semilight" panose="020B0502040204020203" pitchFamily="34" charset="-128"/>
              <a:cs typeface="Sakkal Majalla" panose="02000000000000000000" pitchFamily="2" charset="-78"/>
            </a:endParaRPr>
          </a:p>
          <a:p>
            <a:endParaRPr lang="en-US" sz="2200" dirty="0">
              <a:latin typeface="Sakkal Majalla" panose="02000000000000000000" pitchFamily="2" charset="-78"/>
              <a:ea typeface="Malgun Gothic Semilight" panose="020B0502040204020203" pitchFamily="34" charset="-128"/>
              <a:cs typeface="Sakkal Majalla" panose="02000000000000000000" pitchFamily="2" charset="-78"/>
            </a:endParaRPr>
          </a:p>
          <a:p>
            <a:endParaRPr lang="en-US" sz="2200" dirty="0">
              <a:latin typeface="Sakkal Majalla" panose="02000000000000000000" pitchFamily="2" charset="-78"/>
              <a:ea typeface="Malgun Gothic Semilight" panose="020B0502040204020203" pitchFamily="34" charset="-128"/>
              <a:cs typeface="Sakkal Majalla" panose="02000000000000000000" pitchFamily="2" charset="-78"/>
            </a:endParaRPr>
          </a:p>
          <a:p>
            <a:pPr marL="0" indent="0">
              <a:buNone/>
            </a:pPr>
            <a:endParaRPr lang="en-US" sz="2200" dirty="0">
              <a:latin typeface="Sakkal Majalla" panose="02000000000000000000" pitchFamily="2" charset="-78"/>
              <a:ea typeface="Malgun Gothic Semilight" panose="020B0502040204020203" pitchFamily="34" charset="-128"/>
              <a:cs typeface="Sakkal Majalla" panose="02000000000000000000" pitchFamily="2" charset="-78"/>
            </a:endParaRPr>
          </a:p>
          <a:p>
            <a:pPr marL="0" lvl="0" indent="0">
              <a:buNone/>
            </a:pPr>
            <a:endParaRPr lang="en-US" sz="2200" dirty="0">
              <a:latin typeface="Sakkal Majalla" panose="02000000000000000000" pitchFamily="2" charset="-78"/>
              <a:cs typeface="Sakkal Majalla" panose="02000000000000000000" pitchFamily="2" charset="-78"/>
            </a:endParaRPr>
          </a:p>
        </p:txBody>
      </p:sp>
      <p:pic>
        <p:nvPicPr>
          <p:cNvPr id="4" name="Picture 3">
            <a:extLst>
              <a:ext uri="{FF2B5EF4-FFF2-40B4-BE49-F238E27FC236}">
                <a16:creationId xmlns:a16="http://schemas.microsoft.com/office/drawing/2014/main" id="{0ECB8024-1FB4-EFE2-0449-8FD42882B822}"/>
              </a:ext>
            </a:extLst>
          </p:cNvPr>
          <p:cNvPicPr>
            <a:picLocks noChangeAspect="1"/>
          </p:cNvPicPr>
          <p:nvPr/>
        </p:nvPicPr>
        <p:blipFill>
          <a:blip r:embed="rId3"/>
          <a:stretch>
            <a:fillRect/>
          </a:stretch>
        </p:blipFill>
        <p:spPr>
          <a:xfrm>
            <a:off x="4605791" y="1530412"/>
            <a:ext cx="7375676" cy="3756872"/>
          </a:xfrm>
          <a:prstGeom prst="rect">
            <a:avLst/>
          </a:prstGeom>
        </p:spPr>
      </p:pic>
    </p:spTree>
    <p:extLst>
      <p:ext uri="{BB962C8B-B14F-4D97-AF65-F5344CB8AC3E}">
        <p14:creationId xmlns:p14="http://schemas.microsoft.com/office/powerpoint/2010/main" val="247597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D9D47-43AC-81C4-AB31-18786B8195C0}"/>
              </a:ext>
            </a:extLst>
          </p:cNvPr>
          <p:cNvSpPr>
            <a:spLocks noGrp="1"/>
          </p:cNvSpPr>
          <p:nvPr>
            <p:ph type="title"/>
          </p:nvPr>
        </p:nvSpPr>
        <p:spPr>
          <a:xfrm>
            <a:off x="630936" y="639520"/>
            <a:ext cx="3429000" cy="1719072"/>
          </a:xfrm>
          <a:prstGeom prst="ellipse">
            <a:avLst/>
          </a:prstGeom>
        </p:spPr>
        <p:txBody>
          <a:bodyPr anchor="b">
            <a:normAutofit/>
          </a:bodyPr>
          <a:lstStyle/>
          <a:p>
            <a:r>
              <a:rPr lang="ar-EG" sz="3800" b="1">
                <a:latin typeface="Sakkal Majalla" panose="02000000000000000000" pitchFamily="2" charset="-78"/>
                <a:cs typeface="Sakkal Majalla" panose="02000000000000000000" pitchFamily="2" charset="-78"/>
              </a:rPr>
              <a:t>فئات التأثيرات (المستوى</a:t>
            </a:r>
            <a:r>
              <a:rPr lang="ar-LB" sz="3800" b="1">
                <a:latin typeface="Sakkal Majalla" panose="02000000000000000000" pitchFamily="2" charset="-78"/>
                <a:cs typeface="Sakkal Majalla" panose="02000000000000000000" pitchFamily="2" charset="-78"/>
              </a:rPr>
              <a:t> الأول</a:t>
            </a:r>
            <a:r>
              <a:rPr lang="ar-EG" sz="3800" b="1">
                <a:latin typeface="Sakkal Majalla" panose="02000000000000000000" pitchFamily="2" charset="-78"/>
                <a:cs typeface="Sakkal Majalla" panose="02000000000000000000" pitchFamily="2" charset="-78"/>
              </a:rPr>
              <a:t>)</a:t>
            </a:r>
          </a:p>
        </p:txBody>
      </p:sp>
      <p:sp>
        <p:nvSpPr>
          <p:cNvPr id="5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6BC22D-325B-A74A-F805-94793D3F4781}"/>
              </a:ext>
            </a:extLst>
          </p:cNvPr>
          <p:cNvSpPr>
            <a:spLocks noGrp="1"/>
          </p:cNvSpPr>
          <p:nvPr>
            <p:ph idx="1"/>
          </p:nvPr>
        </p:nvSpPr>
        <p:spPr>
          <a:xfrm>
            <a:off x="630936" y="2807208"/>
            <a:ext cx="3429000" cy="3410712"/>
          </a:xfrm>
        </p:spPr>
        <p:txBody>
          <a:bodyPr anchor="t">
            <a:normAutofit/>
          </a:bodyPr>
          <a:lstStyle/>
          <a:p>
            <a:r>
              <a:rPr lang="ar-EG" sz="2200">
                <a:latin typeface="Sakkal Majalla" panose="02000000000000000000" pitchFamily="2" charset="-78"/>
                <a:cs typeface="Sakkal Majalla" panose="02000000000000000000" pitchFamily="2" charset="-78"/>
              </a:rPr>
              <a:t> التأثير على الموارد</a:t>
            </a:r>
          </a:p>
          <a:p>
            <a:r>
              <a:rPr lang="ar-EG" sz="2200">
                <a:latin typeface="Sakkal Majalla" panose="02000000000000000000" pitchFamily="2" charset="-78"/>
                <a:cs typeface="Sakkal Majalla" panose="02000000000000000000" pitchFamily="2" charset="-78"/>
              </a:rPr>
              <a:t>التأثيرات الثقافية وتأثيرات النزوح</a:t>
            </a:r>
          </a:p>
          <a:p>
            <a:r>
              <a:rPr lang="ar-EG" sz="2200">
                <a:latin typeface="Sakkal Majalla" panose="02000000000000000000" pitchFamily="2" charset="-78"/>
                <a:cs typeface="Sakkal Majalla" panose="02000000000000000000" pitchFamily="2" charset="-78"/>
              </a:rPr>
              <a:t>التأثيرات البيوفيزيائية</a:t>
            </a:r>
          </a:p>
          <a:p>
            <a:r>
              <a:rPr lang="ar-EG" sz="2200">
                <a:latin typeface="Sakkal Majalla" panose="02000000000000000000" pitchFamily="2" charset="-78"/>
                <a:cs typeface="Sakkal Majalla" panose="02000000000000000000" pitchFamily="2" charset="-78"/>
              </a:rPr>
              <a:t>التأثيرات على التربة والمياه وجودة الهواء</a:t>
            </a:r>
          </a:p>
          <a:p>
            <a:r>
              <a:rPr lang="ar-EG" sz="2200">
                <a:latin typeface="Sakkal Majalla" panose="02000000000000000000" pitchFamily="2" charset="-78"/>
                <a:cs typeface="Sakkal Majalla" panose="02000000000000000000" pitchFamily="2" charset="-78"/>
              </a:rPr>
              <a:t> تأثيرات تغير المناخ والمخاطر الطبيعية</a:t>
            </a:r>
          </a:p>
          <a:p>
            <a:endParaRPr lang="en-US" sz="2200">
              <a:latin typeface="Sakkal Majalla" panose="02000000000000000000" pitchFamily="2" charset="-78"/>
              <a:cs typeface="Sakkal Majalla" panose="02000000000000000000" pitchFamily="2" charset="-78"/>
            </a:endParaRPr>
          </a:p>
          <a:p>
            <a:endParaRPr lang="en-US" sz="2200">
              <a:latin typeface="Sakkal Majalla" panose="02000000000000000000" pitchFamily="2" charset="-78"/>
              <a:cs typeface="Sakkal Majalla" panose="02000000000000000000" pitchFamily="2" charset="-78"/>
            </a:endParaRPr>
          </a:p>
        </p:txBody>
      </p:sp>
      <p:pic>
        <p:nvPicPr>
          <p:cNvPr id="6" name="Picture 5">
            <a:extLst>
              <a:ext uri="{FF2B5EF4-FFF2-40B4-BE49-F238E27FC236}">
                <a16:creationId xmlns:a16="http://schemas.microsoft.com/office/drawing/2014/main" id="{7C4E8E1B-CBF2-BDA1-7556-1CC93AB4647C}"/>
              </a:ext>
            </a:extLst>
          </p:cNvPr>
          <p:cNvPicPr>
            <a:picLocks noChangeAspect="1"/>
          </p:cNvPicPr>
          <p:nvPr/>
        </p:nvPicPr>
        <p:blipFill>
          <a:blip r:embed="rId3"/>
          <a:stretch>
            <a:fillRect/>
          </a:stretch>
        </p:blipFill>
        <p:spPr>
          <a:xfrm>
            <a:off x="4654296" y="978647"/>
            <a:ext cx="6903720" cy="4900706"/>
          </a:xfrm>
          <a:prstGeom prst="rect">
            <a:avLst/>
          </a:prstGeom>
        </p:spPr>
      </p:pic>
    </p:spTree>
    <p:extLst>
      <p:ext uri="{BB962C8B-B14F-4D97-AF65-F5344CB8AC3E}">
        <p14:creationId xmlns:p14="http://schemas.microsoft.com/office/powerpoint/2010/main" val="137488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6DC3-4C21-9B64-D6A7-28DCA1435943}"/>
              </a:ext>
            </a:extLst>
          </p:cNvPr>
          <p:cNvSpPr>
            <a:spLocks noGrp="1"/>
          </p:cNvSpPr>
          <p:nvPr>
            <p:ph type="title"/>
          </p:nvPr>
        </p:nvSpPr>
        <p:spPr>
          <a:xfrm>
            <a:off x="838200" y="365127"/>
            <a:ext cx="10515600" cy="695047"/>
          </a:xfrm>
        </p:spPr>
        <p:txBody>
          <a:bodyPr>
            <a:normAutofit fontScale="90000"/>
          </a:bodyPr>
          <a:lstStyle/>
          <a:p>
            <a:r>
              <a:rPr lang="ar-EG" b="1">
                <a:latin typeface="Sakkal Majalla" panose="02000000000000000000" pitchFamily="2" charset="-78"/>
                <a:cs typeface="Sakkal Majalla" panose="02000000000000000000" pitchFamily="2" charset="-78"/>
              </a:rPr>
              <a:t>المستوى الثاني تصنيف المخاطر وترتيبه</a:t>
            </a:r>
          </a:p>
        </p:txBody>
      </p:sp>
      <p:sp>
        <p:nvSpPr>
          <p:cNvPr id="3" name="Content Placeholder 2">
            <a:extLst>
              <a:ext uri="{FF2B5EF4-FFF2-40B4-BE49-F238E27FC236}">
                <a16:creationId xmlns:a16="http://schemas.microsoft.com/office/drawing/2014/main" id="{EEFCC975-CF10-E3CD-5545-692C85F47FE5}"/>
              </a:ext>
            </a:extLst>
          </p:cNvPr>
          <p:cNvSpPr>
            <a:spLocks noGrp="1"/>
          </p:cNvSpPr>
          <p:nvPr>
            <p:ph idx="1"/>
          </p:nvPr>
        </p:nvSpPr>
        <p:spPr>
          <a:xfrm>
            <a:off x="838200" y="1179443"/>
            <a:ext cx="10515600" cy="4852782"/>
          </a:xfrm>
        </p:spPr>
        <p:txBody>
          <a:bodyPr>
            <a:normAutofit fontScale="70000" lnSpcReduction="20000"/>
          </a:bodyPr>
          <a:lstStyle/>
          <a:p>
            <a:r>
              <a:rPr lang="ar-EG" sz="4000" b="1" i="0" u="sng" baseline="0" dirty="0">
                <a:latin typeface="Sakkal Majalla" panose="02000000000000000000" pitchFamily="2" charset="-78"/>
                <a:cs typeface="Sakkal Majalla" panose="02000000000000000000" pitchFamily="2" charset="-78"/>
              </a:rPr>
              <a:t> هذا هو جزء صياغة بيان المخاطر</a:t>
            </a:r>
            <a:r>
              <a:rPr lang="ar-EG" sz="4000" i="0" u="sng" baseline="0" dirty="0">
                <a:latin typeface="Sakkal Majalla" panose="02000000000000000000" pitchFamily="2" charset="-78"/>
                <a:cs typeface="Sakkal Majalla" panose="02000000000000000000" pitchFamily="2" charset="-78"/>
              </a:rPr>
              <a:t> (مع فريق التصميم)</a:t>
            </a:r>
          </a:p>
          <a:p>
            <a:pPr marL="0" indent="0">
              <a:buNone/>
            </a:pPr>
            <a:endParaRPr lang="en-US" sz="4000" b="1" i="0" u="sng" baseline="0" dirty="0">
              <a:latin typeface="Sakkal Majalla" panose="02000000000000000000" pitchFamily="2" charset="-78"/>
              <a:cs typeface="Sakkal Majalla" panose="02000000000000000000" pitchFamily="2" charset="-78"/>
            </a:endParaRPr>
          </a:p>
          <a:p>
            <a:pPr algn="r"/>
            <a:r>
              <a:rPr lang="ar-EG" sz="4000" b="1" i="0" u="sng" baseline="0" dirty="0">
                <a:latin typeface="Sakkal Majalla" panose="02000000000000000000" pitchFamily="2" charset="-78"/>
                <a:cs typeface="Sakkal Majalla" panose="02000000000000000000" pitchFamily="2" charset="-78"/>
              </a:rPr>
              <a:t> تعريفات ترتيب التأثيرات</a:t>
            </a:r>
          </a:p>
          <a:p>
            <a:pPr algn="r"/>
            <a:r>
              <a:rPr lang="ar-EG" sz="2800" b="1" i="1" u="none" baseline="0" dirty="0">
                <a:latin typeface="Sakkal Majalla" panose="02000000000000000000" pitchFamily="2" charset="-78"/>
                <a:cs typeface="Sakkal Majalla" panose="02000000000000000000" pitchFamily="2" charset="-78"/>
              </a:rPr>
              <a:t>مرتفع:</a:t>
            </a:r>
            <a:r>
              <a:rPr lang="ar-EG" sz="2800" i="1" baseline="0" dirty="0">
                <a:latin typeface="Sakkal Majalla" panose="02000000000000000000" pitchFamily="2" charset="-78"/>
                <a:cs typeface="Sakkal Majalla" panose="02000000000000000000" pitchFamily="2" charset="-78"/>
              </a:rPr>
              <a:t> تعطيل كامل لغالبية الأشخاص في منطقة البرمجة</a:t>
            </a:r>
          </a:p>
          <a:p>
            <a:pPr algn="r"/>
            <a:r>
              <a:rPr lang="ar-EG" sz="2800" b="1" i="1" u="none" baseline="0" dirty="0">
                <a:latin typeface="Sakkal Majalla" panose="02000000000000000000" pitchFamily="2" charset="-78"/>
                <a:cs typeface="Sakkal Majalla" panose="02000000000000000000" pitchFamily="2" charset="-78"/>
              </a:rPr>
              <a:t>متوسط:</a:t>
            </a:r>
            <a:r>
              <a:rPr lang="ar-EG" sz="2800" i="1" baseline="0" dirty="0">
                <a:latin typeface="Sakkal Majalla" panose="02000000000000000000" pitchFamily="2" charset="-78"/>
                <a:cs typeface="Sakkal Majalla" panose="02000000000000000000" pitchFamily="2" charset="-78"/>
              </a:rPr>
              <a:t> مشاكل كبيرة تواجه نحو 50 بالمائة من الأشخاص في منطقة البرنامج</a:t>
            </a:r>
          </a:p>
          <a:p>
            <a:pPr algn="r"/>
            <a:r>
              <a:rPr lang="ar-EG" sz="2800" b="1" i="1" u="none" baseline="0" dirty="0">
                <a:latin typeface="Sakkal Majalla" panose="02000000000000000000" pitchFamily="2" charset="-78"/>
                <a:cs typeface="Sakkal Majalla" panose="02000000000000000000" pitchFamily="2" charset="-78"/>
              </a:rPr>
              <a:t>منخفض:</a:t>
            </a:r>
            <a:r>
              <a:rPr lang="ar-EG" sz="2800" i="1" baseline="0" dirty="0">
                <a:latin typeface="Sakkal Majalla" panose="02000000000000000000" pitchFamily="2" charset="-78"/>
                <a:cs typeface="Sakkal Majalla" panose="02000000000000000000" pitchFamily="2" charset="-78"/>
              </a:rPr>
              <a:t> مشاكل متوسطة إلى </a:t>
            </a:r>
            <a:r>
              <a:rPr lang="ar-LB" i="1" dirty="0">
                <a:latin typeface="Sakkal Majalla" panose="02000000000000000000" pitchFamily="2" charset="-78"/>
                <a:cs typeface="Sakkal Majalla" panose="02000000000000000000" pitchFamily="2" charset="-78"/>
              </a:rPr>
              <a:t>طفيفة </a:t>
            </a:r>
            <a:r>
              <a:rPr lang="ar-EG" sz="2800" i="1" baseline="0" dirty="0">
                <a:latin typeface="Sakkal Majalla" panose="02000000000000000000" pitchFamily="2" charset="-78"/>
                <a:cs typeface="Sakkal Majalla" panose="02000000000000000000" pitchFamily="2" charset="-78"/>
              </a:rPr>
              <a:t>لنسبة  25 بالمائة أو أقل من الأشخاص في منطقة البرنامج</a:t>
            </a:r>
          </a:p>
          <a:p>
            <a:pPr algn="l"/>
            <a:endParaRPr lang="en-US" sz="2800" i="1" baseline="0" dirty="0">
              <a:latin typeface="Sakkal Majalla" panose="02000000000000000000" pitchFamily="2" charset="-78"/>
              <a:cs typeface="Sakkal Majalla" panose="02000000000000000000" pitchFamily="2" charset="-78"/>
            </a:endParaRPr>
          </a:p>
          <a:p>
            <a:pPr algn="r"/>
            <a:r>
              <a:rPr lang="ar-EG" sz="4000" b="1" i="0" u="sng" baseline="0" dirty="0">
                <a:latin typeface="Sakkal Majalla" panose="02000000000000000000" pitchFamily="2" charset="-78"/>
                <a:cs typeface="Sakkal Majalla" panose="02000000000000000000" pitchFamily="2" charset="-78"/>
              </a:rPr>
              <a:t>تعريفات ترتيب الاحتمالات</a:t>
            </a:r>
          </a:p>
          <a:p>
            <a:pPr algn="r"/>
            <a:r>
              <a:rPr lang="ar-EG" sz="2800" b="1" i="1" baseline="0" dirty="0">
                <a:latin typeface="Sakkal Majalla" panose="02000000000000000000" pitchFamily="2" charset="-78"/>
                <a:cs typeface="Sakkal Majalla" panose="02000000000000000000" pitchFamily="2" charset="-78"/>
              </a:rPr>
              <a:t>مرتفع:</a:t>
            </a:r>
            <a:r>
              <a:rPr lang="ar-EG" sz="2800" i="1" baseline="0" dirty="0">
                <a:latin typeface="Sakkal Majalla" panose="02000000000000000000" pitchFamily="2" charset="-78"/>
                <a:cs typeface="Sakkal Majalla" panose="02000000000000000000" pitchFamily="2" charset="-78"/>
              </a:rPr>
              <a:t> 75 بالمائة أو أكثر احتمال حدوثه</a:t>
            </a:r>
          </a:p>
          <a:p>
            <a:pPr algn="r"/>
            <a:r>
              <a:rPr lang="ar-EG" sz="2800" b="1" i="1" baseline="0" dirty="0">
                <a:latin typeface="Sakkal Majalla" panose="02000000000000000000" pitchFamily="2" charset="-78"/>
                <a:cs typeface="Sakkal Majalla" panose="02000000000000000000" pitchFamily="2" charset="-78"/>
              </a:rPr>
              <a:t>متوسط:</a:t>
            </a:r>
            <a:r>
              <a:rPr lang="ar-EG" sz="2800" i="1" baseline="0" dirty="0">
                <a:latin typeface="Sakkal Majalla" panose="02000000000000000000" pitchFamily="2" charset="-78"/>
                <a:cs typeface="Sakkal Majalla" panose="02000000000000000000" pitchFamily="2" charset="-78"/>
              </a:rPr>
              <a:t> من 26 إلى 74 بالمائة احتمال حدوثه</a:t>
            </a:r>
          </a:p>
          <a:p>
            <a:pPr algn="r"/>
            <a:r>
              <a:rPr lang="ar-EG" sz="2800" b="1" i="1" baseline="0" dirty="0">
                <a:latin typeface="Sakkal Majalla" panose="02000000000000000000" pitchFamily="2" charset="-78"/>
                <a:cs typeface="Sakkal Majalla" panose="02000000000000000000" pitchFamily="2" charset="-78"/>
              </a:rPr>
              <a:t>منخفض:</a:t>
            </a:r>
            <a:r>
              <a:rPr lang="ar-EG" sz="2800" i="1" baseline="0" dirty="0">
                <a:latin typeface="Sakkal Majalla" panose="02000000000000000000" pitchFamily="2" charset="-78"/>
                <a:cs typeface="Sakkal Majalla" panose="02000000000000000000" pitchFamily="2" charset="-78"/>
              </a:rPr>
              <a:t> 25 بالمائة أو أقل احتمال حدوثه</a:t>
            </a:r>
          </a:p>
          <a:p>
            <a:pPr marL="0" indent="0" algn="l">
              <a:buNone/>
            </a:pPr>
            <a:endParaRPr lang="en-US" i="1" dirty="0">
              <a:latin typeface="Sakkal Majalla" panose="02000000000000000000" pitchFamily="2" charset="-78"/>
              <a:cs typeface="Sakkal Majalla" panose="02000000000000000000" pitchFamily="2" charset="-78"/>
            </a:endParaRPr>
          </a:p>
          <a:p>
            <a:pPr marL="0" indent="0" algn="r">
              <a:buNone/>
            </a:pPr>
            <a:r>
              <a:rPr lang="ar-EG" sz="4000" b="1" u="sng" dirty="0">
                <a:latin typeface="Sakkal Majalla" panose="02000000000000000000" pitchFamily="2" charset="-78"/>
                <a:cs typeface="Sakkal Majalla" panose="02000000000000000000" pitchFamily="2" charset="-78"/>
              </a:rPr>
              <a:t>سيعطيكم المستوى الثاني تصنيفاً للمخاطر</a:t>
            </a:r>
          </a:p>
        </p:txBody>
      </p:sp>
    </p:spTree>
    <p:extLst>
      <p:ext uri="{BB962C8B-B14F-4D97-AF65-F5344CB8AC3E}">
        <p14:creationId xmlns:p14="http://schemas.microsoft.com/office/powerpoint/2010/main" val="2652069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0EBF6996-5515-AC2E-82DD-5769BEB5DBA8}"/>
              </a:ext>
            </a:extLst>
          </p:cNvPr>
          <p:cNvGraphicFramePr>
            <a:graphicFrameLocks noGrp="1"/>
          </p:cNvGraphicFramePr>
          <p:nvPr>
            <p:ph idx="1"/>
            <p:extLst>
              <p:ext uri="{D42A27DB-BD31-4B8C-83A1-F6EECF244321}">
                <p14:modId xmlns:p14="http://schemas.microsoft.com/office/powerpoint/2010/main" val="1397669206"/>
              </p:ext>
            </p:extLst>
          </p:nvPr>
        </p:nvGraphicFramePr>
        <p:xfrm>
          <a:off x="643467" y="960312"/>
          <a:ext cx="10905068" cy="4937378"/>
        </p:xfrm>
        <a:graphic>
          <a:graphicData uri="http://schemas.openxmlformats.org/drawingml/2006/table">
            <a:tbl>
              <a:tblPr rtl="1" firstRow="1" bandRow="1">
                <a:tableStyleId>{5C22544A-7EE6-4342-B048-85BDC9FD1C3A}</a:tableStyleId>
              </a:tblPr>
              <a:tblGrid>
                <a:gridCol w="1206538">
                  <a:extLst>
                    <a:ext uri="{9D8B030D-6E8A-4147-A177-3AD203B41FA5}">
                      <a16:colId xmlns:a16="http://schemas.microsoft.com/office/drawing/2014/main" val="4088043775"/>
                    </a:ext>
                  </a:extLst>
                </a:gridCol>
                <a:gridCol w="2350591">
                  <a:extLst>
                    <a:ext uri="{9D8B030D-6E8A-4147-A177-3AD203B41FA5}">
                      <a16:colId xmlns:a16="http://schemas.microsoft.com/office/drawing/2014/main" val="2258507637"/>
                    </a:ext>
                  </a:extLst>
                </a:gridCol>
                <a:gridCol w="4105625">
                  <a:extLst>
                    <a:ext uri="{9D8B030D-6E8A-4147-A177-3AD203B41FA5}">
                      <a16:colId xmlns:a16="http://schemas.microsoft.com/office/drawing/2014/main" val="2232939560"/>
                    </a:ext>
                  </a:extLst>
                </a:gridCol>
                <a:gridCol w="3242314">
                  <a:extLst>
                    <a:ext uri="{9D8B030D-6E8A-4147-A177-3AD203B41FA5}">
                      <a16:colId xmlns:a16="http://schemas.microsoft.com/office/drawing/2014/main" val="1942132853"/>
                    </a:ext>
                  </a:extLst>
                </a:gridCol>
              </a:tblGrid>
              <a:tr h="449497">
                <a:tc>
                  <a:txBody>
                    <a:bodyPr/>
                    <a:lstStyle/>
                    <a:p>
                      <a:pPr marL="0" marR="0" algn="ctr">
                        <a:lnSpc>
                          <a:spcPct val="100000"/>
                        </a:lnSpc>
                        <a:spcBef>
                          <a:spcPts val="0"/>
                        </a:spcBef>
                        <a:spcAft>
                          <a:spcPts val="0"/>
                        </a:spcAft>
                      </a:pPr>
                      <a:r>
                        <a:rPr lang="ar-EG" sz="140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رقم خلية إكسل</a:t>
                      </a:r>
                    </a:p>
                  </a:txBody>
                  <a:tcPr marL="59714" marR="59714" marT="0" marB="0" anchor="ctr"/>
                </a:tc>
                <a:tc>
                  <a:txBody>
                    <a:bodyPr/>
                    <a:lstStyle/>
                    <a:p>
                      <a:pPr marL="0" marR="0" algn="ctr">
                        <a:lnSpc>
                          <a:spcPct val="100000"/>
                        </a:lnSpc>
                        <a:spcBef>
                          <a:spcPts val="0"/>
                        </a:spcBef>
                        <a:spcAft>
                          <a:spcPts val="0"/>
                        </a:spcAft>
                      </a:pPr>
                      <a:r>
                        <a:rPr lang="ar-EG" sz="140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بيان القائمة المرجعية</a:t>
                      </a:r>
                    </a:p>
                    <a:p>
                      <a:pPr marL="0" marR="0" algn="ctr">
                        <a:lnSpc>
                          <a:spcPct val="100000"/>
                        </a:lnSpc>
                        <a:spcBef>
                          <a:spcPts val="0"/>
                        </a:spcBef>
                        <a:spcAft>
                          <a:spcPts val="0"/>
                        </a:spcAft>
                      </a:pPr>
                      <a:r>
                        <a:rPr lang="ar-EG" sz="140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 المستوى الأول </a:t>
                      </a:r>
                    </a:p>
                  </a:txBody>
                  <a:tcPr marL="59714" marR="59714" marT="0" marB="0" anchor="ctr"/>
                </a:tc>
                <a:tc>
                  <a:txBody>
                    <a:bodyPr/>
                    <a:lstStyle/>
                    <a:p>
                      <a:pPr marL="0" marR="0" algn="ctr">
                        <a:lnSpc>
                          <a:spcPct val="100000"/>
                        </a:lnSpc>
                        <a:spcBef>
                          <a:spcPts val="0"/>
                        </a:spcBef>
                        <a:spcAft>
                          <a:spcPts val="0"/>
                        </a:spcAft>
                      </a:pPr>
                      <a:r>
                        <a:rPr lang="ar-EG" sz="140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الشرح الموجز</a:t>
                      </a:r>
                    </a:p>
                  </a:txBody>
                  <a:tcPr marL="59714" marR="59714" marT="0" marB="0" anchor="ctr"/>
                </a:tc>
                <a:tc>
                  <a:txBody>
                    <a:bodyPr/>
                    <a:lstStyle/>
                    <a:p>
                      <a:pPr marL="0" marR="0" algn="ctr">
                        <a:lnSpc>
                          <a:spcPct val="100000"/>
                        </a:lnSpc>
                        <a:spcBef>
                          <a:spcPts val="0"/>
                        </a:spcBef>
                        <a:spcAft>
                          <a:spcPts val="0"/>
                        </a:spcAft>
                      </a:pPr>
                      <a:r>
                        <a:rPr lang="ar-EG" sz="140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أمثلة عن بيان المخاطر</a:t>
                      </a:r>
                    </a:p>
                    <a:p>
                      <a:pPr marL="0" marR="0" algn="ctr">
                        <a:lnSpc>
                          <a:spcPct val="100000"/>
                        </a:lnSpc>
                        <a:spcBef>
                          <a:spcPts val="0"/>
                        </a:spcBef>
                        <a:spcAft>
                          <a:spcPts val="0"/>
                        </a:spcAft>
                      </a:pPr>
                      <a:r>
                        <a:rPr lang="ar-EG" sz="140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المستوى الثاني </a:t>
                      </a:r>
                    </a:p>
                  </a:txBody>
                  <a:tcPr marL="59714" marR="59714" marT="0" marB="0" anchor="ctr"/>
                </a:tc>
                <a:extLst>
                  <a:ext uri="{0D108BD9-81ED-4DB2-BD59-A6C34878D82A}">
                    <a16:rowId xmlns:a16="http://schemas.microsoft.com/office/drawing/2014/main" val="773808708"/>
                  </a:ext>
                </a:extLst>
              </a:tr>
              <a:tr h="1569788">
                <a:tc>
                  <a:txBody>
                    <a:bodyPr/>
                    <a:lstStyle/>
                    <a:p>
                      <a:pPr marL="0" marR="0">
                        <a:lnSpc>
                          <a:spcPct val="107000"/>
                        </a:lnSpc>
                        <a:spcBef>
                          <a:spcPts val="0"/>
                        </a:spcBef>
                        <a:spcAft>
                          <a:spcPts val="0"/>
                        </a:spcAft>
                      </a:pPr>
                      <a:r>
                        <a:rPr lang="ar-EG" sz="1400">
                          <a:latin typeface="Sakkal Majalla" panose="02000000000000000000" pitchFamily="2" charset="-78"/>
                          <a:ea typeface="Times New Roman" panose="02020603050405020304" pitchFamily="18" charset="0"/>
                          <a:cs typeface="Sakkal Majalla" panose="02000000000000000000" pitchFamily="2" charset="-78"/>
                        </a:rPr>
                        <a:t>أ-8</a:t>
                      </a:r>
                    </a:p>
                  </a:txBody>
                  <a:tcPr marL="59714" marR="59714" marT="0" marB="0" anchor="ctr"/>
                </a:tc>
                <a:tc>
                  <a:txBody>
                    <a:bodyPr/>
                    <a:lstStyle/>
                    <a:p>
                      <a:pPr marL="0" marR="0">
                        <a:lnSpc>
                          <a:spcPct val="107000"/>
                        </a:lnSpc>
                        <a:spcBef>
                          <a:spcPts val="0"/>
                        </a:spcBef>
                        <a:spcAft>
                          <a:spcPts val="0"/>
                        </a:spcAft>
                      </a:pPr>
                      <a:r>
                        <a:rPr lang="ar-EG" sz="1400">
                          <a:latin typeface="Sakkal Majalla" panose="02000000000000000000" pitchFamily="2" charset="-78"/>
                          <a:ea typeface="Times New Roman" panose="02020603050405020304" pitchFamily="18" charset="0"/>
                          <a:cs typeface="Sakkal Majalla" panose="02000000000000000000" pitchFamily="2" charset="-78"/>
                        </a:rPr>
                        <a:t>قد تؤثر أنشطة البرنامج سلبًا على المستخدمين النهائيين للموارد، لا سيما المياه السطحية والجوفية</a:t>
                      </a:r>
                    </a:p>
                  </a:txBody>
                  <a:tcPr marL="59714" marR="59714" marT="0" marB="0" anchor="ctr"/>
                </a:tc>
                <a:tc>
                  <a:txBody>
                    <a:bodyPr/>
                    <a:lstStyle/>
                    <a:p>
                      <a:pPr marL="0" marR="0">
                        <a:lnSpc>
                          <a:spcPct val="107000"/>
                        </a:lnSpc>
                        <a:spcBef>
                          <a:spcPts val="0"/>
                        </a:spcBef>
                        <a:spcAft>
                          <a:spcPts val="0"/>
                        </a:spcAft>
                      </a:pPr>
                      <a:r>
                        <a:rPr lang="ar-EG" sz="1400" dirty="0">
                          <a:latin typeface="Sakkal Majalla" panose="02000000000000000000" pitchFamily="2" charset="-78"/>
                          <a:ea typeface="Times New Roman" panose="02020603050405020304" pitchFamily="18" charset="0"/>
                          <a:cs typeface="Sakkal Majalla" panose="02000000000000000000" pitchFamily="2" charset="-78"/>
                        </a:rPr>
                        <a:t>قد تؤثر أنشطة البرنامج التي تتطلب استخداماً كبيراً لموردٍ معين على المستخدمين "النهائيين" للمصدر</a:t>
                      </a:r>
                      <a:r>
                        <a:rPr lang="ar-LB" sz="1400" dirty="0">
                          <a:latin typeface="Sakkal Majalla" panose="02000000000000000000" pitchFamily="2" charset="-78"/>
                          <a:ea typeface="Times New Roman" panose="02020603050405020304" pitchFamily="18" charset="0"/>
                          <a:cs typeface="Sakkal Majalla" panose="02000000000000000000" pitchFamily="2" charset="-78"/>
                        </a:rPr>
                        <a:t>.</a:t>
                      </a:r>
                      <a:r>
                        <a:rPr lang="ar-EG" sz="1400" dirty="0">
                          <a:latin typeface="Sakkal Majalla" panose="02000000000000000000" pitchFamily="2" charset="-78"/>
                          <a:ea typeface="Times New Roman" panose="02020603050405020304" pitchFamily="18" charset="0"/>
                          <a:cs typeface="Sakkal Majalla" panose="02000000000000000000" pitchFamily="2" charset="-78"/>
                        </a:rPr>
                        <a:t> على سبيل المثال، يستخرج مشروع زراعي مكثف المياه الجوفية بمعدلات عالية، مما قد يقلل من توافر المياه للمستخدمين الآخرين في مستجمع الماء</a:t>
                      </a:r>
                    </a:p>
                  </a:txBody>
                  <a:tcPr marL="59714" marR="59714" marT="0" marB="0" anchor="ctr"/>
                </a:tc>
                <a:tc>
                  <a:txBody>
                    <a:bodyPr/>
                    <a:lstStyle/>
                    <a:p>
                      <a:pPr marL="0" marR="0" lvl="0" indent="0">
                        <a:lnSpc>
                          <a:spcPct val="107000"/>
                        </a:lnSpc>
                        <a:spcBef>
                          <a:spcPts val="0"/>
                        </a:spcBef>
                        <a:spcAft>
                          <a:spcPts val="0"/>
                        </a:spcAft>
                        <a:buFont typeface="Franklin Gothic Book" panose="020B0503020102020204" pitchFamily="34" charset="0"/>
                        <a:buNone/>
                      </a:pPr>
                      <a:r>
                        <a:rPr lang="ar-EG" sz="1400">
                          <a:latin typeface="Sakkal Majalla" panose="02000000000000000000" pitchFamily="2" charset="-78"/>
                          <a:ea typeface="Times New Roman" panose="02020603050405020304" pitchFamily="18" charset="0"/>
                          <a:cs typeface="Sakkal Majalla" panose="02000000000000000000" pitchFamily="2" charset="-78"/>
                        </a:rPr>
                        <a:t>يؤدي الاستخدام المفرط وغير المنظم للمياه لأغراض الري إلى استخراج المياه الجوفية بمعدلات عالية، مما يجعل المزارعين النهائيين غير قادرين على ري محاصيلهم (مما يعتبر خطر رئيسي، بحيث يجب مراعاته في المشاريع التي تعزز إنتاج المحاصيل النقدية)</a:t>
                      </a:r>
                    </a:p>
                  </a:txBody>
                  <a:tcPr marL="59714" marR="59714" marT="0" marB="0" anchor="ctr"/>
                </a:tc>
                <a:extLst>
                  <a:ext uri="{0D108BD9-81ED-4DB2-BD59-A6C34878D82A}">
                    <a16:rowId xmlns:a16="http://schemas.microsoft.com/office/drawing/2014/main" val="3028100470"/>
                  </a:ext>
                </a:extLst>
              </a:tr>
              <a:tr h="1126822">
                <a:tc>
                  <a:txBody>
                    <a:bodyPr/>
                    <a:lstStyle/>
                    <a:p>
                      <a:r>
                        <a:rPr lang="ar-EG" sz="1400">
                          <a:latin typeface="Sakkal Majalla" panose="02000000000000000000" pitchFamily="2" charset="-78"/>
                          <a:cs typeface="Sakkal Majalla" panose="02000000000000000000" pitchFamily="2" charset="-78"/>
                        </a:rPr>
                        <a:t> أ- 24</a:t>
                      </a:r>
                    </a:p>
                  </a:txBody>
                  <a:tcPr marL="79618" marR="79618" marT="39809" marB="39809" anchor="ctr"/>
                </a:tc>
                <a:tc>
                  <a:txBody>
                    <a:bodyPr/>
                    <a:lstStyle/>
                    <a:p>
                      <a:pPr marL="0" marR="0">
                        <a:lnSpc>
                          <a:spcPct val="107000"/>
                        </a:lnSpc>
                        <a:spcBef>
                          <a:spcPts val="0"/>
                        </a:spcBef>
                        <a:spcAft>
                          <a:spcPts val="800"/>
                        </a:spcAft>
                      </a:pPr>
                      <a:r>
                        <a:rPr lang="ar-EG" sz="1400">
                          <a:latin typeface="Sakkal Majalla" panose="02000000000000000000" pitchFamily="2" charset="-78"/>
                          <a:ea typeface="Calibri" panose="020F0502020204030204" pitchFamily="34" charset="0"/>
                          <a:cs typeface="Sakkal Majalla" panose="02000000000000000000" pitchFamily="2" charset="-78"/>
                        </a:rPr>
                        <a:t>قد تبني أنشطة البرنامج منشآت في نطاق 50 مترًا من خط الساحل (مثل البحيرة أو النهر أو البحر)</a:t>
                      </a:r>
                    </a:p>
                  </a:txBody>
                  <a:tcPr marL="60888" marR="60888" marT="0" marB="0" anchor="ctr"/>
                </a:tc>
                <a:tc>
                  <a:txBody>
                    <a:bodyPr/>
                    <a:lstStyle/>
                    <a:p>
                      <a:pPr marL="0" marR="0">
                        <a:lnSpc>
                          <a:spcPct val="107000"/>
                        </a:lnSpc>
                        <a:spcBef>
                          <a:spcPts val="0"/>
                        </a:spcBef>
                        <a:spcAft>
                          <a:spcPts val="0"/>
                        </a:spcAft>
                      </a:pPr>
                      <a:r>
                        <a:rPr lang="ar-EG" sz="1400">
                          <a:latin typeface="Sakkal Majalla" panose="02000000000000000000" pitchFamily="2" charset="-78"/>
                          <a:ea typeface="Times New Roman" panose="02020603050405020304" pitchFamily="18" charset="0"/>
                          <a:cs typeface="Sakkal Majalla" panose="02000000000000000000" pitchFamily="2" charset="-78"/>
                        </a:rPr>
                        <a:t>يعدّ ضمان توفير مسافة مناسبة في ما يتعلق بمواقع البناء أمراً حاسماً، فعلى الرغم من اعتبار مسافة 50  متراً معياراً شائعاً، إلا أن اللوائح المحلية تحتوي على معلومات أكثر دقة بناءً على ظروف محددة في المنطقة</a:t>
                      </a:r>
                    </a:p>
                  </a:txBody>
                  <a:tcPr marL="60888" marR="60888" marT="0" marB="0" anchor="ctr"/>
                </a:tc>
                <a:tc>
                  <a:txBody>
                    <a:bodyPr/>
                    <a:lstStyle/>
                    <a:p>
                      <a:pPr marL="0" marR="0" lvl="0" indent="0">
                        <a:lnSpc>
                          <a:spcPct val="107000"/>
                        </a:lnSpc>
                        <a:spcBef>
                          <a:spcPts val="0"/>
                        </a:spcBef>
                        <a:spcAft>
                          <a:spcPts val="0"/>
                        </a:spcAft>
                        <a:buFont typeface="Franklin Gothic Book" panose="020B0503020102020204" pitchFamily="34" charset="0"/>
                        <a:buNone/>
                      </a:pPr>
                      <a:r>
                        <a:rPr lang="ar-EG" sz="1400" dirty="0">
                          <a:latin typeface="Sakkal Majalla" panose="02000000000000000000" pitchFamily="2" charset="-78"/>
                          <a:ea typeface="Times New Roman" panose="02020603050405020304" pitchFamily="18" charset="0"/>
                          <a:cs typeface="Sakkal Majalla" panose="02000000000000000000" pitchFamily="2" charset="-78"/>
                        </a:rPr>
                        <a:t>سيُبنى مأوى إلى جانب وضع قنوات الري، في المناطق التي تشهد مدًا وجزرًا موسميًا، كما يمكن أن يؤدي إلى خطر حدوث فيضانات </a:t>
                      </a:r>
                    </a:p>
                  </a:txBody>
                  <a:tcPr marL="60888" marR="60888" marT="0" marB="0" anchor="ctr"/>
                </a:tc>
                <a:extLst>
                  <a:ext uri="{0D108BD9-81ED-4DB2-BD59-A6C34878D82A}">
                    <a16:rowId xmlns:a16="http://schemas.microsoft.com/office/drawing/2014/main" val="2721367585"/>
                  </a:ext>
                </a:extLst>
              </a:tr>
              <a:tr h="1791271">
                <a:tc>
                  <a:txBody>
                    <a:bodyPr/>
                    <a:lstStyle/>
                    <a:p>
                      <a:pPr marL="0" marR="0">
                        <a:lnSpc>
                          <a:spcPct val="107000"/>
                        </a:lnSpc>
                        <a:spcBef>
                          <a:spcPts val="0"/>
                        </a:spcBef>
                        <a:spcAft>
                          <a:spcPts val="0"/>
                        </a:spcAft>
                      </a:pPr>
                      <a:r>
                        <a:rPr lang="ar-EG" sz="1400">
                          <a:latin typeface="Sakkal Majalla" panose="02000000000000000000" pitchFamily="2" charset="-78"/>
                          <a:ea typeface="Times New Roman" panose="02020603050405020304" pitchFamily="18" charset="0"/>
                          <a:cs typeface="Sakkal Majalla" panose="02000000000000000000" pitchFamily="2" charset="-78"/>
                        </a:rPr>
                        <a:t>أ-38 </a:t>
                      </a:r>
                    </a:p>
                  </a:txBody>
                  <a:tcPr marL="60888" marR="60888" marT="0" marB="0" anchor="ctr"/>
                </a:tc>
                <a:tc>
                  <a:txBody>
                    <a:bodyPr/>
                    <a:lstStyle/>
                    <a:p>
                      <a:pPr marL="0" marR="0">
                        <a:lnSpc>
                          <a:spcPct val="107000"/>
                        </a:lnSpc>
                        <a:spcBef>
                          <a:spcPts val="0"/>
                        </a:spcBef>
                        <a:spcAft>
                          <a:spcPts val="800"/>
                        </a:spcAft>
                      </a:pPr>
                      <a:r>
                        <a:rPr lang="ar-EG" sz="1400">
                          <a:latin typeface="Sakkal Majalla" panose="02000000000000000000" pitchFamily="2" charset="-78"/>
                          <a:ea typeface="Calibri" panose="020F0502020204030204" pitchFamily="34" charset="0"/>
                          <a:cs typeface="Sakkal Majalla" panose="02000000000000000000" pitchFamily="2" charset="-78"/>
                        </a:rPr>
                        <a:t>قد تنتج عن أنشطة البرنامج و/أو العمليات ذات الصلة عواقب سلبية إضافية على البيئة الطبيعية وزيادة انبعاثات غازات الاحتباس الحراري، مما يسهم في تغير المناخ (على المدى الطويل)</a:t>
                      </a:r>
                    </a:p>
                  </a:txBody>
                  <a:tcPr marL="60888" marR="60888" marT="0" marB="0" anchor="ctr"/>
                </a:tc>
                <a:tc>
                  <a:txBody>
                    <a:bodyPr/>
                    <a:lstStyle/>
                    <a:p>
                      <a:pPr marL="0" marR="0">
                        <a:lnSpc>
                          <a:spcPct val="107000"/>
                        </a:lnSpc>
                        <a:spcBef>
                          <a:spcPts val="0"/>
                        </a:spcBef>
                        <a:spcAft>
                          <a:spcPts val="0"/>
                        </a:spcAft>
                      </a:pPr>
                      <a:r>
                        <a:rPr lang="ar-EG" sz="1400">
                          <a:latin typeface="Sakkal Majalla" panose="02000000000000000000" pitchFamily="2" charset="-78"/>
                          <a:ea typeface="Times New Roman" panose="02020603050405020304" pitchFamily="18" charset="0"/>
                          <a:cs typeface="Sakkal Majalla" panose="02000000000000000000" pitchFamily="2" charset="-78"/>
                        </a:rPr>
                        <a:t>كل ما ننفّذه يحمل بصمة كربونية. وبالطبع، بعضه لا يكاد يُذكر، ولكن يجب أن نأخذ ذلك في الاعتبار خاصة في ما يتعلق بتأثير عملياتنا، سواء بشكل مباشر أو غير مباشر، من خلال إطلاق غازات الاحتباس الحراري (ثاني أكسيد الكربون والميثان وأكسيد النيتروز والهيدروفلوروكربون وبيرفلوروكربون وسداسي فلوريد الكبريت)</a:t>
                      </a:r>
                    </a:p>
                  </a:txBody>
                  <a:tcPr marL="60888" marR="60888" marT="0" marB="0" anchor="ctr"/>
                </a:tc>
                <a:tc>
                  <a:txBody>
                    <a:bodyPr/>
                    <a:lstStyle/>
                    <a:p>
                      <a:pPr marL="0" marR="0" lvl="0" indent="0">
                        <a:lnSpc>
                          <a:spcPct val="107000"/>
                        </a:lnSpc>
                        <a:spcBef>
                          <a:spcPts val="0"/>
                        </a:spcBef>
                        <a:spcAft>
                          <a:spcPts val="800"/>
                        </a:spcAft>
                        <a:buFont typeface="Franklin Gothic Book" panose="020B0503020102020204" pitchFamily="34" charset="0"/>
                        <a:buNone/>
                      </a:pPr>
                      <a:r>
                        <a:rPr lang="ar-EG" sz="1400" dirty="0">
                          <a:latin typeface="Sakkal Majalla" panose="02000000000000000000" pitchFamily="2" charset="-78"/>
                          <a:ea typeface="Times New Roman" panose="02020603050405020304" pitchFamily="18" charset="0"/>
                          <a:cs typeface="Sakkal Majalla" panose="02000000000000000000" pitchFamily="2" charset="-78"/>
                        </a:rPr>
                        <a:t>ستؤدي مولدات الديزل المستخدمة كمصدر للطاقة في مخيمات اللاجئين إلى زيادة انبعاثات غازات الاحتباس الحراري، بالإضافة إلى ارتفاع التكاليف</a:t>
                      </a:r>
                    </a:p>
                  </a:txBody>
                  <a:tcPr marL="60888" marR="60888" marT="0" marB="0" anchor="ctr"/>
                </a:tc>
                <a:extLst>
                  <a:ext uri="{0D108BD9-81ED-4DB2-BD59-A6C34878D82A}">
                    <a16:rowId xmlns:a16="http://schemas.microsoft.com/office/drawing/2014/main" val="3582865480"/>
                  </a:ext>
                </a:extLst>
              </a:tr>
            </a:tbl>
          </a:graphicData>
        </a:graphic>
      </p:graphicFrame>
    </p:spTree>
    <p:extLst>
      <p:ext uri="{BB962C8B-B14F-4D97-AF65-F5344CB8AC3E}">
        <p14:creationId xmlns:p14="http://schemas.microsoft.com/office/powerpoint/2010/main" val="4282835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7963-6277-5207-9ACB-2E4F3DD802AE}"/>
              </a:ext>
            </a:extLst>
          </p:cNvPr>
          <p:cNvSpPr>
            <a:spLocks noGrp="1"/>
          </p:cNvSpPr>
          <p:nvPr>
            <p:ph type="title"/>
          </p:nvPr>
        </p:nvSpPr>
        <p:spPr>
          <a:xfrm>
            <a:off x="292100" y="365128"/>
            <a:ext cx="11061700" cy="500990"/>
          </a:xfrm>
        </p:spPr>
        <p:txBody>
          <a:bodyPr>
            <a:normAutofit fontScale="90000"/>
          </a:bodyPr>
          <a:lstStyle/>
          <a:p>
            <a:r>
              <a:rPr lang="ar-EG" sz="4400" b="1">
                <a:latin typeface="Sakkal Majalla" panose="02000000000000000000" pitchFamily="2" charset="-78"/>
                <a:ea typeface="Calibri" panose="020F0502020204030204" pitchFamily="34" charset="0"/>
                <a:cs typeface="Sakkal Majalla" panose="02000000000000000000" pitchFamily="2" charset="-78"/>
              </a:rPr>
              <a:t>سجل المخاطر والتخفيف من آثارها (المستوى الثالث)</a:t>
            </a:r>
          </a:p>
        </p:txBody>
      </p:sp>
      <p:sp>
        <p:nvSpPr>
          <p:cNvPr id="7" name="Content Placeholder 6">
            <a:extLst>
              <a:ext uri="{FF2B5EF4-FFF2-40B4-BE49-F238E27FC236}">
                <a16:creationId xmlns:a16="http://schemas.microsoft.com/office/drawing/2014/main" id="{0C7E6072-7044-6CC9-368B-1E21A23B4BB4}"/>
              </a:ext>
            </a:extLst>
          </p:cNvPr>
          <p:cNvSpPr>
            <a:spLocks noGrp="1"/>
          </p:cNvSpPr>
          <p:nvPr>
            <p:ph idx="1"/>
          </p:nvPr>
        </p:nvSpPr>
        <p:spPr>
          <a:xfrm>
            <a:off x="292101" y="1117600"/>
            <a:ext cx="11568246" cy="5740400"/>
          </a:xfrm>
        </p:spPr>
        <p:txBody>
          <a:bodyPr>
            <a:normAutofit/>
          </a:bodyPr>
          <a:lstStyle/>
          <a:p>
            <a:pPr marL="0" indent="0">
              <a:buNone/>
            </a:pPr>
            <a:r>
              <a:rPr lang="ar-EG" b="1" dirty="0">
                <a:latin typeface="Sakkal Majalla" panose="02000000000000000000" pitchFamily="2" charset="-78"/>
                <a:cs typeface="Sakkal Majalla" panose="02000000000000000000" pitchFamily="2" charset="-78"/>
              </a:rPr>
              <a:t>جدول التخفيف من المخاطر (المنتج النهائي)  الذي سيندرج في التصميم النهائي / الأنشطة / خطة العمل</a:t>
            </a:r>
          </a:p>
          <a:p>
            <a:pPr marL="0" indent="0">
              <a:buNone/>
            </a:pPr>
            <a:endParaRPr lang="en-US" b="1" dirty="0">
              <a:latin typeface="Sakkal Majalla" panose="02000000000000000000" pitchFamily="2" charset="-78"/>
              <a:cs typeface="Sakkal Majalla" panose="02000000000000000000" pitchFamily="2" charset="-78"/>
            </a:endParaRPr>
          </a:p>
          <a:p>
            <a:pPr marL="0" indent="0">
              <a:buNone/>
            </a:pPr>
            <a:r>
              <a:rPr lang="ar-EG" b="1" dirty="0">
                <a:latin typeface="Sakkal Majalla" panose="02000000000000000000" pitchFamily="2" charset="-78"/>
                <a:cs typeface="Sakkal Majalla" panose="02000000000000000000" pitchFamily="2" charset="-78"/>
              </a:rPr>
              <a:t>- تلقائي من المستوى الثاني :  </a:t>
            </a:r>
          </a:p>
          <a:p>
            <a:pPr marL="0" indent="0">
              <a:buNone/>
            </a:pPr>
            <a:endParaRPr lang="en-US" dirty="0">
              <a:latin typeface="Sakkal Majalla" panose="02000000000000000000" pitchFamily="2" charset="-78"/>
              <a:cs typeface="Sakkal Majalla" panose="02000000000000000000" pitchFamily="2" charset="-78"/>
            </a:endParaRPr>
          </a:p>
          <a:p>
            <a:pPr marL="0" indent="0">
              <a:buNone/>
            </a:pPr>
            <a:r>
              <a:rPr lang="ar-EG" dirty="0">
                <a:latin typeface="Sakkal Majalla" panose="02000000000000000000" pitchFamily="2" charset="-78"/>
                <a:cs typeface="Sakkal Majalla" panose="02000000000000000000" pitchFamily="2" charset="-78"/>
              </a:rPr>
              <a:t>-</a:t>
            </a:r>
          </a:p>
          <a:p>
            <a:pPr marL="0" indent="0">
              <a:buNone/>
            </a:pPr>
            <a:r>
              <a:rPr lang="ar-EG" dirty="0">
                <a:latin typeface="Sakkal Majalla" panose="02000000000000000000" pitchFamily="2" charset="-78"/>
                <a:cs typeface="Sakkal Majalla" panose="02000000000000000000" pitchFamily="2" charset="-78"/>
              </a:rPr>
              <a:t>   </a:t>
            </a:r>
          </a:p>
        </p:txBody>
      </p:sp>
      <p:sp>
        <p:nvSpPr>
          <p:cNvPr id="3" name="TextBox 2">
            <a:extLst>
              <a:ext uri="{FF2B5EF4-FFF2-40B4-BE49-F238E27FC236}">
                <a16:creationId xmlns:a16="http://schemas.microsoft.com/office/drawing/2014/main" id="{E3DE02C2-C10C-C31A-F451-1A648936E919}"/>
              </a:ext>
            </a:extLst>
          </p:cNvPr>
          <p:cNvSpPr txBox="1"/>
          <p:nvPr/>
        </p:nvSpPr>
        <p:spPr>
          <a:xfrm>
            <a:off x="9170126" y="3444499"/>
            <a:ext cx="2574753" cy="646331"/>
          </a:xfrm>
          <a:prstGeom prst="rect">
            <a:avLst/>
          </a:prstGeom>
          <a:noFill/>
        </p:spPr>
        <p:txBody>
          <a:bodyPr wrap="square" rtlCol="0">
            <a:spAutoFit/>
          </a:bodyPr>
          <a:lstStyle/>
          <a:p>
            <a:r>
              <a:rPr lang="ar-EG" b="1" dirty="0">
                <a:solidFill>
                  <a:srgbClr val="FF0000"/>
                </a:solidFill>
                <a:latin typeface="Sakkal Majalla" panose="02000000000000000000" pitchFamily="2" charset="-78"/>
                <a:cs typeface="Sakkal Majalla" panose="02000000000000000000" pitchFamily="2" charset="-78"/>
              </a:rPr>
              <a:t>إعطاء الأولوية لل</a:t>
            </a:r>
            <a:r>
              <a:rPr lang="ar-LB" b="1" dirty="0">
                <a:solidFill>
                  <a:srgbClr val="FF0000"/>
                </a:solidFill>
                <a:latin typeface="Sakkal Majalla" panose="02000000000000000000" pitchFamily="2" charset="-78"/>
                <a:cs typeface="Sakkal Majalla" panose="02000000000000000000" pitchFamily="2" charset="-78"/>
              </a:rPr>
              <a:t>أفكار</a:t>
            </a:r>
            <a:r>
              <a:rPr lang="ar-EG" b="1" dirty="0">
                <a:solidFill>
                  <a:srgbClr val="FF0000"/>
                </a:solidFill>
                <a:latin typeface="Sakkal Majalla" panose="02000000000000000000" pitchFamily="2" charset="-78"/>
                <a:cs typeface="Sakkal Majalla" panose="02000000000000000000" pitchFamily="2" charset="-78"/>
              </a:rPr>
              <a:t> باللون الأحمر الأصفر !!!!!</a:t>
            </a:r>
          </a:p>
        </p:txBody>
      </p:sp>
      <p:sp>
        <p:nvSpPr>
          <p:cNvPr id="4" name="TextBox 3">
            <a:extLst>
              <a:ext uri="{FF2B5EF4-FFF2-40B4-BE49-F238E27FC236}">
                <a16:creationId xmlns:a16="http://schemas.microsoft.com/office/drawing/2014/main" id="{42A0230C-EED4-81FA-CF41-7FDDE88A394E}"/>
              </a:ext>
            </a:extLst>
          </p:cNvPr>
          <p:cNvSpPr txBox="1"/>
          <p:nvPr/>
        </p:nvSpPr>
        <p:spPr>
          <a:xfrm>
            <a:off x="173664" y="5706196"/>
            <a:ext cx="6893541" cy="830997"/>
          </a:xfrm>
          <a:prstGeom prst="rect">
            <a:avLst/>
          </a:prstGeom>
          <a:noFill/>
        </p:spPr>
        <p:txBody>
          <a:bodyPr wrap="square" rtlCol="0">
            <a:spAutoFit/>
          </a:bodyPr>
          <a:lstStyle/>
          <a:p>
            <a:r>
              <a:rPr lang="ar-EG" sz="2400" b="1">
                <a:solidFill>
                  <a:srgbClr val="FF0000"/>
                </a:solidFill>
                <a:latin typeface="Sakkal Majalla" panose="02000000000000000000" pitchFamily="2" charset="-78"/>
                <a:cs typeface="Sakkal Majalla" panose="02000000000000000000" pitchFamily="2" charset="-78"/>
              </a:rPr>
              <a:t>دمج النتائج/تدابير التخفيف المحددة في المستوى الثالث في خطط المشروع/ المراقبة والتقييم والمساءلة والتعلم/الميزانية</a:t>
            </a:r>
          </a:p>
        </p:txBody>
      </p:sp>
      <p:pic>
        <p:nvPicPr>
          <p:cNvPr id="6" name="Picture 5">
            <a:extLst>
              <a:ext uri="{FF2B5EF4-FFF2-40B4-BE49-F238E27FC236}">
                <a16:creationId xmlns:a16="http://schemas.microsoft.com/office/drawing/2014/main" id="{816955E2-151C-3118-1C5E-A20ED8FC362A}"/>
              </a:ext>
            </a:extLst>
          </p:cNvPr>
          <p:cNvPicPr>
            <a:picLocks noChangeAspect="1"/>
          </p:cNvPicPr>
          <p:nvPr/>
        </p:nvPicPr>
        <p:blipFill>
          <a:blip r:embed="rId3"/>
          <a:stretch>
            <a:fillRect/>
          </a:stretch>
        </p:blipFill>
        <p:spPr>
          <a:xfrm>
            <a:off x="6750682" y="2345082"/>
            <a:ext cx="1733800" cy="555705"/>
          </a:xfrm>
          <a:prstGeom prst="rect">
            <a:avLst/>
          </a:prstGeom>
        </p:spPr>
      </p:pic>
      <p:pic>
        <p:nvPicPr>
          <p:cNvPr id="10" name="Picture 9">
            <a:extLst>
              <a:ext uri="{FF2B5EF4-FFF2-40B4-BE49-F238E27FC236}">
                <a16:creationId xmlns:a16="http://schemas.microsoft.com/office/drawing/2014/main" id="{5308D933-68FF-6251-575A-C3B3AF9E03C9}"/>
              </a:ext>
            </a:extLst>
          </p:cNvPr>
          <p:cNvPicPr>
            <a:picLocks noChangeAspect="1"/>
          </p:cNvPicPr>
          <p:nvPr/>
        </p:nvPicPr>
        <p:blipFill>
          <a:blip r:embed="rId4"/>
          <a:stretch>
            <a:fillRect/>
          </a:stretch>
        </p:blipFill>
        <p:spPr>
          <a:xfrm>
            <a:off x="4379659" y="2344583"/>
            <a:ext cx="1924050" cy="495300"/>
          </a:xfrm>
          <a:prstGeom prst="rect">
            <a:avLst/>
          </a:prstGeom>
        </p:spPr>
      </p:pic>
      <p:pic>
        <p:nvPicPr>
          <p:cNvPr id="14" name="Picture 13">
            <a:extLst>
              <a:ext uri="{FF2B5EF4-FFF2-40B4-BE49-F238E27FC236}">
                <a16:creationId xmlns:a16="http://schemas.microsoft.com/office/drawing/2014/main" id="{7DB781F8-35EB-35D2-6645-FFF4FE0FC2F8}"/>
              </a:ext>
            </a:extLst>
          </p:cNvPr>
          <p:cNvPicPr>
            <a:picLocks noChangeAspect="1"/>
          </p:cNvPicPr>
          <p:nvPr/>
        </p:nvPicPr>
        <p:blipFill>
          <a:blip r:embed="rId5"/>
          <a:stretch>
            <a:fillRect/>
          </a:stretch>
        </p:blipFill>
        <p:spPr>
          <a:xfrm>
            <a:off x="1050151" y="3353967"/>
            <a:ext cx="2170767" cy="760460"/>
          </a:xfrm>
          <a:prstGeom prst="rect">
            <a:avLst/>
          </a:prstGeom>
        </p:spPr>
      </p:pic>
      <p:pic>
        <p:nvPicPr>
          <p:cNvPr id="20" name="Picture 19">
            <a:extLst>
              <a:ext uri="{FF2B5EF4-FFF2-40B4-BE49-F238E27FC236}">
                <a16:creationId xmlns:a16="http://schemas.microsoft.com/office/drawing/2014/main" id="{2F863D4A-5294-47BA-DC4F-EBE5FD5A304D}"/>
              </a:ext>
            </a:extLst>
          </p:cNvPr>
          <p:cNvPicPr>
            <a:picLocks noChangeAspect="1"/>
          </p:cNvPicPr>
          <p:nvPr/>
        </p:nvPicPr>
        <p:blipFill>
          <a:blip r:embed="rId6"/>
          <a:stretch>
            <a:fillRect/>
          </a:stretch>
        </p:blipFill>
        <p:spPr>
          <a:xfrm>
            <a:off x="6468170" y="3353967"/>
            <a:ext cx="2103409" cy="736863"/>
          </a:xfrm>
          <a:prstGeom prst="rect">
            <a:avLst/>
          </a:prstGeom>
        </p:spPr>
      </p:pic>
      <p:pic>
        <p:nvPicPr>
          <p:cNvPr id="32" name="Picture 31">
            <a:extLst>
              <a:ext uri="{FF2B5EF4-FFF2-40B4-BE49-F238E27FC236}">
                <a16:creationId xmlns:a16="http://schemas.microsoft.com/office/drawing/2014/main" id="{2D23D1BB-75AD-A41D-4B8A-ED8CF00BB423}"/>
              </a:ext>
            </a:extLst>
          </p:cNvPr>
          <p:cNvPicPr>
            <a:picLocks noChangeAspect="1"/>
          </p:cNvPicPr>
          <p:nvPr/>
        </p:nvPicPr>
        <p:blipFill>
          <a:blip r:embed="rId7"/>
          <a:stretch>
            <a:fillRect/>
          </a:stretch>
        </p:blipFill>
        <p:spPr>
          <a:xfrm>
            <a:off x="9740168" y="4756771"/>
            <a:ext cx="1427841" cy="633216"/>
          </a:xfrm>
          <a:prstGeom prst="rect">
            <a:avLst/>
          </a:prstGeom>
        </p:spPr>
      </p:pic>
      <p:pic>
        <p:nvPicPr>
          <p:cNvPr id="8" name="Picture 7">
            <a:extLst>
              <a:ext uri="{FF2B5EF4-FFF2-40B4-BE49-F238E27FC236}">
                <a16:creationId xmlns:a16="http://schemas.microsoft.com/office/drawing/2014/main" id="{AEBA9F8D-FA37-256C-B4BB-ED7D148098E2}"/>
              </a:ext>
            </a:extLst>
          </p:cNvPr>
          <p:cNvPicPr>
            <a:picLocks noChangeAspect="1"/>
          </p:cNvPicPr>
          <p:nvPr/>
        </p:nvPicPr>
        <p:blipFill>
          <a:blip r:embed="rId8"/>
          <a:stretch>
            <a:fillRect/>
          </a:stretch>
        </p:blipFill>
        <p:spPr>
          <a:xfrm>
            <a:off x="4271546" y="3246174"/>
            <a:ext cx="1551404" cy="820692"/>
          </a:xfrm>
          <a:prstGeom prst="rect">
            <a:avLst/>
          </a:prstGeom>
        </p:spPr>
      </p:pic>
      <p:pic>
        <p:nvPicPr>
          <p:cNvPr id="11" name="Picture 10">
            <a:extLst>
              <a:ext uri="{FF2B5EF4-FFF2-40B4-BE49-F238E27FC236}">
                <a16:creationId xmlns:a16="http://schemas.microsoft.com/office/drawing/2014/main" id="{DAA0BFB4-3AE0-3A25-1B23-71FA25086BBA}"/>
              </a:ext>
            </a:extLst>
          </p:cNvPr>
          <p:cNvPicPr>
            <a:picLocks noChangeAspect="1"/>
          </p:cNvPicPr>
          <p:nvPr/>
        </p:nvPicPr>
        <p:blipFill>
          <a:blip r:embed="rId9"/>
          <a:stretch>
            <a:fillRect/>
          </a:stretch>
        </p:blipFill>
        <p:spPr>
          <a:xfrm>
            <a:off x="763473" y="4649543"/>
            <a:ext cx="2744121" cy="840593"/>
          </a:xfrm>
          <a:prstGeom prst="rect">
            <a:avLst/>
          </a:prstGeom>
        </p:spPr>
      </p:pic>
      <p:pic>
        <p:nvPicPr>
          <p:cNvPr id="13" name="Picture 12">
            <a:extLst>
              <a:ext uri="{FF2B5EF4-FFF2-40B4-BE49-F238E27FC236}">
                <a16:creationId xmlns:a16="http://schemas.microsoft.com/office/drawing/2014/main" id="{A67D98E1-1E30-5964-6F94-15CAA6434984}"/>
              </a:ext>
            </a:extLst>
          </p:cNvPr>
          <p:cNvPicPr>
            <a:picLocks noChangeAspect="1"/>
          </p:cNvPicPr>
          <p:nvPr/>
        </p:nvPicPr>
        <p:blipFill>
          <a:blip r:embed="rId10"/>
          <a:stretch>
            <a:fillRect/>
          </a:stretch>
        </p:blipFill>
        <p:spPr>
          <a:xfrm>
            <a:off x="4271546" y="4698425"/>
            <a:ext cx="1644325" cy="791711"/>
          </a:xfrm>
          <a:prstGeom prst="rect">
            <a:avLst/>
          </a:prstGeom>
        </p:spPr>
      </p:pic>
      <p:pic>
        <p:nvPicPr>
          <p:cNvPr id="17" name="Picture 16">
            <a:extLst>
              <a:ext uri="{FF2B5EF4-FFF2-40B4-BE49-F238E27FC236}">
                <a16:creationId xmlns:a16="http://schemas.microsoft.com/office/drawing/2014/main" id="{19846C9F-ACA3-BE8E-9FDE-D1D4DD0D0EE4}"/>
              </a:ext>
            </a:extLst>
          </p:cNvPr>
          <p:cNvPicPr>
            <a:picLocks noChangeAspect="1"/>
          </p:cNvPicPr>
          <p:nvPr/>
        </p:nvPicPr>
        <p:blipFill>
          <a:blip r:embed="rId11"/>
          <a:stretch>
            <a:fillRect/>
          </a:stretch>
        </p:blipFill>
        <p:spPr>
          <a:xfrm>
            <a:off x="6907067" y="4683975"/>
            <a:ext cx="1724064" cy="973695"/>
          </a:xfrm>
          <a:prstGeom prst="rect">
            <a:avLst/>
          </a:prstGeom>
        </p:spPr>
      </p:pic>
    </p:spTree>
    <p:extLst>
      <p:ext uri="{BB962C8B-B14F-4D97-AF65-F5344CB8AC3E}">
        <p14:creationId xmlns:p14="http://schemas.microsoft.com/office/powerpoint/2010/main" val="305684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anchor="b">
            <a:normAutofit/>
          </a:bodyPr>
          <a:lstStyle/>
          <a:p>
            <a:r>
              <a:rPr lang="ar-EG" sz="5400" b="1">
                <a:latin typeface="Sakkal Majalla" panose="02000000000000000000" pitchFamily="2" charset="-78"/>
                <a:ea typeface="Calibri" panose="020F0502020204030204" pitchFamily="34" charset="0"/>
                <a:cs typeface="Sakkal Majalla" panose="02000000000000000000" pitchFamily="2" charset="-78"/>
              </a:rPr>
              <a:t>إرشادات حول القطاعات   </a:t>
            </a:r>
          </a:p>
        </p:txBody>
      </p:sp>
      <p:sp>
        <p:nvSpPr>
          <p:cNvPr id="49"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630936" y="2807208"/>
            <a:ext cx="3429000" cy="3410712"/>
          </a:xfrm>
        </p:spPr>
        <p:txBody>
          <a:bodyPr anchor="t">
            <a:normAutofit/>
          </a:bodyPr>
          <a:lstStyle/>
          <a:p>
            <a:pPr marL="0" indent="0">
              <a:buNone/>
            </a:pPr>
            <a:r>
              <a:rPr lang="ar-EG" sz="1700">
                <a:latin typeface="Sakkal Majalla" panose="02000000000000000000" pitchFamily="2" charset="-78"/>
                <a:ea typeface="Malgun Gothic Semilight" panose="020B0502040204020203" pitchFamily="34" charset="-128"/>
                <a:cs typeface="Sakkal Majalla" panose="02000000000000000000" pitchFamily="2" charset="-78"/>
              </a:rPr>
              <a:t>تشمل إرشادات حول دمج الإشراف البيئي في قطاعات مواضيعية محددة بما في ذلك:</a:t>
            </a:r>
          </a:p>
          <a:p>
            <a:pPr lvl="1"/>
            <a:r>
              <a:rPr lang="ar-EG" sz="1700">
                <a:latin typeface="Sakkal Majalla" panose="02000000000000000000" pitchFamily="2" charset="-78"/>
                <a:ea typeface="Malgun Gothic Semilight" panose="020B0502040204020203" pitchFamily="34" charset="-128"/>
                <a:cs typeface="Sakkal Majalla" panose="02000000000000000000" pitchFamily="2" charset="-78"/>
              </a:rPr>
              <a:t>التغير في البيئة والمناخ- الحدّ من مخاطر الكوارث </a:t>
            </a:r>
          </a:p>
          <a:p>
            <a:pPr lvl="1"/>
            <a:r>
              <a:rPr lang="ar-EG" sz="1700">
                <a:latin typeface="Sakkal Majalla" panose="02000000000000000000" pitchFamily="2" charset="-78"/>
                <a:ea typeface="Malgun Gothic Semilight" panose="020B0502040204020203" pitchFamily="34" charset="-128"/>
                <a:cs typeface="Sakkal Majalla" panose="02000000000000000000" pitchFamily="2" charset="-78"/>
              </a:rPr>
              <a:t>سبل العيش/الأمن الغذائي (التكيف مع التغير المناخي)</a:t>
            </a:r>
          </a:p>
          <a:p>
            <a:pPr lvl="1"/>
            <a:r>
              <a:rPr lang="ar-EG" sz="1700">
                <a:latin typeface="Sakkal Majalla" panose="02000000000000000000" pitchFamily="2" charset="-78"/>
                <a:ea typeface="Malgun Gothic Semilight" panose="020B0502040204020203" pitchFamily="34" charset="-128"/>
                <a:cs typeface="Sakkal Majalla" panose="02000000000000000000" pitchFamily="2" charset="-78"/>
              </a:rPr>
              <a:t>المأوى والمستوطنات</a:t>
            </a:r>
          </a:p>
          <a:p>
            <a:pPr lvl="1"/>
            <a:r>
              <a:rPr lang="ar-EG" sz="1700">
                <a:latin typeface="Sakkal Majalla" panose="02000000000000000000" pitchFamily="2" charset="-78"/>
                <a:ea typeface="Malgun Gothic Semilight" panose="020B0502040204020203" pitchFamily="34" charset="-128"/>
                <a:cs typeface="Sakkal Majalla" panose="02000000000000000000" pitchFamily="2" charset="-78"/>
              </a:rPr>
              <a:t>المياه والصرف والنظافة الصحية</a:t>
            </a:r>
          </a:p>
          <a:p>
            <a:pPr lvl="1"/>
            <a:r>
              <a:rPr lang="ar-EG" sz="1700">
                <a:latin typeface="Sakkal Majalla" panose="02000000000000000000" pitchFamily="2" charset="-78"/>
                <a:ea typeface="Malgun Gothic Semilight" panose="020B0502040204020203" pitchFamily="34" charset="-128"/>
                <a:cs typeface="Sakkal Majalla" panose="02000000000000000000" pitchFamily="2" charset="-78"/>
              </a:rPr>
              <a:t>الأسواق والمساعدات النقدية وبالقسائم</a:t>
            </a:r>
          </a:p>
          <a:p>
            <a:pPr lvl="1"/>
            <a:r>
              <a:rPr lang="ar-EG" sz="1700">
                <a:latin typeface="Sakkal Majalla" panose="02000000000000000000" pitchFamily="2" charset="-78"/>
                <a:ea typeface="Malgun Gothic Semilight" panose="020B0502040204020203" pitchFamily="34" charset="-128"/>
                <a:cs typeface="Sakkal Majalla" panose="02000000000000000000" pitchFamily="2" charset="-78"/>
              </a:rPr>
              <a:t>تنفيذ العمليات</a:t>
            </a:r>
          </a:p>
          <a:p>
            <a:pPr lvl="1"/>
            <a:r>
              <a:rPr lang="ar-EG" sz="1700">
                <a:latin typeface="Sakkal Majalla" panose="02000000000000000000" pitchFamily="2" charset="-78"/>
                <a:ea typeface="Malgun Gothic Semilight" panose="020B0502040204020203" pitchFamily="34" charset="-128"/>
                <a:cs typeface="Sakkal Majalla" panose="02000000000000000000" pitchFamily="2" charset="-78"/>
              </a:rPr>
              <a:t>البرامج الآمنة واللائقة </a:t>
            </a:r>
          </a:p>
          <a:p>
            <a:pPr lvl="1"/>
            <a:endParaRPr lang="en-US" sz="1700">
              <a:latin typeface="Sakkal Majalla" panose="02000000000000000000" pitchFamily="2" charset="-78"/>
              <a:ea typeface="Malgun Gothic Semilight" panose="020B0502040204020203" pitchFamily="34" charset="-128"/>
              <a:cs typeface="Sakkal Majalla" panose="02000000000000000000" pitchFamily="2" charset="-78"/>
            </a:endParaRPr>
          </a:p>
          <a:p>
            <a:pPr marL="457200" lvl="1" indent="0">
              <a:buNone/>
            </a:pPr>
            <a:endParaRPr lang="en-US" sz="1700">
              <a:latin typeface="Sakkal Majalla" panose="02000000000000000000" pitchFamily="2" charset="-78"/>
              <a:ea typeface="Malgun Gothic Semilight" panose="020B0502040204020203" pitchFamily="34" charset="-128"/>
              <a:cs typeface="Sakkal Majalla" panose="02000000000000000000" pitchFamily="2" charset="-78"/>
            </a:endParaRPr>
          </a:p>
          <a:p>
            <a:pPr marL="0" indent="0">
              <a:buNone/>
            </a:pPr>
            <a:endParaRPr lang="en-US" sz="1700">
              <a:latin typeface="Sakkal Majalla" panose="02000000000000000000" pitchFamily="2" charset="-78"/>
              <a:ea typeface="Malgun Gothic Semilight" panose="020B0502040204020203" pitchFamily="34" charset="-128"/>
              <a:cs typeface="Sakkal Majalla" panose="02000000000000000000" pitchFamily="2" charset="-78"/>
            </a:endParaRPr>
          </a:p>
          <a:p>
            <a:endParaRPr lang="en-US" sz="1700">
              <a:latin typeface="Sakkal Majalla" panose="02000000000000000000" pitchFamily="2" charset="-78"/>
              <a:ea typeface="Malgun Gothic Semilight" panose="020B0502040204020203" pitchFamily="34" charset="-128"/>
              <a:cs typeface="Sakkal Majalla" panose="02000000000000000000" pitchFamily="2" charset="-78"/>
            </a:endParaRPr>
          </a:p>
          <a:p>
            <a:pPr marL="0" indent="0">
              <a:buNone/>
            </a:pPr>
            <a:endParaRPr lang="en-US" sz="1700">
              <a:latin typeface="Sakkal Majalla" panose="02000000000000000000" pitchFamily="2" charset="-78"/>
              <a:ea typeface="Malgun Gothic Semilight" panose="020B0502040204020203" pitchFamily="34" charset="-128"/>
              <a:cs typeface="Sakkal Majalla" panose="02000000000000000000" pitchFamily="2" charset="-78"/>
            </a:endParaRPr>
          </a:p>
          <a:p>
            <a:pPr marL="0" lvl="0" indent="0">
              <a:buNone/>
            </a:pPr>
            <a:endParaRPr lang="en-US" sz="1700">
              <a:latin typeface="Sakkal Majalla" panose="02000000000000000000" pitchFamily="2" charset="-78"/>
              <a:cs typeface="Sakkal Majalla" panose="02000000000000000000" pitchFamily="2" charset="-78"/>
            </a:endParaRPr>
          </a:p>
        </p:txBody>
      </p:sp>
      <p:pic>
        <p:nvPicPr>
          <p:cNvPr id="6" name="Picture 5">
            <a:extLst>
              <a:ext uri="{FF2B5EF4-FFF2-40B4-BE49-F238E27FC236}">
                <a16:creationId xmlns:a16="http://schemas.microsoft.com/office/drawing/2014/main" id="{658E9E2F-3434-F51E-A739-3A82AADB3C70}"/>
              </a:ext>
            </a:extLst>
          </p:cNvPr>
          <p:cNvPicPr>
            <a:picLocks noChangeAspect="1"/>
          </p:cNvPicPr>
          <p:nvPr/>
        </p:nvPicPr>
        <p:blipFill>
          <a:blip r:embed="rId3"/>
          <a:stretch>
            <a:fillRect/>
          </a:stretch>
        </p:blipFill>
        <p:spPr>
          <a:xfrm>
            <a:off x="4654296" y="1797996"/>
            <a:ext cx="6903720" cy="3262007"/>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1DC23095-EC1B-13CA-B446-265A610FF54B}"/>
                  </a:ext>
                </a:extLst>
              </p14:cNvPr>
              <p14:cNvContentPartPr/>
              <p14:nvPr/>
            </p14:nvContentPartPr>
            <p14:xfrm>
              <a:off x="-63420" y="4202920"/>
              <a:ext cx="360" cy="360"/>
            </p14:xfrm>
          </p:contentPart>
        </mc:Choice>
        <mc:Fallback xmlns="">
          <p:pic>
            <p:nvPicPr>
              <p:cNvPr id="8" name="Ink 7">
                <a:extLst>
                  <a:ext uri="{FF2B5EF4-FFF2-40B4-BE49-F238E27FC236}">
                    <a16:creationId xmlns:a16="http://schemas.microsoft.com/office/drawing/2014/main" id="{1DC23095-EC1B-13CA-B446-265A610FF54B}"/>
                  </a:ext>
                </a:extLst>
              </p:cNvPr>
              <p:cNvPicPr/>
              <p:nvPr/>
            </p:nvPicPr>
            <p:blipFill>
              <a:blip r:embed="rId5"/>
              <a:stretch>
                <a:fillRect/>
              </a:stretch>
            </p:blipFill>
            <p:spPr>
              <a:xfrm>
                <a:off x="-126420" y="413992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2681356E-B51E-19F8-FF6B-D5C331054B47}"/>
                  </a:ext>
                </a:extLst>
              </p14:cNvPr>
              <p14:cNvContentPartPr/>
              <p14:nvPr/>
            </p14:nvContentPartPr>
            <p14:xfrm>
              <a:off x="-1029300" y="4596760"/>
              <a:ext cx="360" cy="360"/>
            </p14:xfrm>
          </p:contentPart>
        </mc:Choice>
        <mc:Fallback xmlns="">
          <p:pic>
            <p:nvPicPr>
              <p:cNvPr id="9" name="Ink 8">
                <a:extLst>
                  <a:ext uri="{FF2B5EF4-FFF2-40B4-BE49-F238E27FC236}">
                    <a16:creationId xmlns:a16="http://schemas.microsoft.com/office/drawing/2014/main" id="{2681356E-B51E-19F8-FF6B-D5C331054B47}"/>
                  </a:ext>
                </a:extLst>
              </p:cNvPr>
              <p:cNvPicPr/>
              <p:nvPr/>
            </p:nvPicPr>
            <p:blipFill>
              <a:blip r:embed="rId7"/>
              <a:stretch>
                <a:fillRect/>
              </a:stretch>
            </p:blipFill>
            <p:spPr>
              <a:xfrm>
                <a:off x="-1033620" y="4592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90A8CAFB-84DB-ABF5-42F5-8278BBED65D6}"/>
                  </a:ext>
                </a:extLst>
              </p14:cNvPr>
              <p14:cNvContentPartPr/>
              <p14:nvPr/>
            </p14:nvContentPartPr>
            <p14:xfrm>
              <a:off x="-1029300" y="4596760"/>
              <a:ext cx="360" cy="360"/>
            </p14:xfrm>
          </p:contentPart>
        </mc:Choice>
        <mc:Fallback xmlns="">
          <p:pic>
            <p:nvPicPr>
              <p:cNvPr id="10" name="Ink 9">
                <a:extLst>
                  <a:ext uri="{FF2B5EF4-FFF2-40B4-BE49-F238E27FC236}">
                    <a16:creationId xmlns:a16="http://schemas.microsoft.com/office/drawing/2014/main" id="{90A8CAFB-84DB-ABF5-42F5-8278BBED65D6}"/>
                  </a:ext>
                </a:extLst>
              </p:cNvPr>
              <p:cNvPicPr/>
              <p:nvPr/>
            </p:nvPicPr>
            <p:blipFill>
              <a:blip r:embed="rId7"/>
              <a:stretch>
                <a:fillRect/>
              </a:stretch>
            </p:blipFill>
            <p:spPr>
              <a:xfrm>
                <a:off x="-1033620" y="4592440"/>
                <a:ext cx="9000" cy="9000"/>
              </a:xfrm>
              <a:prstGeom prst="rect">
                <a:avLst/>
              </a:prstGeom>
            </p:spPr>
          </p:pic>
        </mc:Fallback>
      </mc:AlternateContent>
    </p:spTree>
    <p:extLst>
      <p:ext uri="{BB962C8B-B14F-4D97-AF65-F5344CB8AC3E}">
        <p14:creationId xmlns:p14="http://schemas.microsoft.com/office/powerpoint/2010/main" val="271331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pic>
        <p:nvPicPr>
          <p:cNvPr id="37" name="Content Placeholder 3">
            <a:extLst>
              <a:ext uri="{FF2B5EF4-FFF2-40B4-BE49-F238E27FC236}">
                <a16:creationId xmlns:a16="http://schemas.microsoft.com/office/drawing/2014/main" id="{BB83464B-B4C9-3DE2-3128-873AACB0715B}"/>
              </a:ext>
            </a:extLst>
          </p:cNvPr>
          <p:cNvPicPr>
            <a:picLocks noChangeAspect="1"/>
          </p:cNvPicPr>
          <p:nvPr/>
        </p:nvPicPr>
        <p:blipFill rotWithShape="1">
          <a:blip r:embed="rId3"/>
          <a:srcRect l="8582" r="13951"/>
          <a:stretch/>
        </p:blipFill>
        <p:spPr>
          <a:xfrm>
            <a:off x="359028" y="1322313"/>
            <a:ext cx="5498683" cy="3691011"/>
          </a:xfrm>
          <a:prstGeom prst="rect">
            <a:avLst/>
          </a:prstGeom>
        </p:spPr>
      </p:pic>
      <p:sp>
        <p:nvSpPr>
          <p:cNvPr id="39" name="Title 1">
            <a:extLst>
              <a:ext uri="{FF2B5EF4-FFF2-40B4-BE49-F238E27FC236}">
                <a16:creationId xmlns:a16="http://schemas.microsoft.com/office/drawing/2014/main" id="{DAEF38A5-CB7F-CE5F-827E-F687013AD3C4}"/>
              </a:ext>
            </a:extLst>
          </p:cNvPr>
          <p:cNvSpPr>
            <a:spLocks noGrp="1"/>
          </p:cNvSpPr>
          <p:nvPr>
            <p:ph type="title"/>
          </p:nvPr>
        </p:nvSpPr>
        <p:spPr>
          <a:xfrm>
            <a:off x="7808528" y="-545601"/>
            <a:ext cx="3973298" cy="2228850"/>
          </a:xfrm>
        </p:spPr>
        <p:txBody>
          <a:bodyPr vert="horz" lIns="91440" tIns="45720" rIns="91440" bIns="45720" rtlCol="0" anchor="b">
            <a:normAutofit/>
          </a:bodyPr>
          <a:lstStyle/>
          <a:p>
            <a:r>
              <a:rPr lang="ar-EG" sz="4000" b="1" dirty="0">
                <a:latin typeface="Sakkal Majalla" panose="02000000000000000000" pitchFamily="2" charset="-78"/>
                <a:cs typeface="Sakkal Majalla" panose="02000000000000000000" pitchFamily="2" charset="-78"/>
              </a:rPr>
              <a:t> مقدمات تمهيدية  </a:t>
            </a:r>
          </a:p>
        </p:txBody>
      </p:sp>
      <p:pic>
        <p:nvPicPr>
          <p:cNvPr id="40" name="Picture 39">
            <a:extLst>
              <a:ext uri="{FF2B5EF4-FFF2-40B4-BE49-F238E27FC236}">
                <a16:creationId xmlns:a16="http://schemas.microsoft.com/office/drawing/2014/main" id="{5EDF4588-6ED6-4D51-1BBF-4B8FCA3FA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703" y="1778229"/>
            <a:ext cx="438150" cy="571500"/>
          </a:xfrm>
          <a:prstGeom prst="rect">
            <a:avLst/>
          </a:prstGeom>
          <a:noFill/>
          <a:extLst>
            <a:ext uri="{909E8E84-426E-40DD-AFC4-6F175D3DCCD1}">
              <a14:hiddenFill xmlns:a14="http://schemas.microsoft.com/office/drawing/2010/main">
                <a:solidFill>
                  <a:srgbClr val="FFFFFF"/>
                </a:solidFill>
              </a14:hiddenFill>
            </a:ext>
          </a:extLst>
        </p:spPr>
      </p:pic>
      <p:sp>
        <p:nvSpPr>
          <p:cNvPr id="43" name="Content Placeholder 2">
            <a:extLst>
              <a:ext uri="{FF2B5EF4-FFF2-40B4-BE49-F238E27FC236}">
                <a16:creationId xmlns:a16="http://schemas.microsoft.com/office/drawing/2014/main" id="{59229561-9FD1-9A3F-4FF3-867F9D1C13AF}"/>
              </a:ext>
            </a:extLst>
          </p:cNvPr>
          <p:cNvSpPr txBox="1">
            <a:spLocks/>
          </p:cNvSpPr>
          <p:nvPr/>
        </p:nvSpPr>
        <p:spPr>
          <a:xfrm>
            <a:off x="9867995" y="1931105"/>
            <a:ext cx="1649072" cy="814380"/>
          </a:xfrm>
          <a:prstGeom prst="rect">
            <a:avLst/>
          </a:prstGeom>
        </p:spPr>
        <p:txBody>
          <a:bodyPr vert="horz" lIns="91440" tIns="45720" rIns="91440" bIns="45720" rtlCol="0" anchor="t">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r" defTabSz="914400" rtl="1"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r" defTabSz="914400" rtl="1"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r" defTabSz="914400" rtl="1"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ar-EG" dirty="0">
                <a:latin typeface="Sakkal Majalla" panose="02000000000000000000" pitchFamily="2" charset="-78"/>
                <a:cs typeface="Sakkal Majalla" panose="02000000000000000000" pitchFamily="2" charset="-78"/>
              </a:rPr>
              <a:t>إيقاف تشغيل الصوت</a:t>
            </a:r>
          </a:p>
        </p:txBody>
      </p:sp>
      <p:cxnSp>
        <p:nvCxnSpPr>
          <p:cNvPr id="7" name="Straight Connector 6">
            <a:extLst>
              <a:ext uri="{FF2B5EF4-FFF2-40B4-BE49-F238E27FC236}">
                <a16:creationId xmlns:a16="http://schemas.microsoft.com/office/drawing/2014/main" id="{5CF5095C-AC61-98E8-41FF-D39F4818A8AD}"/>
              </a:ext>
            </a:extLst>
          </p:cNvPr>
          <p:cNvCxnSpPr/>
          <p:nvPr/>
        </p:nvCxnSpPr>
        <p:spPr>
          <a:xfrm>
            <a:off x="6237027" y="565150"/>
            <a:ext cx="0" cy="50633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Content Placeholder 2">
            <a:extLst>
              <a:ext uri="{FF2B5EF4-FFF2-40B4-BE49-F238E27FC236}">
                <a16:creationId xmlns:a16="http://schemas.microsoft.com/office/drawing/2014/main" id="{AF92EACC-0B29-9063-85A8-73D302089060}"/>
              </a:ext>
            </a:extLst>
          </p:cNvPr>
          <p:cNvSpPr txBox="1">
            <a:spLocks/>
          </p:cNvSpPr>
          <p:nvPr/>
        </p:nvSpPr>
        <p:spPr>
          <a:xfrm>
            <a:off x="7924149" y="2909985"/>
            <a:ext cx="3760645" cy="555104"/>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r" defTabSz="914400" rtl="1"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r" defTabSz="914400" rtl="1"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r" defTabSz="914400" rtl="1"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ar-EG" dirty="0">
                <a:latin typeface="Sakkal Majalla" panose="02000000000000000000" pitchFamily="2" charset="-78"/>
                <a:cs typeface="Sakkal Majalla" panose="02000000000000000000" pitchFamily="2" charset="-78"/>
              </a:rPr>
              <a:t>مسائل تقنية</a:t>
            </a:r>
            <a:r>
              <a:rPr lang="en-US" dirty="0">
                <a:latin typeface="Sakkal Majalla" panose="02000000000000000000" pitchFamily="2" charset="-78"/>
                <a:cs typeface="Sakkal Majalla" panose="02000000000000000000" pitchFamily="2" charset="-78"/>
              </a:rPr>
              <a:t>:</a:t>
            </a:r>
            <a:r>
              <a:rPr lang="ar-EG" dirty="0">
                <a:latin typeface="Sakkal Majalla" panose="02000000000000000000" pitchFamily="2" charset="-78"/>
                <a:cs typeface="Sakkal Majalla" panose="02000000000000000000" pitchFamily="2" charset="-78"/>
              </a:rPr>
              <a:t> ضرر </a:t>
            </a:r>
          </a:p>
        </p:txBody>
      </p:sp>
      <p:pic>
        <p:nvPicPr>
          <p:cNvPr id="12" name="Picture 11">
            <a:extLst>
              <a:ext uri="{FF2B5EF4-FFF2-40B4-BE49-F238E27FC236}">
                <a16:creationId xmlns:a16="http://schemas.microsoft.com/office/drawing/2014/main" id="{3A8415CA-6C5A-9793-3256-3B5AC7CAD4F8}"/>
              </a:ext>
            </a:extLst>
          </p:cNvPr>
          <p:cNvPicPr>
            <a:picLocks noChangeAspect="1"/>
          </p:cNvPicPr>
          <p:nvPr/>
        </p:nvPicPr>
        <p:blipFill>
          <a:blip r:embed="rId5"/>
          <a:stretch>
            <a:fillRect/>
          </a:stretch>
        </p:blipFill>
        <p:spPr>
          <a:xfrm>
            <a:off x="6737689" y="2752316"/>
            <a:ext cx="853360" cy="751271"/>
          </a:xfrm>
          <a:prstGeom prst="rect">
            <a:avLst/>
          </a:prstGeom>
        </p:spPr>
      </p:pic>
      <p:pic>
        <p:nvPicPr>
          <p:cNvPr id="14" name="Picture 13">
            <a:extLst>
              <a:ext uri="{FF2B5EF4-FFF2-40B4-BE49-F238E27FC236}">
                <a16:creationId xmlns:a16="http://schemas.microsoft.com/office/drawing/2014/main" id="{7CB44697-F5F6-BFBB-D235-5ACBB54164A2}"/>
              </a:ext>
            </a:extLst>
          </p:cNvPr>
          <p:cNvPicPr>
            <a:picLocks noChangeAspect="1"/>
          </p:cNvPicPr>
          <p:nvPr/>
        </p:nvPicPr>
        <p:blipFill>
          <a:blip r:embed="rId6"/>
          <a:stretch>
            <a:fillRect/>
          </a:stretch>
        </p:blipFill>
        <p:spPr>
          <a:xfrm>
            <a:off x="6755864" y="3769706"/>
            <a:ext cx="789705" cy="799546"/>
          </a:xfrm>
          <a:prstGeom prst="rect">
            <a:avLst/>
          </a:prstGeom>
        </p:spPr>
      </p:pic>
      <p:sp>
        <p:nvSpPr>
          <p:cNvPr id="45" name="Content Placeholder 2">
            <a:extLst>
              <a:ext uri="{FF2B5EF4-FFF2-40B4-BE49-F238E27FC236}">
                <a16:creationId xmlns:a16="http://schemas.microsoft.com/office/drawing/2014/main" id="{42D62F0D-0656-8C44-0B1E-5E251ED48586}"/>
              </a:ext>
            </a:extLst>
          </p:cNvPr>
          <p:cNvSpPr txBox="1">
            <a:spLocks/>
          </p:cNvSpPr>
          <p:nvPr/>
        </p:nvSpPr>
        <p:spPr>
          <a:xfrm>
            <a:off x="7956763" y="3629589"/>
            <a:ext cx="3973299" cy="918086"/>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r" defTabSz="914400" rtl="1"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r" defTabSz="914400" rtl="1"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r" defTabSz="914400" rtl="1"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ar-EG" dirty="0">
                <a:latin typeface="Sakkal Majalla" panose="02000000000000000000" pitchFamily="2" charset="-78"/>
                <a:cs typeface="Sakkal Majalla" panose="02000000000000000000" pitchFamily="2" charset="-78"/>
              </a:rPr>
              <a:t>طرح الأسئلة: استخدم</a:t>
            </a:r>
            <a:r>
              <a:rPr lang="ar-LB" dirty="0">
                <a:latin typeface="Sakkal Majalla" panose="02000000000000000000" pitchFamily="2" charset="-78"/>
                <a:cs typeface="Sakkal Majalla" panose="02000000000000000000" pitchFamily="2" charset="-78"/>
              </a:rPr>
              <a:t>وا</a:t>
            </a:r>
            <a:r>
              <a:rPr lang="ar-EG" dirty="0">
                <a:latin typeface="Sakkal Majalla" panose="02000000000000000000" pitchFamily="2" charset="-78"/>
                <a:cs typeface="Sakkal Majalla" panose="02000000000000000000" pitchFamily="2" charset="-78"/>
              </a:rPr>
              <a:t> الدردشة لطرح الأسئلة </a:t>
            </a:r>
          </a:p>
        </p:txBody>
      </p:sp>
      <p:pic>
        <p:nvPicPr>
          <p:cNvPr id="47" name="Picture 46">
            <a:extLst>
              <a:ext uri="{FF2B5EF4-FFF2-40B4-BE49-F238E27FC236}">
                <a16:creationId xmlns:a16="http://schemas.microsoft.com/office/drawing/2014/main" id="{22A463EB-588D-0210-7364-0F1B37D89E91}"/>
              </a:ext>
            </a:extLst>
          </p:cNvPr>
          <p:cNvPicPr>
            <a:picLocks noChangeAspect="1"/>
          </p:cNvPicPr>
          <p:nvPr/>
        </p:nvPicPr>
        <p:blipFill>
          <a:blip r:embed="rId7"/>
          <a:stretch>
            <a:fillRect/>
          </a:stretch>
        </p:blipFill>
        <p:spPr>
          <a:xfrm>
            <a:off x="6572822" y="4802926"/>
            <a:ext cx="1300560" cy="688987"/>
          </a:xfrm>
          <a:prstGeom prst="rect">
            <a:avLst/>
          </a:prstGeom>
        </p:spPr>
      </p:pic>
      <p:sp>
        <p:nvSpPr>
          <p:cNvPr id="48" name="Content Placeholder 2">
            <a:extLst>
              <a:ext uri="{FF2B5EF4-FFF2-40B4-BE49-F238E27FC236}">
                <a16:creationId xmlns:a16="http://schemas.microsoft.com/office/drawing/2014/main" id="{8E46EF95-E9CB-9C25-FBB2-0E88249B4351}"/>
              </a:ext>
            </a:extLst>
          </p:cNvPr>
          <p:cNvSpPr txBox="1">
            <a:spLocks/>
          </p:cNvSpPr>
          <p:nvPr/>
        </p:nvSpPr>
        <p:spPr>
          <a:xfrm>
            <a:off x="7999324" y="4869867"/>
            <a:ext cx="3760645" cy="555104"/>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r" defTabSz="914400" rtl="1"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r" defTabSz="914400" rtl="1"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r" defTabSz="914400" rtl="1"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ar-EG" dirty="0">
                <a:latin typeface="Sakkal Majalla" panose="02000000000000000000" pitchFamily="2" charset="-78"/>
                <a:cs typeface="Sakkal Majalla" panose="02000000000000000000" pitchFamily="2" charset="-78"/>
              </a:rPr>
              <a:t> سوف</a:t>
            </a:r>
            <a:r>
              <a:rPr lang="ar-LB" dirty="0">
                <a:latin typeface="Sakkal Majalla" panose="02000000000000000000" pitchFamily="2" charset="-78"/>
                <a:cs typeface="Sakkal Majalla" panose="02000000000000000000" pitchFamily="2" charset="-78"/>
              </a:rPr>
              <a:t> يعرض</a:t>
            </a:r>
            <a:r>
              <a:rPr lang="ar-EG" dirty="0">
                <a:latin typeface="Sakkal Majalla" panose="02000000000000000000" pitchFamily="2" charset="-78"/>
                <a:cs typeface="Sakkal Majalla" panose="02000000000000000000" pitchFamily="2" charset="-78"/>
              </a:rPr>
              <a:t> لاحقاً</a:t>
            </a:r>
          </a:p>
        </p:txBody>
      </p:sp>
      <p:sp>
        <p:nvSpPr>
          <p:cNvPr id="2" name="TextBox 1">
            <a:extLst>
              <a:ext uri="{FF2B5EF4-FFF2-40B4-BE49-F238E27FC236}">
                <a16:creationId xmlns:a16="http://schemas.microsoft.com/office/drawing/2014/main" id="{2AE63EA2-BC92-68C3-F1CD-43210953C7D9}"/>
              </a:ext>
            </a:extLst>
          </p:cNvPr>
          <p:cNvSpPr txBox="1"/>
          <p:nvPr/>
        </p:nvSpPr>
        <p:spPr>
          <a:xfrm>
            <a:off x="484188" y="5628470"/>
            <a:ext cx="5607049" cy="461665"/>
          </a:xfrm>
          <a:prstGeom prst="rect">
            <a:avLst/>
          </a:prstGeom>
          <a:noFill/>
        </p:spPr>
        <p:txBody>
          <a:bodyPr wrap="square" rtlCol="0">
            <a:spAutoFit/>
          </a:bodyPr>
          <a:lstStyle/>
          <a:p>
            <a:r>
              <a:rPr lang="ar-EG" sz="2400" dirty="0">
                <a:latin typeface="Sakkal Majalla" panose="02000000000000000000" pitchFamily="2" charset="-78"/>
                <a:cs typeface="Sakkal Majalla" panose="02000000000000000000" pitchFamily="2" charset="-78"/>
              </a:rPr>
              <a:t>عرّفوا عن أنفسكم ودوركم في الدردشة</a:t>
            </a:r>
          </a:p>
        </p:txBody>
      </p:sp>
    </p:spTree>
    <p:extLst>
      <p:ext uri="{BB962C8B-B14F-4D97-AF65-F5344CB8AC3E}">
        <p14:creationId xmlns:p14="http://schemas.microsoft.com/office/powerpoint/2010/main" val="6833055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7CE6-6545-50B7-5197-9F6DECD12D22}"/>
              </a:ext>
            </a:extLst>
          </p:cNvPr>
          <p:cNvSpPr>
            <a:spLocks noGrp="1"/>
          </p:cNvSpPr>
          <p:nvPr>
            <p:ph type="title"/>
          </p:nvPr>
        </p:nvSpPr>
        <p:spPr>
          <a:xfrm>
            <a:off x="838200" y="365127"/>
            <a:ext cx="10515600" cy="562525"/>
          </a:xfrm>
        </p:spPr>
        <p:txBody>
          <a:bodyPr>
            <a:normAutofit fontScale="90000"/>
          </a:bodyPr>
          <a:lstStyle/>
          <a:p>
            <a:r>
              <a:rPr lang="ar-EG" b="1">
                <a:latin typeface="Sakkal Majalla" panose="02000000000000000000" pitchFamily="2" charset="-78"/>
                <a:cs typeface="Sakkal Majalla" panose="02000000000000000000" pitchFamily="2" charset="-78"/>
              </a:rPr>
              <a:t>نصائح لتطبيق الأداة:</a:t>
            </a:r>
          </a:p>
        </p:txBody>
      </p:sp>
      <p:sp>
        <p:nvSpPr>
          <p:cNvPr id="3" name="Content Placeholder 2">
            <a:extLst>
              <a:ext uri="{FF2B5EF4-FFF2-40B4-BE49-F238E27FC236}">
                <a16:creationId xmlns:a16="http://schemas.microsoft.com/office/drawing/2014/main" id="{89DD78E8-0D9A-0DB3-1E59-86B13C53CE88}"/>
              </a:ext>
            </a:extLst>
          </p:cNvPr>
          <p:cNvSpPr>
            <a:spLocks noGrp="1"/>
          </p:cNvSpPr>
          <p:nvPr>
            <p:ph idx="1"/>
          </p:nvPr>
        </p:nvSpPr>
        <p:spPr>
          <a:xfrm>
            <a:off x="238539" y="1060174"/>
            <a:ext cx="11834191" cy="5797826"/>
          </a:xfrm>
        </p:spPr>
        <p:txBody>
          <a:bodyPr>
            <a:normAutofit/>
          </a:bodyPr>
          <a:lstStyle/>
          <a:p>
            <a:r>
              <a:rPr lang="ar-EG" dirty="0">
                <a:latin typeface="Sakkal Majalla" panose="02000000000000000000" pitchFamily="2" charset="-78"/>
                <a:cs typeface="Sakkal Majalla" panose="02000000000000000000" pitchFamily="2" charset="-78"/>
              </a:rPr>
              <a:t> تبدو بعض البيانات في المستوى الأول متشابهة، إذ صمم خبراؤنا الفنيون هذه الأداة </a:t>
            </a:r>
            <a:r>
              <a:rPr lang="ar-EG" b="1" dirty="0">
                <a:latin typeface="Sakkal Majalla" panose="02000000000000000000" pitchFamily="2" charset="-78"/>
                <a:cs typeface="Sakkal Majalla" panose="02000000000000000000" pitchFamily="2" charset="-78"/>
              </a:rPr>
              <a:t>لاستجواب الموضوع من زوايا مختلفة</a:t>
            </a:r>
            <a:r>
              <a:rPr lang="ar-EG" dirty="0">
                <a:latin typeface="Sakkal Majalla" panose="02000000000000000000" pitchFamily="2" charset="-78"/>
                <a:cs typeface="Sakkal Majalla" panose="02000000000000000000" pitchFamily="2" charset="-78"/>
              </a:rPr>
              <a:t>. إن كانت المخاطر نفسها تظهر من خلال مطالبات مختلفة في المستوى الأول، فهذا يشير إلى مواجهتكم</a:t>
            </a:r>
            <a:r>
              <a:rPr lang="ar-EG" b="1" dirty="0">
                <a:latin typeface="Sakkal Majalla" panose="02000000000000000000" pitchFamily="2" charset="-78"/>
                <a:cs typeface="Sakkal Majalla" panose="02000000000000000000" pitchFamily="2" charset="-78"/>
              </a:rPr>
              <a:t> لخطرٍ أساسيٍ يجب التخفيف من آثاره.</a:t>
            </a:r>
          </a:p>
          <a:p>
            <a:r>
              <a:rPr lang="ar-EG" dirty="0">
                <a:latin typeface="Sakkal Majalla" panose="02000000000000000000" pitchFamily="2" charset="-78"/>
                <a:cs typeface="Sakkal Majalla" panose="02000000000000000000" pitchFamily="2" charset="-78"/>
              </a:rPr>
              <a:t> يوافَق على حصولكم بيان المخاطر نفسه في المستوى الثاني للمطالبات المختلفة وتدابير التخفيف من الآثار نفسها في المستوى الثالث لهذه المخاطر المحددة. </a:t>
            </a:r>
            <a:r>
              <a:rPr lang="ar-EG" b="1" dirty="0">
                <a:latin typeface="Sakkal Majalla" panose="02000000000000000000" pitchFamily="2" charset="-78"/>
                <a:cs typeface="Sakkal Majalla" panose="02000000000000000000" pitchFamily="2" charset="-78"/>
              </a:rPr>
              <a:t> فيصبح الأمر المهم تخفيف تلك المخاطر،</a:t>
            </a:r>
            <a:r>
              <a:rPr lang="ar-EG" dirty="0">
                <a:latin typeface="Sakkal Majalla" panose="02000000000000000000" pitchFamily="2" charset="-78"/>
                <a:cs typeface="Sakkal Majalla" panose="02000000000000000000" pitchFamily="2" charset="-78"/>
              </a:rPr>
              <a:t>  كما يمكن أن تحتوي على أكثر من تدبير لتخفيف الآثار لكل مخاطرة.</a:t>
            </a:r>
          </a:p>
          <a:p>
            <a:r>
              <a:rPr lang="ar-EG" dirty="0">
                <a:latin typeface="Sakkal Majalla" panose="02000000000000000000" pitchFamily="2" charset="-78"/>
                <a:cs typeface="Sakkal Majalla" panose="02000000000000000000" pitchFamily="2" charset="-78"/>
              </a:rPr>
              <a:t> </a:t>
            </a:r>
            <a:r>
              <a:rPr lang="ar-LB" dirty="0">
                <a:latin typeface="Sakkal Majalla" panose="02000000000000000000" pitchFamily="2" charset="-78"/>
                <a:cs typeface="Sakkal Majalla" panose="02000000000000000000" pitchFamily="2" charset="-78"/>
              </a:rPr>
              <a:t>ليس </a:t>
            </a:r>
            <a:r>
              <a:rPr lang="ar-EG" dirty="0">
                <a:latin typeface="Sakkal Majalla" panose="02000000000000000000" pitchFamily="2" charset="-78"/>
                <a:cs typeface="Sakkal Majalla" panose="02000000000000000000" pitchFamily="2" charset="-78"/>
              </a:rPr>
              <a:t>للتوصل إلى تدابير التخفيف في المستوى الثالث إن كان تصنيف المخاطر منخفضًا (اللون الأخضر)، </a:t>
            </a:r>
            <a:r>
              <a:rPr lang="ar-EG" b="1" dirty="0">
                <a:latin typeface="Sakkal Majalla" panose="02000000000000000000" pitchFamily="2" charset="-78"/>
                <a:cs typeface="Sakkal Majalla" panose="02000000000000000000" pitchFamily="2" charset="-78"/>
              </a:rPr>
              <a:t>فيجب دائمًا إعطاء الأولوية للعلامات الحمراء، ثم البرتقالية (صافي تصنيف المخاطر).</a:t>
            </a:r>
          </a:p>
          <a:p>
            <a:r>
              <a:rPr lang="ar-EG" dirty="0">
                <a:latin typeface="Sakkal Majalla" panose="02000000000000000000" pitchFamily="2" charset="-78"/>
                <a:cs typeface="Sakkal Majalla" panose="02000000000000000000" pitchFamily="2" charset="-78"/>
              </a:rPr>
              <a:t>بما أن هذا الأمر يتعلق بإثراء الحوار مع فريق التصميم وزيادة الوعي في جميع مراحل العملية، حاول</a:t>
            </a:r>
            <a:r>
              <a:rPr lang="ar-LB" dirty="0">
                <a:latin typeface="Sakkal Majalla" panose="02000000000000000000" pitchFamily="2" charset="-78"/>
                <a:cs typeface="Sakkal Majalla" panose="02000000000000000000" pitchFamily="2" charset="-78"/>
              </a:rPr>
              <a:t>وا</a:t>
            </a:r>
            <a:r>
              <a:rPr lang="ar-EG" dirty="0">
                <a:latin typeface="Sakkal Majalla" panose="02000000000000000000" pitchFamily="2" charset="-78"/>
                <a:cs typeface="Sakkal Majalla" panose="02000000000000000000" pitchFamily="2" charset="-78"/>
              </a:rPr>
              <a:t> ألا تقوم</a:t>
            </a:r>
            <a:r>
              <a:rPr lang="ar-LB" dirty="0">
                <a:latin typeface="Sakkal Majalla" panose="02000000000000000000" pitchFamily="2" charset="-78"/>
                <a:cs typeface="Sakkal Majalla" panose="02000000000000000000" pitchFamily="2" charset="-78"/>
              </a:rPr>
              <a:t>وا</a:t>
            </a:r>
            <a:r>
              <a:rPr lang="ar-EG" dirty="0">
                <a:latin typeface="Sakkal Majalla" panose="02000000000000000000" pitchFamily="2" charset="-78"/>
                <a:cs typeface="Sakkal Majalla" panose="02000000000000000000" pitchFamily="2" charset="-78"/>
              </a:rPr>
              <a:t> بذلك بمفردك</a:t>
            </a:r>
            <a:r>
              <a:rPr lang="ar-LB" dirty="0">
                <a:latin typeface="Sakkal Majalla" panose="02000000000000000000" pitchFamily="2" charset="-78"/>
                <a:cs typeface="Sakkal Majalla" panose="02000000000000000000" pitchFamily="2" charset="-78"/>
              </a:rPr>
              <a:t>م</a:t>
            </a:r>
            <a:r>
              <a:rPr lang="ar-EG" dirty="0">
                <a:latin typeface="Sakkal Majalla" panose="02000000000000000000" pitchFamily="2" charset="-78"/>
                <a:cs typeface="Sakkal Majalla" panose="02000000000000000000" pitchFamily="2" charset="-78"/>
              </a:rPr>
              <a:t>.</a:t>
            </a:r>
            <a:r>
              <a:rPr lang="ar-EG" b="1" dirty="0">
                <a:latin typeface="Sakkal Majalla" panose="02000000000000000000" pitchFamily="2" charset="-78"/>
                <a:cs typeface="Sakkal Majalla" panose="02000000000000000000" pitchFamily="2" charset="-78"/>
              </a:rPr>
              <a:t>  فالعملية لا تقل أهمية عن النتائج، و</a:t>
            </a:r>
            <a:r>
              <a:rPr lang="ar-EG" dirty="0">
                <a:latin typeface="Sakkal Majalla" panose="02000000000000000000" pitchFamily="2" charset="-78"/>
                <a:cs typeface="Sakkal Majalla" panose="02000000000000000000" pitchFamily="2" charset="-78"/>
              </a:rPr>
              <a:t>خصِّص</a:t>
            </a:r>
            <a:r>
              <a:rPr lang="ar-LB" dirty="0">
                <a:latin typeface="Sakkal Majalla" panose="02000000000000000000" pitchFamily="2" charset="-78"/>
                <a:cs typeface="Sakkal Majalla" panose="02000000000000000000" pitchFamily="2" charset="-78"/>
              </a:rPr>
              <a:t>وا</a:t>
            </a:r>
            <a:r>
              <a:rPr lang="ar-EG" dirty="0">
                <a:latin typeface="Sakkal Majalla" panose="02000000000000000000" pitchFamily="2" charset="-78"/>
                <a:cs typeface="Sakkal Majalla" panose="02000000000000000000" pitchFamily="2" charset="-78"/>
              </a:rPr>
              <a:t> </a:t>
            </a:r>
            <a:r>
              <a:rPr lang="ar-EG" b="1" dirty="0">
                <a:latin typeface="Sakkal Majalla" panose="02000000000000000000" pitchFamily="2" charset="-78"/>
                <a:cs typeface="Sakkal Majalla" panose="02000000000000000000" pitchFamily="2" charset="-78"/>
              </a:rPr>
              <a:t>أيضاً</a:t>
            </a:r>
            <a:r>
              <a:rPr lang="ar-EG" dirty="0">
                <a:latin typeface="Sakkal Majalla" panose="02000000000000000000" pitchFamily="2" charset="-78"/>
                <a:cs typeface="Sakkal Majalla" panose="02000000000000000000" pitchFamily="2" charset="-78"/>
              </a:rPr>
              <a:t> </a:t>
            </a:r>
            <a:r>
              <a:rPr lang="ar-EG" b="1" dirty="0">
                <a:latin typeface="Sakkal Majalla" panose="02000000000000000000" pitchFamily="2" charset="-78"/>
                <a:cs typeface="Sakkal Majalla" panose="02000000000000000000" pitchFamily="2" charset="-78"/>
              </a:rPr>
              <a:t>وقتاً كافياً</a:t>
            </a:r>
            <a:r>
              <a:rPr lang="ar-EG" dirty="0">
                <a:latin typeface="Sakkal Majalla" panose="02000000000000000000" pitchFamily="2" charset="-78"/>
                <a:cs typeface="Sakkal Majalla" panose="02000000000000000000" pitchFamily="2" charset="-78"/>
              </a:rPr>
              <a:t> عند التعاون مع الشركاء.</a:t>
            </a:r>
          </a:p>
        </p:txBody>
      </p:sp>
    </p:spTree>
    <p:extLst>
      <p:ext uri="{BB962C8B-B14F-4D97-AF65-F5344CB8AC3E}">
        <p14:creationId xmlns:p14="http://schemas.microsoft.com/office/powerpoint/2010/main" val="243628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7CE6-6545-50B7-5197-9F6DECD12D22}"/>
              </a:ext>
            </a:extLst>
          </p:cNvPr>
          <p:cNvSpPr>
            <a:spLocks noGrp="1"/>
          </p:cNvSpPr>
          <p:nvPr>
            <p:ph type="title"/>
          </p:nvPr>
        </p:nvSpPr>
        <p:spPr>
          <a:xfrm>
            <a:off x="838200" y="365127"/>
            <a:ext cx="10515600" cy="562525"/>
          </a:xfrm>
        </p:spPr>
        <p:txBody>
          <a:bodyPr>
            <a:normAutofit fontScale="90000"/>
          </a:bodyPr>
          <a:lstStyle/>
          <a:p>
            <a:r>
              <a:rPr lang="ar-EG" b="1">
                <a:latin typeface="Sakkal Majalla" panose="02000000000000000000" pitchFamily="2" charset="-78"/>
                <a:cs typeface="Sakkal Majalla" panose="02000000000000000000" pitchFamily="2" charset="-78"/>
              </a:rPr>
              <a:t>نصائح لتطبيق الأداة:</a:t>
            </a:r>
          </a:p>
        </p:txBody>
      </p:sp>
      <p:sp>
        <p:nvSpPr>
          <p:cNvPr id="3" name="Content Placeholder 2">
            <a:extLst>
              <a:ext uri="{FF2B5EF4-FFF2-40B4-BE49-F238E27FC236}">
                <a16:creationId xmlns:a16="http://schemas.microsoft.com/office/drawing/2014/main" id="{89DD78E8-0D9A-0DB3-1E59-86B13C53CE88}"/>
              </a:ext>
            </a:extLst>
          </p:cNvPr>
          <p:cNvSpPr>
            <a:spLocks noGrp="1"/>
          </p:cNvSpPr>
          <p:nvPr>
            <p:ph idx="1"/>
          </p:nvPr>
        </p:nvSpPr>
        <p:spPr>
          <a:xfrm>
            <a:off x="546652" y="1099930"/>
            <a:ext cx="10515600" cy="5294243"/>
          </a:xfrm>
        </p:spPr>
        <p:txBody>
          <a:bodyPr>
            <a:normAutofit/>
          </a:bodyPr>
          <a:lstStyle/>
          <a:p>
            <a:r>
              <a:rPr lang="ar-EG" sz="2800" dirty="0">
                <a:latin typeface="Sakkal Majalla" panose="02000000000000000000" pitchFamily="2" charset="-78"/>
                <a:cs typeface="Sakkal Majalla" panose="02000000000000000000" pitchFamily="2" charset="-78"/>
              </a:rPr>
              <a:t> تعتبر أداة مثالية عند تفاعل الأنشطة مع البيئة ولكن يمكن أن تساعد في اكتشاف </a:t>
            </a:r>
            <a:r>
              <a:rPr lang="ar-EG" sz="2800" b="1" dirty="0">
                <a:latin typeface="Sakkal Majalla" panose="02000000000000000000" pitchFamily="2" charset="-78"/>
                <a:cs typeface="Sakkal Majalla" panose="02000000000000000000" pitchFamily="2" charset="-78"/>
              </a:rPr>
              <a:t>المشكلات التشغيلية</a:t>
            </a:r>
            <a:r>
              <a:rPr lang="ar-EG" sz="2800" dirty="0">
                <a:latin typeface="Sakkal Majalla" panose="02000000000000000000" pitchFamily="2" charset="-78"/>
                <a:cs typeface="Sakkal Majalla" panose="02000000000000000000" pitchFamily="2" charset="-78"/>
              </a:rPr>
              <a:t> أيضًا.</a:t>
            </a:r>
          </a:p>
          <a:p>
            <a:r>
              <a:rPr lang="ar-EG" dirty="0">
                <a:latin typeface="Sakkal Majalla" panose="02000000000000000000" pitchFamily="2" charset="-78"/>
                <a:cs typeface="Sakkal Majalla" panose="02000000000000000000" pitchFamily="2" charset="-78"/>
              </a:rPr>
              <a:t>على الرغم من أن الأداة مصممة للعمل كسجل للمخاطر، إلا أنه يمكنك</a:t>
            </a:r>
            <a:r>
              <a:rPr lang="ar-LB" dirty="0">
                <a:latin typeface="Sakkal Majalla" panose="02000000000000000000" pitchFamily="2" charset="-78"/>
                <a:cs typeface="Sakkal Majalla" panose="02000000000000000000" pitchFamily="2" charset="-78"/>
              </a:rPr>
              <a:t>م</a:t>
            </a:r>
            <a:r>
              <a:rPr lang="ar-EG" dirty="0">
                <a:latin typeface="Sakkal Majalla" panose="02000000000000000000" pitchFamily="2" charset="-78"/>
                <a:cs typeface="Sakkal Majalla" panose="02000000000000000000" pitchFamily="2" charset="-78"/>
              </a:rPr>
              <a:t> أيضًا استكشاف المزيد </a:t>
            </a:r>
            <a:r>
              <a:rPr lang="ar-EG" b="1" dirty="0">
                <a:latin typeface="Sakkal Majalla" panose="02000000000000000000" pitchFamily="2" charset="-78"/>
                <a:cs typeface="Sakkal Majalla" panose="02000000000000000000" pitchFamily="2" charset="-78"/>
              </a:rPr>
              <a:t>(لا ضرر)</a:t>
            </a:r>
            <a:r>
              <a:rPr lang="ar-EG" dirty="0">
                <a:latin typeface="Sakkal Majalla" panose="02000000000000000000" pitchFamily="2" charset="-78"/>
                <a:cs typeface="Sakkal Majalla" panose="02000000000000000000" pitchFamily="2" charset="-78"/>
              </a:rPr>
              <a:t> في المستوى الثالث من خلال النظر في </a:t>
            </a:r>
            <a:r>
              <a:rPr lang="ar-EG" b="1" dirty="0">
                <a:latin typeface="Sakkal Majalla" panose="02000000000000000000" pitchFamily="2" charset="-78"/>
                <a:cs typeface="Sakkal Majalla" panose="02000000000000000000" pitchFamily="2" charset="-78"/>
              </a:rPr>
              <a:t>الممارسات التجديدية</a:t>
            </a:r>
            <a:r>
              <a:rPr lang="ar-EG" dirty="0">
                <a:latin typeface="Sakkal Majalla" panose="02000000000000000000" pitchFamily="2" charset="-78"/>
                <a:cs typeface="Sakkal Majalla" panose="02000000000000000000" pitchFamily="2" charset="-78"/>
              </a:rPr>
              <a:t>، مثل الحلول المستندة على الطبيعة.  </a:t>
            </a:r>
          </a:p>
          <a:p>
            <a:r>
              <a:rPr lang="ar-EG" sz="2800" dirty="0">
                <a:latin typeface="Sakkal Majalla" panose="02000000000000000000" pitchFamily="2" charset="-78"/>
                <a:cs typeface="Sakkal Majalla" panose="02000000000000000000" pitchFamily="2" charset="-78"/>
              </a:rPr>
              <a:t>ومن ثم يجب إعادة دمج تدابير التخفيف في أنشطة المشروع وخطط المراقبة والتقييم والمساءلة والتعلم وميزانية المشروع عند تحديدها،  ويُشابه ذلك أي أداة مصفوفة مخاطر.</a:t>
            </a:r>
          </a:p>
          <a:p>
            <a:r>
              <a:rPr lang="ar-EG" dirty="0">
                <a:latin typeface="Sakkal Majalla" panose="02000000000000000000" pitchFamily="2" charset="-78"/>
                <a:cs typeface="Sakkal Majalla" panose="02000000000000000000" pitchFamily="2" charset="-78"/>
              </a:rPr>
              <a:t> يجب إبلاغ النتائج إلى أصحاب المصلحة في المشروع (فريق التصميم) والمانحين المحتملين،  إما كجزء من أداة مصفوفة المخاطر العادية / كنتائج خاصة بها مرفقة بسرد موجز للمخاطر ابمحددة وتدابير التخفيف المتعلقة بها.</a:t>
            </a:r>
          </a:p>
        </p:txBody>
      </p:sp>
    </p:spTree>
    <p:extLst>
      <p:ext uri="{BB962C8B-B14F-4D97-AF65-F5344CB8AC3E}">
        <p14:creationId xmlns:p14="http://schemas.microsoft.com/office/powerpoint/2010/main" val="1327326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496264"/>
          </a:xfrm>
        </p:spPr>
        <p:txBody>
          <a:bodyPr>
            <a:normAutofit fontScale="90000"/>
          </a:bodyPr>
          <a:lstStyle/>
          <a:p>
            <a:r>
              <a:rPr lang="ar-EG" sz="5300" b="1">
                <a:latin typeface="Sakkal Majalla" panose="02000000000000000000" pitchFamily="2" charset="-78"/>
                <a:ea typeface="Calibri" panose="020F0502020204030204" pitchFamily="34" charset="0"/>
                <a:cs typeface="Sakkal Majalla" panose="02000000000000000000" pitchFamily="2" charset="-78"/>
              </a:rPr>
              <a:t>تمرين: </a:t>
            </a:r>
            <a:r>
              <a:rPr lang="ar-EG" b="1">
                <a:latin typeface="Sakkal Majalla" panose="02000000000000000000" pitchFamily="2" charset="-78"/>
                <a:ea typeface="Calibri" panose="020F0502020204030204" pitchFamily="34" charset="0"/>
                <a:cs typeface="Sakkal Majalla" panose="02000000000000000000" pitchFamily="2" charset="-78"/>
              </a:rPr>
              <a:t> تطبيق أداة الإشراف البيئي على حالة حقيقية: </a:t>
            </a:r>
          </a:p>
        </p:txBody>
      </p:sp>
      <p:sp>
        <p:nvSpPr>
          <p:cNvPr id="5" name="Content Placeholder 2"/>
          <p:cNvSpPr>
            <a:spLocks noGrp="1"/>
          </p:cNvSpPr>
          <p:nvPr>
            <p:ph idx="1"/>
          </p:nvPr>
        </p:nvSpPr>
        <p:spPr>
          <a:xfrm>
            <a:off x="583096" y="1219200"/>
            <a:ext cx="10863970" cy="4656931"/>
          </a:xfrm>
        </p:spPr>
        <p:txBody>
          <a:bodyPr vert="horz" lIns="91440" tIns="45720" rIns="91440" bIns="45720" rtlCol="0" anchor="t">
            <a:normAutofit fontScale="32500" lnSpcReduction="20000"/>
          </a:bodyPr>
          <a:lstStyle/>
          <a:p>
            <a:pPr marL="0" marR="0" lvl="0" indent="0">
              <a:lnSpc>
                <a:spcPct val="107000"/>
              </a:lnSpc>
              <a:spcBef>
                <a:spcPts val="0"/>
              </a:spcBef>
              <a:spcAft>
                <a:spcPts val="800"/>
              </a:spcAft>
              <a:buNone/>
              <a:tabLst>
                <a:tab pos="457200" algn="l"/>
              </a:tabLst>
            </a:pPr>
            <a:r>
              <a:rPr lang="ar-EG" sz="8600" dirty="0">
                <a:latin typeface="Sakkal Majalla" panose="02000000000000000000" pitchFamily="2" charset="-78"/>
                <a:ea typeface="Calibri"/>
                <a:cs typeface="Sakkal Majalla" panose="02000000000000000000" pitchFamily="2" charset="-78"/>
              </a:rPr>
              <a:t> في مجموعات البرامج الخاصة بك</a:t>
            </a:r>
            <a:r>
              <a:rPr lang="ar-LB" sz="8600" dirty="0">
                <a:latin typeface="Sakkal Majalla" panose="02000000000000000000" pitchFamily="2" charset="-78"/>
                <a:ea typeface="Calibri"/>
                <a:cs typeface="Sakkal Majalla" panose="02000000000000000000" pitchFamily="2" charset="-78"/>
              </a:rPr>
              <a:t>م</a:t>
            </a:r>
            <a:r>
              <a:rPr lang="ar-EG" sz="8600" dirty="0">
                <a:latin typeface="Sakkal Majalla" panose="02000000000000000000" pitchFamily="2" charset="-78"/>
                <a:ea typeface="Calibri"/>
                <a:cs typeface="Sakkal Majalla" panose="02000000000000000000" pitchFamily="2" charset="-78"/>
              </a:rPr>
              <a:t>، </a:t>
            </a:r>
            <a:r>
              <a:rPr lang="ar-LB" sz="8600" dirty="0">
                <a:latin typeface="Sakkal Majalla" panose="02000000000000000000" pitchFamily="2" charset="-78"/>
                <a:ea typeface="Calibri"/>
                <a:cs typeface="Sakkal Majalla" panose="02000000000000000000" pitchFamily="2" charset="-78"/>
              </a:rPr>
              <a:t>يجب تطبيق</a:t>
            </a:r>
            <a:r>
              <a:rPr lang="ar-EG" sz="8600" dirty="0">
                <a:latin typeface="Sakkal Majalla" panose="02000000000000000000" pitchFamily="2" charset="-78"/>
                <a:ea typeface="Calibri"/>
                <a:cs typeface="Sakkal Majalla" panose="02000000000000000000" pitchFamily="2" charset="-78"/>
              </a:rPr>
              <a:t> الأداة على مشروع حقيقي مألوف لكم (مشروع قائم أو  جديد):</a:t>
            </a:r>
          </a:p>
          <a:p>
            <a:pPr marL="342900" indent="-342900">
              <a:lnSpc>
                <a:spcPct val="107000"/>
              </a:lnSpc>
              <a:spcBef>
                <a:spcPts val="0"/>
              </a:spcBef>
              <a:spcAft>
                <a:spcPts val="800"/>
              </a:spcAft>
              <a:tabLst>
                <a:tab pos="457200" algn="l"/>
              </a:tabLst>
            </a:pPr>
            <a:r>
              <a:rPr lang="ar-LB" sz="8600" dirty="0">
                <a:latin typeface="Sakkal Majalla" panose="02000000000000000000" pitchFamily="2" charset="-78"/>
                <a:ea typeface="Calibri"/>
                <a:cs typeface="Sakkal Majalla" panose="02000000000000000000" pitchFamily="2" charset="-78"/>
              </a:rPr>
              <a:t>يجب القيام ب</a:t>
            </a:r>
            <a:r>
              <a:rPr lang="ar-EG" sz="8600" dirty="0">
                <a:latin typeface="Sakkal Majalla" panose="02000000000000000000" pitchFamily="2" charset="-78"/>
                <a:ea typeface="Calibri"/>
                <a:cs typeface="Sakkal Majalla" panose="02000000000000000000" pitchFamily="2" charset="-78"/>
              </a:rPr>
              <a:t>اختيار مسبق لمشروعٍ لتحليله</a:t>
            </a:r>
          </a:p>
          <a:p>
            <a:pPr marL="342900" indent="-342900">
              <a:lnSpc>
                <a:spcPct val="107000"/>
              </a:lnSpc>
              <a:spcBef>
                <a:spcPts val="0"/>
              </a:spcBef>
              <a:spcAft>
                <a:spcPts val="800"/>
              </a:spcAft>
              <a:tabLst>
                <a:tab pos="457200" algn="l"/>
              </a:tabLst>
            </a:pPr>
            <a:r>
              <a:rPr lang="ar-EG" sz="8600" dirty="0">
                <a:latin typeface="Sakkal Majalla" panose="02000000000000000000" pitchFamily="2" charset="-78"/>
                <a:ea typeface="Calibri"/>
                <a:cs typeface="Sakkal Majalla" panose="02000000000000000000" pitchFamily="2" charset="-78"/>
              </a:rPr>
              <a:t> </a:t>
            </a:r>
            <a:r>
              <a:rPr lang="ar-LB" sz="8600" dirty="0">
                <a:latin typeface="Sakkal Majalla" panose="02000000000000000000" pitchFamily="2" charset="-78"/>
                <a:ea typeface="Calibri"/>
                <a:cs typeface="Sakkal Majalla" panose="02000000000000000000" pitchFamily="2" charset="-78"/>
              </a:rPr>
              <a:t>التحقق</a:t>
            </a:r>
            <a:r>
              <a:rPr lang="ar-EG" sz="8600" dirty="0">
                <a:latin typeface="Sakkal Majalla" panose="02000000000000000000" pitchFamily="2" charset="-78"/>
                <a:ea typeface="Calibri"/>
                <a:cs typeface="Sakkal Majalla" panose="02000000000000000000" pitchFamily="2" charset="-78"/>
              </a:rPr>
              <a:t> من أن جميع أعضاء المجموعة على دراية</a:t>
            </a:r>
            <a:r>
              <a:rPr lang="ar-LB" sz="8600" dirty="0">
                <a:latin typeface="Sakkal Majalla" panose="02000000000000000000" pitchFamily="2" charset="-78"/>
                <a:ea typeface="Calibri"/>
                <a:cs typeface="Sakkal Majalla" panose="02000000000000000000" pitchFamily="2" charset="-78"/>
              </a:rPr>
              <a:t> </a:t>
            </a:r>
            <a:r>
              <a:rPr lang="ar-EG" sz="8600" dirty="0">
                <a:latin typeface="Sakkal Majalla" panose="02000000000000000000" pitchFamily="2" charset="-78"/>
                <a:ea typeface="Calibri"/>
                <a:cs typeface="Sakkal Majalla" panose="02000000000000000000" pitchFamily="2" charset="-78"/>
              </a:rPr>
              <a:t>بالمشروع – </a:t>
            </a:r>
            <a:r>
              <a:rPr lang="ar-LB" sz="8600" dirty="0">
                <a:latin typeface="Sakkal Majalla" panose="02000000000000000000" pitchFamily="2" charset="-78"/>
                <a:ea typeface="Calibri"/>
                <a:cs typeface="Sakkal Majalla" panose="02000000000000000000" pitchFamily="2" charset="-78"/>
              </a:rPr>
              <a:t>تقديم </a:t>
            </a:r>
            <a:r>
              <a:rPr lang="ar-EG" sz="8600" dirty="0">
                <a:latin typeface="Sakkal Majalla" panose="02000000000000000000" pitchFamily="2" charset="-78"/>
                <a:ea typeface="Calibri"/>
                <a:cs typeface="Sakkal Majalla" panose="02000000000000000000" pitchFamily="2" charset="-78"/>
              </a:rPr>
              <a:t>مقدمة موجزة لأولئك الذين لا يعرفونه - </a:t>
            </a:r>
            <a:r>
              <a:rPr lang="ar-LB" sz="8600" dirty="0">
                <a:latin typeface="Sakkal Majalla" panose="02000000000000000000" pitchFamily="2" charset="-78"/>
                <a:ea typeface="Calibri"/>
                <a:cs typeface="Sakkal Majalla" panose="02000000000000000000" pitchFamily="2" charset="-78"/>
              </a:rPr>
              <a:t>مشاركة</a:t>
            </a:r>
            <a:r>
              <a:rPr lang="ar-EG" sz="8600" dirty="0">
                <a:latin typeface="Sakkal Majalla" panose="02000000000000000000" pitchFamily="2" charset="-78"/>
                <a:ea typeface="Calibri"/>
                <a:cs typeface="Sakkal Majalla" panose="02000000000000000000" pitchFamily="2" charset="-78"/>
              </a:rPr>
              <a:t> الإطار المنطقي، والأنشطة... </a:t>
            </a:r>
            <a:r>
              <a:rPr lang="ar-LB" sz="8600" dirty="0">
                <a:latin typeface="Sakkal Majalla" panose="02000000000000000000" pitchFamily="2" charset="-78"/>
                <a:ea typeface="Calibri"/>
                <a:cs typeface="Sakkal Majalla" panose="02000000000000000000" pitchFamily="2" charset="-78"/>
              </a:rPr>
              <a:t>أخذ</a:t>
            </a:r>
            <a:r>
              <a:rPr lang="ar-EG" sz="8600" dirty="0">
                <a:latin typeface="Sakkal Majalla" panose="02000000000000000000" pitchFamily="2" charset="-78"/>
                <a:ea typeface="Calibri"/>
                <a:cs typeface="Sakkal Majalla" panose="02000000000000000000" pitchFamily="2" charset="-78"/>
              </a:rPr>
              <a:t> 10 دقائق للتأكد من أن الجميع فهموا المشروع. </a:t>
            </a:r>
          </a:p>
          <a:p>
            <a:pPr marL="342900" indent="-342900">
              <a:lnSpc>
                <a:spcPct val="107000"/>
              </a:lnSpc>
              <a:spcBef>
                <a:spcPts val="0"/>
              </a:spcBef>
              <a:spcAft>
                <a:spcPts val="800"/>
              </a:spcAft>
              <a:tabLst>
                <a:tab pos="457200" algn="l"/>
              </a:tabLst>
            </a:pPr>
            <a:r>
              <a:rPr lang="ar-EG" sz="8600" dirty="0">
                <a:latin typeface="Sakkal Majalla" panose="02000000000000000000" pitchFamily="2" charset="-78"/>
                <a:ea typeface="Calibri"/>
                <a:cs typeface="Sakkal Majalla" panose="02000000000000000000" pitchFamily="2" charset="-78"/>
              </a:rPr>
              <a:t> </a:t>
            </a:r>
            <a:r>
              <a:rPr lang="ar-LB" sz="8600" dirty="0">
                <a:latin typeface="Sakkal Majalla" panose="02000000000000000000" pitchFamily="2" charset="-78"/>
                <a:ea typeface="Calibri"/>
                <a:cs typeface="Sakkal Majalla" panose="02000000000000000000" pitchFamily="2" charset="-78"/>
              </a:rPr>
              <a:t>القيام</a:t>
            </a:r>
            <a:r>
              <a:rPr lang="ar-EG" sz="8600" dirty="0">
                <a:latin typeface="Sakkal Majalla" panose="02000000000000000000" pitchFamily="2" charset="-78"/>
                <a:ea typeface="Calibri"/>
                <a:cs typeface="Sakkal Majalla" panose="02000000000000000000" pitchFamily="2" charset="-78"/>
              </a:rPr>
              <a:t> باختيار شخصٍ واحدٍ في مجموعاتك</a:t>
            </a:r>
            <a:r>
              <a:rPr lang="ar-LB" sz="8600" dirty="0">
                <a:latin typeface="Sakkal Majalla" panose="02000000000000000000" pitchFamily="2" charset="-78"/>
                <a:ea typeface="Calibri"/>
                <a:cs typeface="Sakkal Majalla" panose="02000000000000000000" pitchFamily="2" charset="-78"/>
              </a:rPr>
              <a:t>م</a:t>
            </a:r>
            <a:r>
              <a:rPr lang="ar-EG" sz="8600" dirty="0">
                <a:latin typeface="Sakkal Majalla" panose="02000000000000000000" pitchFamily="2" charset="-78"/>
                <a:ea typeface="Calibri"/>
                <a:cs typeface="Sakkal Majalla" panose="02000000000000000000" pitchFamily="2" charset="-78"/>
              </a:rPr>
              <a:t> لمشاركة الشاشة.</a:t>
            </a:r>
          </a:p>
          <a:p>
            <a:pPr marL="342900" indent="-342900">
              <a:lnSpc>
                <a:spcPct val="107000"/>
              </a:lnSpc>
              <a:spcBef>
                <a:spcPts val="0"/>
              </a:spcBef>
              <a:spcAft>
                <a:spcPts val="800"/>
              </a:spcAft>
              <a:tabLst>
                <a:tab pos="457200" algn="l"/>
              </a:tabLst>
            </a:pPr>
            <a:r>
              <a:rPr lang="ar-LB" sz="8600" dirty="0">
                <a:latin typeface="Sakkal Majalla" panose="02000000000000000000" pitchFamily="2" charset="-78"/>
                <a:ea typeface="Calibri"/>
                <a:cs typeface="Sakkal Majalla" panose="02000000000000000000" pitchFamily="2" charset="-78"/>
              </a:rPr>
              <a:t>فتح</a:t>
            </a:r>
            <a:r>
              <a:rPr lang="ar-EG" sz="8600" dirty="0">
                <a:latin typeface="Sakkal Majalla" panose="02000000000000000000" pitchFamily="2" charset="-78"/>
                <a:ea typeface="Calibri"/>
                <a:cs typeface="Sakkal Majalla" panose="02000000000000000000" pitchFamily="2" charset="-78"/>
              </a:rPr>
              <a:t> اكسل</a:t>
            </a:r>
          </a:p>
          <a:p>
            <a:pPr marL="342900" indent="-342900">
              <a:lnSpc>
                <a:spcPct val="107000"/>
              </a:lnSpc>
              <a:spcBef>
                <a:spcPts val="0"/>
              </a:spcBef>
              <a:spcAft>
                <a:spcPts val="800"/>
              </a:spcAft>
              <a:tabLst>
                <a:tab pos="457200" algn="l"/>
              </a:tabLst>
            </a:pPr>
            <a:r>
              <a:rPr lang="ar-LB" sz="8600" dirty="0">
                <a:latin typeface="Sakkal Majalla" panose="02000000000000000000" pitchFamily="2" charset="-78"/>
                <a:ea typeface="Calibri"/>
                <a:cs typeface="Sakkal Majalla" panose="02000000000000000000" pitchFamily="2" charset="-78"/>
              </a:rPr>
              <a:t>العمل </a:t>
            </a:r>
            <a:r>
              <a:rPr lang="ar-EG" sz="8600" dirty="0">
                <a:latin typeface="Sakkal Majalla" panose="02000000000000000000" pitchFamily="2" charset="-78"/>
                <a:ea typeface="Calibri"/>
                <a:cs typeface="Sakkal Majalla" panose="02000000000000000000" pitchFamily="2" charset="-78"/>
              </a:rPr>
              <a:t>معًا على تطبيق أداة الإشراف البيئي وتحليل المشروع.</a:t>
            </a:r>
          </a:p>
          <a:p>
            <a:pPr marL="0" lvl="0" indent="0">
              <a:buNone/>
            </a:pPr>
            <a:endParaRPr lang="en-US"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736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ED85F-62A6-5EEC-1734-74B9CEFFC4A9}"/>
              </a:ext>
            </a:extLst>
          </p:cNvPr>
          <p:cNvSpPr>
            <a:spLocks noGrp="1"/>
          </p:cNvSpPr>
          <p:nvPr>
            <p:ph type="title"/>
          </p:nvPr>
        </p:nvSpPr>
        <p:spPr/>
        <p:txBody>
          <a:bodyPr/>
          <a:lstStyle/>
          <a:p>
            <a:r>
              <a:rPr lang="ar-EG" b="1">
                <a:latin typeface="Sakkal Majalla" panose="02000000000000000000" pitchFamily="2" charset="-78"/>
                <a:cs typeface="Sakkal Majalla" panose="02000000000000000000" pitchFamily="2" charset="-78"/>
              </a:rPr>
              <a:t>ملخص</a:t>
            </a:r>
          </a:p>
        </p:txBody>
      </p:sp>
      <p:sp>
        <p:nvSpPr>
          <p:cNvPr id="3" name="Content Placeholder 2">
            <a:extLst>
              <a:ext uri="{FF2B5EF4-FFF2-40B4-BE49-F238E27FC236}">
                <a16:creationId xmlns:a16="http://schemas.microsoft.com/office/drawing/2014/main" id="{0483CFC3-CD10-5B45-E374-D2F0F1201C8C}"/>
              </a:ext>
            </a:extLst>
          </p:cNvPr>
          <p:cNvSpPr>
            <a:spLocks noGrp="1"/>
          </p:cNvSpPr>
          <p:nvPr>
            <p:ph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ar-EG" sz="2800" dirty="0">
                <a:latin typeface="Sakkal Majalla" panose="02000000000000000000" pitchFamily="2" charset="-78"/>
                <a:ea typeface="Calibri" panose="020F0502020204030204" pitchFamily="34" charset="0"/>
                <a:cs typeface="Sakkal Majalla" panose="02000000000000000000" pitchFamily="2" charset="-78"/>
              </a:rPr>
              <a:t> كيف سارت العملية؟  </a:t>
            </a:r>
            <a:r>
              <a:rPr lang="ar-LB" dirty="0">
                <a:latin typeface="Sakkal Majalla" panose="02000000000000000000" pitchFamily="2" charset="-78"/>
                <a:ea typeface="Calibri" panose="020F0502020204030204" pitchFamily="34" charset="0"/>
                <a:cs typeface="Sakkal Majalla" panose="02000000000000000000" pitchFamily="2" charset="-78"/>
              </a:rPr>
              <a:t>القيام</a:t>
            </a:r>
            <a:r>
              <a:rPr lang="ar-EG" sz="2800" dirty="0">
                <a:latin typeface="Sakkal Majalla" panose="02000000000000000000" pitchFamily="2" charset="-78"/>
                <a:ea typeface="Calibri" panose="020F0502020204030204" pitchFamily="34" charset="0"/>
                <a:cs typeface="Sakkal Majalla" panose="02000000000000000000" pitchFamily="2" charset="-78"/>
              </a:rPr>
              <a:t> بمشاركتها</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ar-LB" dirty="0">
                <a:latin typeface="Sakkal Majalla" panose="02000000000000000000" pitchFamily="2" charset="-78"/>
                <a:ea typeface="Calibri" panose="020F0502020204030204" pitchFamily="34" charset="0"/>
                <a:cs typeface="Sakkal Majalla" panose="02000000000000000000" pitchFamily="2" charset="-78"/>
              </a:rPr>
              <a:t>تقديم</a:t>
            </a:r>
            <a:r>
              <a:rPr lang="ar-EG" dirty="0">
                <a:latin typeface="Sakkal Majalla" panose="02000000000000000000" pitchFamily="2" charset="-78"/>
                <a:ea typeface="Calibri" panose="020F0502020204030204" pitchFamily="34" charset="0"/>
                <a:cs typeface="Sakkal Majalla" panose="02000000000000000000" pitchFamily="2" charset="-78"/>
              </a:rPr>
              <a:t> مثالًا واحدًا على الأقل عن المخاطر وتدبير التخفيف من آثارها ذات الصلة</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ar-EG" sz="2800" dirty="0">
                <a:latin typeface="Sakkal Majalla" panose="02000000000000000000" pitchFamily="2" charset="-78"/>
                <a:ea typeface="Calibri" panose="020F0502020204030204" pitchFamily="34" charset="0"/>
                <a:cs typeface="Sakkal Majalla" panose="02000000000000000000" pitchFamily="2" charset="-78"/>
              </a:rPr>
              <a:t> هل تعتقد</a:t>
            </a:r>
            <a:r>
              <a:rPr lang="ar-LB" sz="2800" dirty="0">
                <a:latin typeface="Sakkal Majalla" panose="02000000000000000000" pitchFamily="2" charset="-78"/>
                <a:ea typeface="Calibri" panose="020F0502020204030204" pitchFamily="34" charset="0"/>
                <a:cs typeface="Sakkal Majalla" panose="02000000000000000000" pitchFamily="2" charset="-78"/>
              </a:rPr>
              <a:t>ون</a:t>
            </a:r>
            <a:r>
              <a:rPr lang="ar-EG" sz="2800" dirty="0">
                <a:latin typeface="Sakkal Majalla" panose="02000000000000000000" pitchFamily="2" charset="-78"/>
                <a:ea typeface="Calibri" panose="020F0502020204030204" pitchFamily="34" charset="0"/>
                <a:cs typeface="Sakkal Majalla" panose="02000000000000000000" pitchFamily="2" charset="-78"/>
              </a:rPr>
              <a:t> أنك</a:t>
            </a:r>
            <a:r>
              <a:rPr lang="ar-LB" sz="2800" dirty="0">
                <a:latin typeface="Sakkal Majalla" panose="02000000000000000000" pitchFamily="2" charset="-78"/>
                <a:ea typeface="Calibri" panose="020F0502020204030204" pitchFamily="34" charset="0"/>
                <a:cs typeface="Sakkal Majalla" panose="02000000000000000000" pitchFamily="2" charset="-78"/>
              </a:rPr>
              <a:t>م</a:t>
            </a:r>
            <a:r>
              <a:rPr lang="ar-EG" sz="2800" dirty="0">
                <a:latin typeface="Sakkal Majalla" panose="02000000000000000000" pitchFamily="2" charset="-78"/>
                <a:ea typeface="Calibri" panose="020F0502020204030204" pitchFamily="34" charset="0"/>
                <a:cs typeface="Sakkal Majalla" panose="02000000000000000000" pitchFamily="2" charset="-78"/>
              </a:rPr>
              <a:t> ستستخدم</a:t>
            </a:r>
            <a:r>
              <a:rPr lang="ar-LB" sz="2800" dirty="0">
                <a:latin typeface="Sakkal Majalla" panose="02000000000000000000" pitchFamily="2" charset="-78"/>
                <a:ea typeface="Calibri" panose="020F0502020204030204" pitchFamily="34" charset="0"/>
                <a:cs typeface="Sakkal Majalla" panose="02000000000000000000" pitchFamily="2" charset="-78"/>
              </a:rPr>
              <a:t>ون</a:t>
            </a:r>
            <a:r>
              <a:rPr lang="ar-EG" sz="2800" dirty="0">
                <a:latin typeface="Sakkal Majalla" panose="02000000000000000000" pitchFamily="2" charset="-78"/>
                <a:ea typeface="Calibri" panose="020F0502020204030204" pitchFamily="34" charset="0"/>
                <a:cs typeface="Sakkal Majalla" panose="02000000000000000000" pitchFamily="2" charset="-78"/>
              </a:rPr>
              <a:t> الأداة في عملك</a:t>
            </a:r>
            <a:r>
              <a:rPr lang="ar-LB" sz="2800" dirty="0">
                <a:latin typeface="Sakkal Majalla" panose="02000000000000000000" pitchFamily="2" charset="-78"/>
                <a:ea typeface="Calibri" panose="020F0502020204030204" pitchFamily="34" charset="0"/>
                <a:cs typeface="Sakkal Majalla" panose="02000000000000000000" pitchFamily="2" charset="-78"/>
              </a:rPr>
              <a:t>م</a:t>
            </a:r>
            <a:r>
              <a:rPr lang="ar-EG" sz="2800" dirty="0">
                <a:latin typeface="Sakkal Majalla" panose="02000000000000000000" pitchFamily="2" charset="-78"/>
                <a:ea typeface="Calibri" panose="020F0502020204030204" pitchFamily="34" charset="0"/>
                <a:cs typeface="Sakkal Majalla" panose="02000000000000000000" pitchFamily="2" charset="-78"/>
              </a:rPr>
              <a: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ar-EG" sz="2800" dirty="0">
                <a:latin typeface="Sakkal Majalla" panose="02000000000000000000" pitchFamily="2" charset="-78"/>
                <a:ea typeface="Calibri" panose="020F0502020204030204" pitchFamily="34" charset="0"/>
                <a:cs typeface="Sakkal Majalla" panose="02000000000000000000" pitchFamily="2" charset="-78"/>
              </a:rPr>
              <a:t>ما هي الصعوبات الخاصة التي تر</a:t>
            </a:r>
            <a:r>
              <a:rPr lang="ar-LB" sz="2800" dirty="0">
                <a:latin typeface="Sakkal Majalla" panose="02000000000000000000" pitchFamily="2" charset="-78"/>
                <a:ea typeface="Calibri" panose="020F0502020204030204" pitchFamily="34" charset="0"/>
                <a:cs typeface="Sakkal Majalla" panose="02000000000000000000" pitchFamily="2" charset="-78"/>
              </a:rPr>
              <a:t>وا</a:t>
            </a:r>
            <a:r>
              <a:rPr lang="ar-EG" sz="2800" dirty="0">
                <a:latin typeface="Sakkal Majalla" panose="02000000000000000000" pitchFamily="2" charset="-78"/>
                <a:ea typeface="Calibri" panose="020F0502020204030204" pitchFamily="34" charset="0"/>
                <a:cs typeface="Sakkal Majalla" panose="02000000000000000000" pitchFamily="2" charset="-78"/>
              </a:rPr>
              <a:t> أنها تواجهك</a:t>
            </a:r>
            <a:r>
              <a:rPr lang="ar-LB" sz="2800" dirty="0">
                <a:latin typeface="Sakkal Majalla" panose="02000000000000000000" pitchFamily="2" charset="-78"/>
                <a:ea typeface="Calibri" panose="020F0502020204030204" pitchFamily="34" charset="0"/>
                <a:cs typeface="Sakkal Majalla" panose="02000000000000000000" pitchFamily="2" charset="-78"/>
              </a:rPr>
              <a:t>م</a:t>
            </a:r>
            <a:r>
              <a:rPr lang="ar-EG" sz="2800" dirty="0">
                <a:latin typeface="Sakkal Majalla" panose="02000000000000000000" pitchFamily="2" charset="-78"/>
                <a:ea typeface="Calibri" panose="020F0502020204030204" pitchFamily="34" charset="0"/>
                <a:cs typeface="Sakkal Majalla" panose="02000000000000000000" pitchFamily="2" charset="-78"/>
              </a:rPr>
              <a:t> في تطبيق أداة الإشراف البيئي في عملك</a:t>
            </a:r>
            <a:r>
              <a:rPr lang="ar-LB" sz="2800" dirty="0">
                <a:latin typeface="Sakkal Majalla" panose="02000000000000000000" pitchFamily="2" charset="-78"/>
                <a:ea typeface="Calibri" panose="020F0502020204030204" pitchFamily="34" charset="0"/>
                <a:cs typeface="Sakkal Majalla" panose="02000000000000000000" pitchFamily="2" charset="-78"/>
              </a:rPr>
              <a:t>م</a:t>
            </a:r>
            <a:r>
              <a:rPr lang="ar-EG" sz="2800" dirty="0">
                <a:latin typeface="Sakkal Majalla" panose="02000000000000000000" pitchFamily="2" charset="-78"/>
                <a:ea typeface="Calibri" panose="020F0502020204030204" pitchFamily="34" charset="0"/>
                <a:cs typeface="Sakkal Majalla" panose="02000000000000000000" pitchFamily="2" charset="-78"/>
              </a:rPr>
              <a:t>؟</a:t>
            </a:r>
          </a:p>
          <a:p>
            <a:pPr marL="0" indent="0">
              <a:buNone/>
            </a:pPr>
            <a:endParaRPr lang="en-US"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8984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5526-D349-5D10-ADE1-9D2D931DE295}"/>
              </a:ext>
            </a:extLst>
          </p:cNvPr>
          <p:cNvSpPr>
            <a:spLocks noGrp="1"/>
          </p:cNvSpPr>
          <p:nvPr>
            <p:ph type="title"/>
          </p:nvPr>
        </p:nvSpPr>
        <p:spPr>
          <a:xfrm>
            <a:off x="524691" y="260625"/>
            <a:ext cx="10515600" cy="460648"/>
          </a:xfrm>
        </p:spPr>
        <p:txBody>
          <a:bodyPr>
            <a:normAutofit fontScale="90000"/>
          </a:bodyPr>
          <a:lstStyle/>
          <a:p>
            <a:r>
              <a:rPr lang="ar-EG" b="1">
                <a:latin typeface="Sakkal Majalla" panose="02000000000000000000" pitchFamily="2" charset="-78"/>
                <a:cs typeface="Sakkal Majalla" panose="02000000000000000000" pitchFamily="2" charset="-78"/>
              </a:rPr>
              <a:t>التعلم من تطبيق أداة الإشراف البيئي: </a:t>
            </a:r>
          </a:p>
        </p:txBody>
      </p:sp>
      <p:sp>
        <p:nvSpPr>
          <p:cNvPr id="3" name="Content Placeholder 2">
            <a:extLst>
              <a:ext uri="{FF2B5EF4-FFF2-40B4-BE49-F238E27FC236}">
                <a16:creationId xmlns:a16="http://schemas.microsoft.com/office/drawing/2014/main" id="{87E00E6B-7728-F94F-F80A-2D141EEBCF9B}"/>
              </a:ext>
            </a:extLst>
          </p:cNvPr>
          <p:cNvSpPr>
            <a:spLocks noGrp="1"/>
          </p:cNvSpPr>
          <p:nvPr>
            <p:ph idx="1"/>
          </p:nvPr>
        </p:nvSpPr>
        <p:spPr>
          <a:xfrm>
            <a:off x="765265" y="913643"/>
            <a:ext cx="10661469" cy="5290457"/>
          </a:xfrm>
        </p:spPr>
        <p:txBody>
          <a:bodyPr>
            <a:normAutofit/>
          </a:bodyPr>
          <a:lstStyle/>
          <a:p>
            <a:r>
              <a:rPr lang="ar-EG" dirty="0">
                <a:latin typeface="Sakkal Majalla" panose="02000000000000000000" pitchFamily="2" charset="-78"/>
                <a:cs typeface="Sakkal Majalla" panose="02000000000000000000" pitchFamily="2" charset="-78"/>
              </a:rPr>
              <a:t>يتعلق الأمر في الواقع </a:t>
            </a:r>
            <a:r>
              <a:rPr lang="ar-EG" b="1" dirty="0">
                <a:latin typeface="Sakkal Majalla" panose="02000000000000000000" pitchFamily="2" charset="-78"/>
                <a:cs typeface="Sakkal Majalla" panose="02000000000000000000" pitchFamily="2" charset="-78"/>
              </a:rPr>
              <a:t>بإثراء المحادثات</a:t>
            </a:r>
            <a:r>
              <a:rPr lang="ar-EG" dirty="0">
                <a:latin typeface="Sakkal Majalla" panose="02000000000000000000" pitchFamily="2" charset="-78"/>
                <a:cs typeface="Sakkal Majalla" panose="02000000000000000000" pitchFamily="2" charset="-78"/>
              </a:rPr>
              <a:t> مع الموظفين والشركاء.</a:t>
            </a:r>
          </a:p>
          <a:p>
            <a:r>
              <a:rPr lang="ar-EG" dirty="0">
                <a:latin typeface="Sakkal Majalla" panose="02000000000000000000" pitchFamily="2" charset="-78"/>
                <a:cs typeface="Sakkal Majalla" panose="02000000000000000000" pitchFamily="2" charset="-78"/>
              </a:rPr>
              <a:t> يمكن لتطبيق الأداة أن يكشف عن احتياجات هامة </a:t>
            </a:r>
            <a:r>
              <a:rPr lang="ar-EG" b="1" dirty="0">
                <a:latin typeface="Sakkal Majalla" panose="02000000000000000000" pitchFamily="2" charset="-78"/>
                <a:cs typeface="Sakkal Majalla" panose="02000000000000000000" pitchFamily="2" charset="-78"/>
              </a:rPr>
              <a:t>لتعزيز القدرات.</a:t>
            </a:r>
          </a:p>
          <a:p>
            <a:r>
              <a:rPr lang="ar-EG" dirty="0">
                <a:latin typeface="Sakkal Majalla" panose="02000000000000000000" pitchFamily="2" charset="-78"/>
                <a:cs typeface="Sakkal Majalla" panose="02000000000000000000" pitchFamily="2" charset="-78"/>
              </a:rPr>
              <a:t>قد تبدو المخاطر في بعض الأحيان متكررة - وهذه إشارة على أنها </a:t>
            </a:r>
            <a:r>
              <a:rPr lang="ar-EG" b="1" dirty="0">
                <a:latin typeface="Sakkal Majalla" panose="02000000000000000000" pitchFamily="2" charset="-78"/>
                <a:cs typeface="Sakkal Majalla" panose="02000000000000000000" pitchFamily="2" charset="-78"/>
              </a:rPr>
              <a:t>خطر أساسي</a:t>
            </a:r>
            <a:r>
              <a:rPr lang="ar-EG" dirty="0">
                <a:latin typeface="Sakkal Majalla" panose="02000000000000000000" pitchFamily="2" charset="-78"/>
                <a:cs typeface="Sakkal Majalla" panose="02000000000000000000" pitchFamily="2" charset="-78"/>
              </a:rPr>
              <a:t> يجب مراعاته.</a:t>
            </a:r>
          </a:p>
          <a:p>
            <a:r>
              <a:rPr lang="ar-EG" b="1" dirty="0">
                <a:latin typeface="Sakkal Majalla" panose="02000000000000000000" pitchFamily="2" charset="-78"/>
                <a:cs typeface="Sakkal Majalla" panose="02000000000000000000" pitchFamily="2" charset="-78"/>
              </a:rPr>
              <a:t> دمج تدابير التخفيف في خطط المشروع</a:t>
            </a:r>
            <a:r>
              <a:rPr lang="ar-EG" dirty="0">
                <a:latin typeface="Sakkal Majalla" panose="02000000000000000000" pitchFamily="2" charset="-78"/>
                <a:cs typeface="Sakkal Majalla" panose="02000000000000000000" pitchFamily="2" charset="-78"/>
              </a:rPr>
              <a:t> والمراقبة (خطة المراقبة والتقييم والمساءلة والتعلم). يمكن استخدامها كجزء من انعكاس المشروع ومراقبته.</a:t>
            </a:r>
          </a:p>
          <a:p>
            <a:r>
              <a:rPr lang="ar-EG" dirty="0">
                <a:latin typeface="Sakkal Majalla" panose="02000000000000000000" pitchFamily="2" charset="-78"/>
                <a:cs typeface="Sakkal Majalla" panose="02000000000000000000" pitchFamily="2" charset="-78"/>
              </a:rPr>
              <a:t>تبدو أن الأنشطة التي</a:t>
            </a:r>
            <a:r>
              <a:rPr lang="ar-EG" b="1" dirty="0">
                <a:latin typeface="Sakkal Majalla" panose="02000000000000000000" pitchFamily="2" charset="-78"/>
                <a:cs typeface="Sakkal Majalla" panose="02000000000000000000" pitchFamily="2" charset="-78"/>
              </a:rPr>
              <a:t> تتفاعل مع البيئة الطبيعية</a:t>
            </a:r>
            <a:r>
              <a:rPr lang="ar-EG" dirty="0">
                <a:latin typeface="Sakkal Majalla" panose="02000000000000000000" pitchFamily="2" charset="-78"/>
                <a:cs typeface="Sakkal Majalla" panose="02000000000000000000" pitchFamily="2" charset="-78"/>
              </a:rPr>
              <a:t> (المياه والصرف الصحي والنظافة الصحية والمأوى وسبل العيش والزراعة...)  هي الأكثر استفادة من هذه العملية.</a:t>
            </a:r>
          </a:p>
          <a:p>
            <a:r>
              <a:rPr lang="ar-EG" dirty="0">
                <a:latin typeface="Sakkal Majalla" panose="02000000000000000000" pitchFamily="2" charset="-78"/>
                <a:cs typeface="Sakkal Majalla" panose="02000000000000000000" pitchFamily="2" charset="-78"/>
              </a:rPr>
              <a:t>النظر في تدابير التخفيف</a:t>
            </a:r>
            <a:r>
              <a:rPr lang="ar-EG" b="1" dirty="0">
                <a:latin typeface="Sakkal Majalla" panose="02000000000000000000" pitchFamily="2" charset="-78"/>
                <a:cs typeface="Sakkal Majalla" panose="02000000000000000000" pitchFamily="2" charset="-78"/>
              </a:rPr>
              <a:t> الواقعية</a:t>
            </a:r>
            <a:r>
              <a:rPr lang="ar-EG" dirty="0">
                <a:latin typeface="Sakkal Majalla" panose="02000000000000000000" pitchFamily="2" charset="-78"/>
                <a:cs typeface="Sakkal Majalla" panose="02000000000000000000" pitchFamily="2" charset="-78"/>
              </a:rPr>
              <a:t> ضمن السياق والقدرات والموارد. لا جدوى من وضع تدابير لا يمكنكم تنفيذها. </a:t>
            </a:r>
          </a:p>
        </p:txBody>
      </p:sp>
    </p:spTree>
    <p:extLst>
      <p:ext uri="{BB962C8B-B14F-4D97-AF65-F5344CB8AC3E}">
        <p14:creationId xmlns:p14="http://schemas.microsoft.com/office/powerpoint/2010/main" val="1680981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5526-D349-5D10-ADE1-9D2D931DE295}"/>
              </a:ext>
            </a:extLst>
          </p:cNvPr>
          <p:cNvSpPr>
            <a:spLocks noGrp="1"/>
          </p:cNvSpPr>
          <p:nvPr>
            <p:ph type="title"/>
          </p:nvPr>
        </p:nvSpPr>
        <p:spPr>
          <a:xfrm>
            <a:off x="524691" y="260625"/>
            <a:ext cx="10515600" cy="460648"/>
          </a:xfrm>
        </p:spPr>
        <p:txBody>
          <a:bodyPr>
            <a:normAutofit fontScale="90000"/>
          </a:bodyPr>
          <a:lstStyle/>
          <a:p>
            <a:r>
              <a:rPr lang="ar-EG" b="1">
                <a:latin typeface="Sakkal Majalla" panose="02000000000000000000" pitchFamily="2" charset="-78"/>
                <a:cs typeface="Sakkal Majalla" panose="02000000000000000000" pitchFamily="2" charset="-78"/>
              </a:rPr>
              <a:t>تابع للتعلم من هذه الأداة: </a:t>
            </a:r>
          </a:p>
        </p:txBody>
      </p:sp>
      <p:sp>
        <p:nvSpPr>
          <p:cNvPr id="3" name="Content Placeholder 2">
            <a:extLst>
              <a:ext uri="{FF2B5EF4-FFF2-40B4-BE49-F238E27FC236}">
                <a16:creationId xmlns:a16="http://schemas.microsoft.com/office/drawing/2014/main" id="{87E00E6B-7728-F94F-F80A-2D141EEBCF9B}"/>
              </a:ext>
            </a:extLst>
          </p:cNvPr>
          <p:cNvSpPr>
            <a:spLocks noGrp="1"/>
          </p:cNvSpPr>
          <p:nvPr>
            <p:ph idx="1"/>
          </p:nvPr>
        </p:nvSpPr>
        <p:spPr>
          <a:xfrm>
            <a:off x="645995" y="1205191"/>
            <a:ext cx="10661469" cy="5290457"/>
          </a:xfrm>
        </p:spPr>
        <p:txBody>
          <a:bodyPr>
            <a:normAutofit/>
          </a:bodyPr>
          <a:lstStyle/>
          <a:p>
            <a:r>
              <a:rPr lang="ar-EG" dirty="0">
                <a:latin typeface="Sakkal Majalla" panose="02000000000000000000" pitchFamily="2" charset="-78"/>
                <a:cs typeface="Sakkal Majalla" panose="02000000000000000000" pitchFamily="2" charset="-78"/>
              </a:rPr>
              <a:t>لا تنسوا مراعاة </a:t>
            </a:r>
            <a:r>
              <a:rPr lang="ar-EG" b="1" dirty="0">
                <a:latin typeface="Sakkal Majalla" panose="02000000000000000000" pitchFamily="2" charset="-78"/>
                <a:cs typeface="Sakkal Majalla" panose="02000000000000000000" pitchFamily="2" charset="-78"/>
              </a:rPr>
              <a:t>التأثيرات التشغيلية</a:t>
            </a:r>
            <a:r>
              <a:rPr lang="ar-EG" dirty="0">
                <a:latin typeface="Sakkal Majalla" panose="02000000000000000000" pitchFamily="2" charset="-78"/>
                <a:cs typeface="Sakkal Majalla" panose="02000000000000000000" pitchFamily="2" charset="-78"/>
              </a:rPr>
              <a:t> مثل المساهمة في انبعاثات غازات الاحتباس الحراري مثل استخدام المولدات (بيان المستوى الأول أ-39).</a:t>
            </a:r>
          </a:p>
          <a:p>
            <a:r>
              <a:rPr lang="ar-EG" dirty="0">
                <a:latin typeface="Sakkal Majalla" panose="02000000000000000000" pitchFamily="2" charset="-78"/>
                <a:cs typeface="Sakkal Majalla" panose="02000000000000000000" pitchFamily="2" charset="-78"/>
              </a:rPr>
              <a:t> لا تفعلوا ذلك بمفردكم - فالعمل مع الزملاء أو الشركاء وسيلة فعالة لتوعيتهم بالقضايا.  زيادة الوعي - "اهتمام متزايد"</a:t>
            </a:r>
          </a:p>
          <a:p>
            <a:r>
              <a:rPr lang="ar-EG" dirty="0">
                <a:latin typeface="Sakkal Majalla" panose="02000000000000000000" pitchFamily="2" charset="-78"/>
                <a:cs typeface="Sakkal Majalla" panose="02000000000000000000" pitchFamily="2" charset="-78"/>
              </a:rPr>
              <a:t> تعزز هذه الأداة من جودة البرنامج ويمكن استخدامها في </a:t>
            </a:r>
            <a:r>
              <a:rPr lang="ar-EG" b="1" dirty="0">
                <a:latin typeface="Sakkal Majalla" panose="02000000000000000000" pitchFamily="2" charset="-78"/>
                <a:cs typeface="Sakkal Majalla" panose="02000000000000000000" pitchFamily="2" charset="-78"/>
              </a:rPr>
              <a:t>"العناية الواجبة"</a:t>
            </a:r>
            <a:r>
              <a:rPr lang="ar-EG" dirty="0">
                <a:latin typeface="Sakkal Majalla" panose="02000000000000000000" pitchFamily="2" charset="-78"/>
                <a:cs typeface="Sakkal Majalla" panose="02000000000000000000" pitchFamily="2" charset="-78"/>
              </a:rPr>
              <a:t> مع الجهات المانحة - كما تثبت أنكم قمتم بمراعاة البيئة . والأهم من ذلك أنه يتعلق بالبرمجة الجيدة!</a:t>
            </a:r>
          </a:p>
          <a:p>
            <a:r>
              <a:rPr lang="ar-EG" dirty="0">
                <a:latin typeface="Sakkal Majalla" panose="02000000000000000000" pitchFamily="2" charset="-78"/>
                <a:cs typeface="Sakkal Majalla" panose="02000000000000000000" pitchFamily="2" charset="-78"/>
              </a:rPr>
              <a:t>تساعدكم نتائج المستوى الثالث على توضيح التدابير التي تضعها للتخفيف من المخاطر - وتتبع </a:t>
            </a:r>
            <a:r>
              <a:rPr lang="ar-EG" b="1" dirty="0">
                <a:latin typeface="Sakkal Majalla" panose="02000000000000000000" pitchFamily="2" charset="-78"/>
                <a:cs typeface="Sakkal Majalla" panose="02000000000000000000" pitchFamily="2" charset="-78"/>
              </a:rPr>
              <a:t>آثار مترتبة على الميزانية.</a:t>
            </a:r>
          </a:p>
          <a:p>
            <a:pPr marL="0" indent="0" algn="ctr">
              <a:buNone/>
            </a:pPr>
            <a:r>
              <a:rPr lang="ar-EG" b="1" dirty="0">
                <a:latin typeface="Sakkal Majalla" panose="02000000000000000000" pitchFamily="2" charset="-78"/>
                <a:cs typeface="Sakkal Majalla" panose="02000000000000000000" pitchFamily="2" charset="-78"/>
              </a:rPr>
              <a:t> استفيدوا من هذه الأداة!</a:t>
            </a:r>
          </a:p>
          <a:p>
            <a:pPr marL="0" indent="0">
              <a:buNone/>
            </a:pPr>
            <a:endParaRPr lang="en-US"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04124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68AE3B-6F12-C884-1F14-A9DF7A0F3DF1}"/>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ar-EG" sz="4000" b="1">
                <a:solidFill>
                  <a:srgbClr val="FFFFFF"/>
                </a:solidFill>
                <a:latin typeface="Sakkal Majalla" panose="02000000000000000000" pitchFamily="2" charset="-78"/>
                <a:cs typeface="Sakkal Majalla" panose="02000000000000000000" pitchFamily="2" charset="-78"/>
              </a:rPr>
              <a:t>نصائح لما بعد تطبيق الأداة:</a:t>
            </a:r>
          </a:p>
        </p:txBody>
      </p:sp>
      <p:graphicFrame>
        <p:nvGraphicFramePr>
          <p:cNvPr id="4" name="Content Placeholder 3">
            <a:extLst>
              <a:ext uri="{FF2B5EF4-FFF2-40B4-BE49-F238E27FC236}">
                <a16:creationId xmlns:a16="http://schemas.microsoft.com/office/drawing/2014/main" id="{2C7741A0-0BDE-919D-360B-E48D0C302889}"/>
              </a:ext>
            </a:extLst>
          </p:cNvPr>
          <p:cNvGraphicFramePr>
            <a:graphicFrameLocks noGrp="1"/>
          </p:cNvGraphicFramePr>
          <p:nvPr>
            <p:ph idx="1"/>
            <p:extLst>
              <p:ext uri="{D42A27DB-BD31-4B8C-83A1-F6EECF244321}">
                <p14:modId xmlns:p14="http://schemas.microsoft.com/office/powerpoint/2010/main" val="77677705"/>
              </p:ext>
            </p:extLst>
          </p:nvPr>
        </p:nvGraphicFramePr>
        <p:xfrm>
          <a:off x="503583" y="1575459"/>
          <a:ext cx="11489635" cy="4945923"/>
        </p:xfrm>
        <a:graphic>
          <a:graphicData uri="http://schemas.openxmlformats.org/drawingml/2006/table">
            <a:tbl>
              <a:tblPr rtl="1">
                <a:noFill/>
                <a:tableStyleId>{5C22544A-7EE6-4342-B048-85BDC9FD1C3A}</a:tableStyleId>
              </a:tblPr>
              <a:tblGrid>
                <a:gridCol w="11489635">
                  <a:extLst>
                    <a:ext uri="{9D8B030D-6E8A-4147-A177-3AD203B41FA5}">
                      <a16:colId xmlns:a16="http://schemas.microsoft.com/office/drawing/2014/main" val="720875405"/>
                    </a:ext>
                  </a:extLst>
                </a:gridCol>
              </a:tblGrid>
              <a:tr h="596883">
                <a:tc>
                  <a:txBody>
                    <a:bodyPr/>
                    <a:lstStyle/>
                    <a:p>
                      <a:pPr algn="r" fontAlgn="ctr"/>
                      <a:r>
                        <a:rPr lang="ar-EG" sz="1800" u="none" strike="noStrike" cap="none" dirty="0">
                          <a:solidFill>
                            <a:schemeClr val="tx1"/>
                          </a:solidFill>
                        </a:rPr>
                        <a:t>هل أدمجت</a:t>
                      </a:r>
                      <a:r>
                        <a:rPr lang="ar-LB" sz="1800" u="none" strike="noStrike" cap="none" dirty="0">
                          <a:solidFill>
                            <a:schemeClr val="tx1"/>
                          </a:solidFill>
                        </a:rPr>
                        <a:t>م</a:t>
                      </a:r>
                      <a:r>
                        <a:rPr lang="ar-EG" sz="1800" u="none" strike="noStrike" cap="none" dirty="0">
                          <a:solidFill>
                            <a:schemeClr val="tx1"/>
                          </a:solidFill>
                        </a:rPr>
                        <a:t> نتائج (المستوى الثالث) من أداة الإشراف البيئي في تصميم مشروعك</a:t>
                      </a:r>
                      <a:r>
                        <a:rPr lang="ar-LB" sz="1800" u="none" strike="noStrike" cap="none" dirty="0">
                          <a:solidFill>
                            <a:schemeClr val="tx1"/>
                          </a:solidFill>
                        </a:rPr>
                        <a:t>م</a:t>
                      </a:r>
                      <a:r>
                        <a:rPr lang="ar-EG" sz="1800" u="none" strike="noStrike" cap="none" dirty="0">
                          <a:solidFill>
                            <a:schemeClr val="tx1"/>
                          </a:solidFill>
                        </a:rPr>
                        <a:t> وخطة المراقبة والتقييم والمساءلة والتعلم؛ وهل عدلت</a:t>
                      </a:r>
                      <a:r>
                        <a:rPr lang="ar-LB" sz="1800" u="none" strike="noStrike" cap="none" dirty="0">
                          <a:solidFill>
                            <a:schemeClr val="tx1"/>
                          </a:solidFill>
                        </a:rPr>
                        <a:t>م</a:t>
                      </a:r>
                      <a:r>
                        <a:rPr lang="ar-EG" sz="1800" u="none" strike="noStrike" cap="none" dirty="0">
                          <a:solidFill>
                            <a:schemeClr val="tx1"/>
                          </a:solidFill>
                        </a:rPr>
                        <a:t> الأنشطة حسب الاقتضاء؟</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59612561"/>
                  </a:ext>
                </a:extLst>
              </a:tr>
              <a:tr h="596883">
                <a:tc>
                  <a:txBody>
                    <a:bodyPr/>
                    <a:lstStyle/>
                    <a:p>
                      <a:pPr algn="r" fontAlgn="ctr"/>
                      <a:r>
                        <a:rPr lang="ar-EG" sz="1800" u="none" strike="noStrike" cap="none" dirty="0">
                          <a:solidFill>
                            <a:schemeClr val="tx1"/>
                          </a:solidFill>
                        </a:rPr>
                        <a:t> هل قمت</a:t>
                      </a:r>
                      <a:r>
                        <a:rPr lang="ar-LB" sz="1800" u="none" strike="noStrike" cap="none" dirty="0">
                          <a:solidFill>
                            <a:schemeClr val="tx1"/>
                          </a:solidFill>
                        </a:rPr>
                        <a:t>م</a:t>
                      </a:r>
                      <a:r>
                        <a:rPr lang="ar-EG" sz="1800" u="none" strike="noStrike" cap="none" dirty="0">
                          <a:solidFill>
                            <a:schemeClr val="tx1"/>
                          </a:solidFill>
                        </a:rPr>
                        <a:t> بتضمين المخاطر البيئية المحددة من خلال أداة الإشراف البيئي في مصفوفة المخاطر العامة لمشروعك</a:t>
                      </a:r>
                      <a:r>
                        <a:rPr lang="ar-LB" sz="1800" u="none" strike="noStrike" cap="none" dirty="0">
                          <a:solidFill>
                            <a:schemeClr val="tx1"/>
                          </a:solidFill>
                        </a:rPr>
                        <a:t>م</a:t>
                      </a:r>
                      <a:r>
                        <a:rPr lang="ar-EG" sz="1800" u="none" strike="noStrike" cap="none" dirty="0">
                          <a:solidFill>
                            <a:schemeClr val="tx1"/>
                          </a:solidFill>
                        </a:rPr>
                        <a:t>؟ إذا كان ذلك مناسباً، يمكنك</a:t>
                      </a:r>
                      <a:r>
                        <a:rPr lang="ar-LB" sz="1800" u="none" strike="noStrike" cap="none" dirty="0">
                          <a:solidFill>
                            <a:schemeClr val="tx1"/>
                          </a:solidFill>
                        </a:rPr>
                        <a:t>م</a:t>
                      </a:r>
                      <a:r>
                        <a:rPr lang="ar-EG" sz="1800" u="none" strike="noStrike" cap="none" dirty="0">
                          <a:solidFill>
                            <a:schemeClr val="tx1"/>
                          </a:solidFill>
                        </a:rPr>
                        <a:t> النظر في تقديم تقارير إلى الجهات المانحة حول هذه العملية.</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959334653"/>
                  </a:ext>
                </a:extLst>
              </a:tr>
              <a:tr h="398607">
                <a:tc>
                  <a:txBody>
                    <a:bodyPr/>
                    <a:lstStyle/>
                    <a:p>
                      <a:pPr algn="r" fontAlgn="ctr"/>
                      <a:r>
                        <a:rPr lang="ar-EG" sz="1800" u="none" strike="noStrike" cap="none" dirty="0">
                          <a:solidFill>
                            <a:schemeClr val="tx1"/>
                          </a:solidFill>
                        </a:rPr>
                        <a:t> هل حددت</a:t>
                      </a:r>
                      <a:r>
                        <a:rPr lang="ar-LB" sz="1800" u="none" strike="noStrike" cap="none" dirty="0">
                          <a:solidFill>
                            <a:schemeClr val="tx1"/>
                          </a:solidFill>
                        </a:rPr>
                        <a:t>م</a:t>
                      </a:r>
                      <a:r>
                        <a:rPr lang="ar-EG" sz="1800" u="none" strike="noStrike" cap="none" dirty="0">
                          <a:solidFill>
                            <a:schemeClr val="tx1"/>
                          </a:solidFill>
                        </a:rPr>
                        <a:t> أدوار</a:t>
                      </a:r>
                      <a:r>
                        <a:rPr lang="ar-LB" sz="1800" u="none" strike="noStrike" cap="none" dirty="0">
                          <a:solidFill>
                            <a:schemeClr val="tx1"/>
                          </a:solidFill>
                        </a:rPr>
                        <a:t>اً </a:t>
                      </a:r>
                      <a:r>
                        <a:rPr lang="ar-EG" sz="1800" u="none" strike="noStrike" cap="none" dirty="0">
                          <a:solidFill>
                            <a:schemeClr val="tx1"/>
                          </a:solidFill>
                        </a:rPr>
                        <a:t>/وظائف معينة لتنفيذ التدابير؟</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45581008"/>
                  </a:ext>
                </a:extLst>
              </a:tr>
              <a:tr h="398607">
                <a:tc>
                  <a:txBody>
                    <a:bodyPr/>
                    <a:lstStyle/>
                    <a:p>
                      <a:pPr algn="r" fontAlgn="ctr"/>
                      <a:r>
                        <a:rPr lang="ar-EG" sz="1800" u="none" strike="noStrike" cap="none" dirty="0">
                          <a:solidFill>
                            <a:schemeClr val="tx1"/>
                          </a:solidFill>
                        </a:rPr>
                        <a:t> هل حددت</a:t>
                      </a:r>
                      <a:r>
                        <a:rPr lang="ar-LB" sz="1800" u="none" strike="noStrike" cap="none" dirty="0">
                          <a:solidFill>
                            <a:schemeClr val="tx1"/>
                          </a:solidFill>
                        </a:rPr>
                        <a:t>م</a:t>
                      </a:r>
                      <a:r>
                        <a:rPr lang="ar-EG" sz="1800" u="none" strike="noStrike" cap="none" dirty="0">
                          <a:solidFill>
                            <a:schemeClr val="tx1"/>
                          </a:solidFill>
                        </a:rPr>
                        <a:t> الإجراءات والجداول الزمنية بوضوح؟ هل هي واقعية؟ هل هي قابلة للتطبيق ضمن الميزانية/الإطار الزمني؟</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51949855"/>
                  </a:ext>
                </a:extLst>
              </a:tr>
              <a:tr h="398607">
                <a:tc>
                  <a:txBody>
                    <a:bodyPr/>
                    <a:lstStyle/>
                    <a:p>
                      <a:pPr algn="r" fontAlgn="ctr"/>
                      <a:r>
                        <a:rPr lang="ar-EG" sz="1800" u="none" strike="noStrike" cap="none" dirty="0">
                          <a:solidFill>
                            <a:schemeClr val="tx1"/>
                          </a:solidFill>
                        </a:rPr>
                        <a:t> هل شارك موظفو المشروع والشركاء في تطبيق أداة الإشراف البيئي؟ هل هم على دراية بالنتائج (المستوى الثالث)؟</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73280380"/>
                  </a:ext>
                </a:extLst>
              </a:tr>
              <a:tr h="398607">
                <a:tc>
                  <a:txBody>
                    <a:bodyPr/>
                    <a:lstStyle/>
                    <a:p>
                      <a:pPr algn="r" fontAlgn="ctr"/>
                      <a:r>
                        <a:rPr lang="ar-EG" sz="1800" u="none" strike="noStrike" cap="none" dirty="0">
                          <a:solidFill>
                            <a:schemeClr val="tx1"/>
                          </a:solidFill>
                        </a:rPr>
                        <a:t> هل أدرجت</a:t>
                      </a:r>
                      <a:r>
                        <a:rPr lang="ar-LB" sz="1800" u="none" strike="noStrike" cap="none" dirty="0">
                          <a:solidFill>
                            <a:schemeClr val="tx1"/>
                          </a:solidFill>
                        </a:rPr>
                        <a:t>م</a:t>
                      </a:r>
                      <a:r>
                        <a:rPr lang="ar-EG" sz="1800" u="none" strike="noStrike" cap="none" dirty="0">
                          <a:solidFill>
                            <a:schemeClr val="tx1"/>
                          </a:solidFill>
                        </a:rPr>
                        <a:t> التكاليف المتعلقة بتدابير التخفيف المحددة في ميزانية المشروع؟</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0307303"/>
                  </a:ext>
                </a:extLst>
              </a:tr>
              <a:tr h="398607">
                <a:tc>
                  <a:txBody>
                    <a:bodyPr/>
                    <a:lstStyle/>
                    <a:p>
                      <a:pPr algn="r" fontAlgn="ctr"/>
                      <a:r>
                        <a:rPr lang="ar-EG" sz="1800" u="none" strike="noStrike" cap="none" dirty="0">
                          <a:solidFill>
                            <a:schemeClr val="tx1"/>
                          </a:solidFill>
                        </a:rPr>
                        <a:t> إن احتاج الشركاء إلى المزيد من التدريب، فهل أدرجت</a:t>
                      </a:r>
                      <a:r>
                        <a:rPr lang="ar-LB" sz="1800" u="none" strike="noStrike" cap="none" dirty="0">
                          <a:solidFill>
                            <a:schemeClr val="tx1"/>
                          </a:solidFill>
                        </a:rPr>
                        <a:t>م</a:t>
                      </a:r>
                      <a:r>
                        <a:rPr lang="ar-EG" sz="1800" u="none" strike="noStrike" cap="none" dirty="0">
                          <a:solidFill>
                            <a:schemeClr val="tx1"/>
                          </a:solidFill>
                        </a:rPr>
                        <a:t> ذلك في جدول أنشطة المشروع وميزانيته؟</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96682148"/>
                  </a:ext>
                </a:extLst>
              </a:tr>
              <a:tr h="596883">
                <a:tc>
                  <a:txBody>
                    <a:bodyPr/>
                    <a:lstStyle/>
                    <a:p>
                      <a:pPr algn="r" fontAlgn="ctr"/>
                      <a:r>
                        <a:rPr lang="ar-EG" sz="1800" u="none" strike="noStrike" cap="none" dirty="0">
                          <a:solidFill>
                            <a:schemeClr val="tx1"/>
                          </a:solidFill>
                        </a:rPr>
                        <a:t> هل قمت</a:t>
                      </a:r>
                      <a:r>
                        <a:rPr lang="ar-LB" sz="1800" u="none" strike="noStrike" cap="none" dirty="0">
                          <a:solidFill>
                            <a:schemeClr val="tx1"/>
                          </a:solidFill>
                        </a:rPr>
                        <a:t>م</a:t>
                      </a:r>
                      <a:r>
                        <a:rPr lang="ar-EG" sz="1800" u="none" strike="noStrike" cap="none" dirty="0">
                          <a:solidFill>
                            <a:schemeClr val="tx1"/>
                          </a:solidFill>
                        </a:rPr>
                        <a:t> بمشاركة/التحقق من صحة النتائج مع المجتمعات المحلية؟ إذا كان ذلك مناسبًا، يمكنك</a:t>
                      </a:r>
                      <a:r>
                        <a:rPr lang="ar-LB" sz="1800" u="none" strike="noStrike" cap="none" dirty="0">
                          <a:solidFill>
                            <a:schemeClr val="tx1"/>
                          </a:solidFill>
                        </a:rPr>
                        <a:t>م</a:t>
                      </a:r>
                      <a:r>
                        <a:rPr lang="ar-EG" sz="1800" u="none" strike="noStrike" cap="none" dirty="0">
                          <a:solidFill>
                            <a:schemeClr val="tx1"/>
                          </a:solidFill>
                        </a:rPr>
                        <a:t> استخدام إرشادات "أداة الإشراف البيئي للمجتمعات المحلية" لتنفيذ ذلك.</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8401004"/>
                  </a:ext>
                </a:extLst>
              </a:tr>
              <a:tr h="596883">
                <a:tc>
                  <a:txBody>
                    <a:bodyPr/>
                    <a:lstStyle/>
                    <a:p>
                      <a:pPr algn="r" fontAlgn="ctr"/>
                      <a:r>
                        <a:rPr lang="ar-EG" sz="1800" u="none" strike="noStrike" cap="none" dirty="0">
                          <a:solidFill>
                            <a:schemeClr val="tx1"/>
                          </a:solidFill>
                        </a:rPr>
                        <a:t>  إذا كان من المستحسن، فكِّر</a:t>
                      </a:r>
                      <a:r>
                        <a:rPr lang="ar-LB" sz="1800" u="none" strike="noStrike" cap="none" dirty="0">
                          <a:solidFill>
                            <a:schemeClr val="tx1"/>
                          </a:solidFill>
                        </a:rPr>
                        <a:t>وا</a:t>
                      </a:r>
                      <a:r>
                        <a:rPr lang="ar-EG" sz="1800" u="none" strike="noStrike" cap="none" dirty="0">
                          <a:solidFill>
                            <a:schemeClr val="tx1"/>
                          </a:solidFill>
                        </a:rPr>
                        <a:t> في تطبيق هذه الأداة  في الخط الأساسي/المتوسط/النهائي لتتبع التدابير وكذلك تحديد المخاطر الإضافية الناشئة.  </a:t>
                      </a:r>
                    </a:p>
                  </a:txBody>
                  <a:tcPr marL="83220" marR="83220" marT="83220" marB="8322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668845872"/>
                  </a:ext>
                </a:extLst>
              </a:tr>
            </a:tbl>
          </a:graphicData>
        </a:graphic>
      </p:graphicFrame>
    </p:spTree>
    <p:extLst>
      <p:ext uri="{BB962C8B-B14F-4D97-AF65-F5344CB8AC3E}">
        <p14:creationId xmlns:p14="http://schemas.microsoft.com/office/powerpoint/2010/main" val="35258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528E939-C777-F81A-3A42-B35DDD7EF5F9}"/>
              </a:ext>
            </a:extLst>
          </p:cNvPr>
          <p:cNvSpPr>
            <a:spLocks noGrp="1"/>
          </p:cNvSpPr>
          <p:nvPr>
            <p:ph type="title"/>
          </p:nvPr>
        </p:nvSpPr>
        <p:spPr>
          <a:xfrm>
            <a:off x="479394" y="1070800"/>
            <a:ext cx="3939688" cy="4402348"/>
          </a:xfrm>
        </p:spPr>
        <p:txBody>
          <a:bodyPr>
            <a:normAutofit/>
          </a:bodyPr>
          <a:lstStyle/>
          <a:p>
            <a:pPr algn="r"/>
            <a:r>
              <a:rPr lang="ar-EG" sz="5000" b="1">
                <a:latin typeface="Sakkal Majalla" panose="02000000000000000000" pitchFamily="2" charset="-78"/>
                <a:cs typeface="Sakkal Majalla" panose="02000000000000000000" pitchFamily="2" charset="-78"/>
              </a:rPr>
              <a:t>موارد لدعم تطبيق أداة الإشراف البيئي</a:t>
            </a:r>
          </a:p>
        </p:txBody>
      </p:sp>
      <p:cxnSp>
        <p:nvCxnSpPr>
          <p:cNvPr id="7" name="Straight Connector 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7FFE26EB-EE03-9F81-EEB7-3CD3BCD8A271}"/>
              </a:ext>
            </a:extLst>
          </p:cNvPr>
          <p:cNvGraphicFramePr>
            <a:graphicFrameLocks noGrp="1"/>
          </p:cNvGraphicFramePr>
          <p:nvPr>
            <p:ph idx="1"/>
            <p:extLst>
              <p:ext uri="{D42A27DB-BD31-4B8C-83A1-F6EECF244321}">
                <p14:modId xmlns:p14="http://schemas.microsoft.com/office/powerpoint/2010/main" val="2611285380"/>
              </p:ext>
            </p:extLst>
          </p:nvPr>
        </p:nvGraphicFramePr>
        <p:xfrm>
          <a:off x="5108535" y="1070800"/>
          <a:ext cx="6604067" cy="5589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26902837"/>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forest of trees&#10;&#10;Description automatically generated with low confidence">
            <a:extLst>
              <a:ext uri="{FF2B5EF4-FFF2-40B4-BE49-F238E27FC236}">
                <a16:creationId xmlns:a16="http://schemas.microsoft.com/office/drawing/2014/main" id="{5E90B050-1FA0-6E51-9489-4D9A763E731B}"/>
              </a:ext>
            </a:extLst>
          </p:cNvPr>
          <p:cNvPicPr>
            <a:picLocks noChangeAspect="1"/>
          </p:cNvPicPr>
          <p:nvPr/>
        </p:nvPicPr>
        <p:blipFill rotWithShape="1">
          <a:blip r:embed="rId3"/>
          <a:srcRect l="6220" r="25836" b="-1"/>
          <a:stretch/>
        </p:blipFill>
        <p:spPr>
          <a:xfrm>
            <a:off x="4038599" y="10"/>
            <a:ext cx="8160026" cy="6875809"/>
          </a:xfrm>
          <a:prstGeom prst="rect">
            <a:avLst/>
          </a:prstGeom>
        </p:spPr>
      </p:pic>
      <p:sp>
        <p:nvSpPr>
          <p:cNvPr id="40" name="Freeform: Shape 3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C8AE013-A1F5-6825-6CC0-E19952CD0A42}"/>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ar-EG" sz="4000" b="1">
                <a:solidFill>
                  <a:srgbClr val="FFFFFF"/>
                </a:solidFill>
                <a:latin typeface="Sakkal Majalla" panose="02000000000000000000" pitchFamily="2" charset="-78"/>
                <a:cs typeface="Sakkal Majalla" panose="02000000000000000000" pitchFamily="2" charset="-78"/>
              </a:rPr>
              <a:t>شكرًا لاهتمامكم بـأداة الإشراف البيئي</a:t>
            </a:r>
            <a:br>
              <a:rPr lang="ar-EG" sz="4000" b="1">
                <a:solidFill>
                  <a:srgbClr val="FFFFFF"/>
                </a:solidFill>
                <a:latin typeface="Sakkal Majalla" panose="02000000000000000000" pitchFamily="2" charset="-78"/>
                <a:cs typeface="Sakkal Majalla" panose="02000000000000000000" pitchFamily="2" charset="-78"/>
              </a:rPr>
            </a:br>
            <a:br>
              <a:rPr lang="ar-EG" sz="4000" b="1">
                <a:solidFill>
                  <a:srgbClr val="FFFFFF"/>
                </a:solidFill>
                <a:latin typeface="Sakkal Majalla" panose="02000000000000000000" pitchFamily="2" charset="-78"/>
                <a:cs typeface="Sakkal Majalla" panose="02000000000000000000" pitchFamily="2" charset="-78"/>
              </a:rPr>
            </a:br>
            <a:r>
              <a:rPr lang="ar-EG" sz="4000" b="1">
                <a:solidFill>
                  <a:srgbClr val="FFFFFF"/>
                </a:solidFill>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429341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9797" y="978842"/>
            <a:ext cx="3767328" cy="4581144"/>
          </a:xfrm>
        </p:spPr>
        <p:txBody>
          <a:bodyPr anchor="t">
            <a:normAutofit/>
          </a:bodyPr>
          <a:lstStyle/>
          <a:p>
            <a:pPr>
              <a:spcBef>
                <a:spcPts val="0"/>
              </a:spcBef>
              <a:spcAft>
                <a:spcPts val="800"/>
              </a:spcAft>
            </a:pPr>
            <a:r>
              <a:rPr lang="ar-EG" sz="5400" b="1" dirty="0">
                <a:latin typeface="Sakkal Majalla" panose="02000000000000000000" pitchFamily="2" charset="-78"/>
                <a:ea typeface="Calibri" panose="020F0502020204030204" pitchFamily="34" charset="0"/>
                <a:cs typeface="Sakkal Majalla" panose="02000000000000000000" pitchFamily="2" charset="-78"/>
              </a:rPr>
              <a:t>لماذا نحن مجتمعين؟ </a:t>
            </a:r>
          </a:p>
        </p:txBody>
      </p:sp>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sp>
        <p:nvSpPr>
          <p:cNvPr id="37" name="Content Placeholder 2">
            <a:extLst>
              <a:ext uri="{FF2B5EF4-FFF2-40B4-BE49-F238E27FC236}">
                <a16:creationId xmlns:a16="http://schemas.microsoft.com/office/drawing/2014/main" id="{17DFF0AD-EA05-A536-4628-D66B94AA9E3B}"/>
              </a:ext>
            </a:extLst>
          </p:cNvPr>
          <p:cNvSpPr txBox="1">
            <a:spLocks/>
          </p:cNvSpPr>
          <p:nvPr/>
        </p:nvSpPr>
        <p:spPr>
          <a:xfrm>
            <a:off x="539192" y="612449"/>
            <a:ext cx="7577008" cy="6041090"/>
          </a:xfrm>
          <a:prstGeom prst="rect">
            <a:avLst/>
          </a:prstGeom>
        </p:spPr>
        <p:txBody>
          <a:bodyPr vert="horz" lIns="91440" tIns="45720" rIns="91440" bIns="45720" rtlCol="0" anchor="t">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Light" panose="020B0304020202020204" pitchFamily="34" charset="0"/>
                <a:ea typeface="+mn-ea"/>
                <a:cs typeface="+mn-cs"/>
              </a:defRPr>
            </a:lvl1pPr>
            <a:lvl2pPr marL="800100" indent="-342900" algn="r" defTabSz="914400" rtl="1" eaLnBrk="1" latinLnBrk="0" hangingPunct="1">
              <a:lnSpc>
                <a:spcPct val="90000"/>
              </a:lnSpc>
              <a:spcBef>
                <a:spcPts val="500"/>
              </a:spcBef>
              <a:buFontTx/>
              <a:buChar char="-"/>
              <a:defRPr sz="2400" kern="1200">
                <a:solidFill>
                  <a:schemeClr val="tx1"/>
                </a:solidFill>
                <a:latin typeface="Avenir Next LT Pro Light" panose="020B0304020202020204" pitchFamily="34" charset="0"/>
                <a:ea typeface="+mn-ea"/>
                <a:cs typeface="+mn-cs"/>
              </a:defRPr>
            </a:lvl2pPr>
            <a:lvl3pPr marL="1257300" indent="-342900" algn="r" defTabSz="914400" rtl="1" eaLnBrk="1" latinLnBrk="0" hangingPunct="1">
              <a:lnSpc>
                <a:spcPct val="90000"/>
              </a:lnSpc>
              <a:spcBef>
                <a:spcPts val="500"/>
              </a:spcBef>
              <a:buFont typeface="Wingdings" panose="05000000000000000000" pitchFamily="2" charset="2"/>
              <a:buChar char="§"/>
              <a:defRPr sz="2000" kern="1200">
                <a:solidFill>
                  <a:schemeClr val="tx1"/>
                </a:solidFill>
                <a:latin typeface="Avenir Next LT Pro Light" panose="020B0304020202020204" pitchFamily="34" charset="0"/>
                <a:ea typeface="+mn-ea"/>
                <a:cs typeface="+mn-cs"/>
              </a:defRPr>
            </a:lvl3pPr>
            <a:lvl4pPr marL="1657350" indent="-285750" algn="r" defTabSz="914400" rtl="1" eaLnBrk="1" latinLnBrk="0" hangingPunct="1">
              <a:lnSpc>
                <a:spcPct val="90000"/>
              </a:lnSpc>
              <a:spcBef>
                <a:spcPts val="500"/>
              </a:spcBef>
              <a:buFont typeface="Courier New" panose="02070309020205020404" pitchFamily="49" charset="0"/>
              <a:buChar char="o"/>
              <a:defRPr sz="1800" kern="1200">
                <a:solidFill>
                  <a:schemeClr val="tx1"/>
                </a:solidFill>
                <a:latin typeface="Avenir Next LT Pro Light" panose="020B0304020202020204" pitchFamily="34" charset="0"/>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800" kern="1200">
                <a:solidFill>
                  <a:schemeClr val="tx1"/>
                </a:solidFill>
                <a:latin typeface="Avenir Next LT Pro Light" panose="020B03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EG" dirty="0">
                <a:latin typeface="Sakkal Majalla" panose="02000000000000000000" pitchFamily="2" charset="-78"/>
                <a:cs typeface="Sakkal Majalla" panose="02000000000000000000" pitchFamily="2" charset="-78"/>
              </a:rPr>
              <a:t> في ظلّ تأثير القضايا البيئية على الناس في جميع أنحاء العالم، يتأثر الفقراء بشكلٍ هائل بالنتائج المحلية للتدهور البيئي، نتيجة اعتمادهم في غالبية الأوقات على الموارد الطبيعية لسبل معيشتهم، كما يقيمون في مناطق معرضة للتدهور البيئي (العدالة البيئية).</a:t>
            </a:r>
          </a:p>
          <a:p>
            <a:pPr marL="0" indent="0">
              <a:buNone/>
            </a:pPr>
            <a:endParaRPr lang="en-US" dirty="0">
              <a:latin typeface="Sakkal Majalla" panose="02000000000000000000" pitchFamily="2" charset="-78"/>
              <a:cs typeface="Sakkal Majalla" panose="02000000000000000000" pitchFamily="2" charset="-78"/>
            </a:endParaRPr>
          </a:p>
          <a:p>
            <a:pPr marL="0" indent="0">
              <a:buNone/>
            </a:pPr>
            <a:r>
              <a:rPr lang="ar-EG" dirty="0">
                <a:latin typeface="Sakkal Majalla" panose="02000000000000000000" pitchFamily="2" charset="-78"/>
                <a:cs typeface="Sakkal Majalla" panose="02000000000000000000" pitchFamily="2" charset="-78"/>
              </a:rPr>
              <a:t>كما يتأثر الفقراء بشكل مفرط أيضًا بالتغيرات المناخية نتيجة أوجه الضعف الكامنة، بالإضافة إلى ارتفاع معدلات تعرضهم للمخاطر الطبيعية والتهميش الاجتماعي والاقتصادي.</a:t>
            </a:r>
          </a:p>
          <a:p>
            <a:pPr marL="0" indent="0">
              <a:buNone/>
            </a:pPr>
            <a:endParaRPr lang="en-US" dirty="0">
              <a:latin typeface="Sakkal Majalla" panose="02000000000000000000" pitchFamily="2" charset="-78"/>
              <a:cs typeface="Sakkal Majalla" panose="02000000000000000000" pitchFamily="2" charset="-78"/>
            </a:endParaRPr>
          </a:p>
          <a:p>
            <a:pPr marL="0" indent="0">
              <a:buNone/>
            </a:pPr>
            <a:r>
              <a:rPr lang="ar-EG" dirty="0">
                <a:latin typeface="Sakkal Majalla" panose="02000000000000000000" pitchFamily="2" charset="-78"/>
                <a:cs typeface="Sakkal Majalla" panose="02000000000000000000" pitchFamily="2" charset="-78"/>
              </a:rPr>
              <a:t> علاوةً على ذلك، تجمع تدهور البيئة </a:t>
            </a:r>
            <a:r>
              <a:rPr lang="ar-LB" dirty="0">
                <a:latin typeface="Sakkal Majalla" panose="02000000000000000000" pitchFamily="2" charset="-78"/>
                <a:cs typeface="Sakkal Majalla" panose="02000000000000000000" pitchFamily="2" charset="-78"/>
              </a:rPr>
              <a:t>و</a:t>
            </a:r>
            <a:r>
              <a:rPr lang="ar-EG" dirty="0">
                <a:latin typeface="Sakkal Majalla" panose="02000000000000000000" pitchFamily="2" charset="-78"/>
                <a:cs typeface="Sakkal Majalla" panose="02000000000000000000" pitchFamily="2" charset="-78"/>
              </a:rPr>
              <a:t>تغير المناخ علاقة ترابطية، إذ </a:t>
            </a:r>
            <a:r>
              <a:rPr lang="ar-LB" dirty="0">
                <a:latin typeface="Sakkal Majalla" panose="02000000000000000000" pitchFamily="2" charset="-78"/>
                <a:cs typeface="Sakkal Majalla" panose="02000000000000000000" pitchFamily="2" charset="-78"/>
              </a:rPr>
              <a:t>تضطلع</a:t>
            </a:r>
            <a:r>
              <a:rPr lang="ar-EG" dirty="0">
                <a:latin typeface="Sakkal Majalla" panose="02000000000000000000" pitchFamily="2" charset="-78"/>
                <a:cs typeface="Sakkal Majalla" panose="02000000000000000000" pitchFamily="2" charset="-78"/>
              </a:rPr>
              <a:t> كيفية معاملتنا لبيئتنا الطبيعية </a:t>
            </a:r>
            <a:r>
              <a:rPr lang="ar-LB" dirty="0">
                <a:latin typeface="Sakkal Majalla" panose="02000000000000000000" pitchFamily="2" charset="-78"/>
                <a:cs typeface="Sakkal Majalla" panose="02000000000000000000" pitchFamily="2" charset="-78"/>
              </a:rPr>
              <a:t>ب</a:t>
            </a:r>
            <a:r>
              <a:rPr lang="ar-EG" dirty="0">
                <a:latin typeface="Sakkal Majalla" panose="02000000000000000000" pitchFamily="2" charset="-78"/>
                <a:cs typeface="Sakkal Majalla" panose="02000000000000000000" pitchFamily="2" charset="-78"/>
              </a:rPr>
              <a:t>دور</a:t>
            </a:r>
            <a:r>
              <a:rPr lang="ar-LB" dirty="0">
                <a:latin typeface="Sakkal Majalla" panose="02000000000000000000" pitchFamily="2" charset="-78"/>
                <a:cs typeface="Sakkal Majalla" panose="02000000000000000000" pitchFamily="2" charset="-78"/>
              </a:rPr>
              <a:t>ٍ </a:t>
            </a:r>
            <a:r>
              <a:rPr lang="ar-EG" dirty="0">
                <a:latin typeface="Sakkal Majalla" panose="02000000000000000000" pitchFamily="2" charset="-78"/>
                <a:cs typeface="Sakkal Majalla" panose="02000000000000000000" pitchFamily="2" charset="-78"/>
              </a:rPr>
              <a:t>مؤثر</a:t>
            </a:r>
            <a:r>
              <a:rPr lang="ar-LB" dirty="0">
                <a:latin typeface="Sakkal Majalla" panose="02000000000000000000" pitchFamily="2" charset="-78"/>
                <a:cs typeface="Sakkal Majalla" panose="02000000000000000000" pitchFamily="2" charset="-78"/>
              </a:rPr>
              <a:t>ٍ</a:t>
            </a:r>
            <a:r>
              <a:rPr lang="ar-EG" dirty="0">
                <a:latin typeface="Sakkal Majalla" panose="02000000000000000000" pitchFamily="2" charset="-78"/>
                <a:cs typeface="Sakkal Majalla" panose="02000000000000000000" pitchFamily="2" charset="-78"/>
              </a:rPr>
              <a:t> في تغير المناخ الناجم عن الإنسان.</a:t>
            </a:r>
          </a:p>
          <a:p>
            <a:pPr marL="0" indent="0">
              <a:buNone/>
            </a:pPr>
            <a:r>
              <a:rPr lang="ar-EG" dirty="0">
                <a:latin typeface="Sakkal Majalla" panose="02000000000000000000" pitchFamily="2" charset="-78"/>
                <a:cs typeface="Sakkal Majalla" panose="02000000000000000000" pitchFamily="2" charset="-78"/>
              </a:rPr>
              <a:t> وبالتالي، كلّ ما ننجزه يؤثر على البيئة!   </a:t>
            </a:r>
          </a:p>
          <a:p>
            <a:pPr marL="0" indent="0">
              <a:buNone/>
            </a:pPr>
            <a:endParaRPr lang="en-US" dirty="0">
              <a:latin typeface="Sakkal Majalla" panose="02000000000000000000" pitchFamily="2" charset="-78"/>
              <a:cs typeface="Sakkal Majalla" panose="02000000000000000000" pitchFamily="2" charset="-78"/>
            </a:endParaRPr>
          </a:p>
          <a:p>
            <a:pPr marL="0" indent="0">
              <a:buNone/>
            </a:pPr>
            <a:endParaRPr lang="en-US"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643134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2799" y="847456"/>
            <a:ext cx="3767328" cy="4581144"/>
          </a:xfrm>
        </p:spPr>
        <p:txBody>
          <a:bodyPr anchor="t">
            <a:normAutofit/>
          </a:bodyPr>
          <a:lstStyle/>
          <a:p>
            <a:pPr marL="0" marR="0">
              <a:spcBef>
                <a:spcPts val="0"/>
              </a:spcBef>
              <a:spcAft>
                <a:spcPts val="800"/>
              </a:spcAft>
            </a:pPr>
            <a:r>
              <a:rPr lang="ar-EG" sz="5400" b="1" dirty="0">
                <a:latin typeface="Sakkal Majalla" panose="02000000000000000000" pitchFamily="2" charset="-78"/>
                <a:ea typeface="Calibri" panose="020F0502020204030204" pitchFamily="34" charset="0"/>
                <a:cs typeface="Sakkal Majalla" panose="02000000000000000000" pitchFamily="2" charset="-78"/>
              </a:rPr>
              <a:t>أهداف التدريب </a:t>
            </a:r>
          </a:p>
        </p:txBody>
      </p:sp>
      <p:sp>
        <p:nvSpPr>
          <p:cNvPr id="3" name="Content Placeholder 2"/>
          <p:cNvSpPr>
            <a:spLocks noGrp="1"/>
          </p:cNvSpPr>
          <p:nvPr>
            <p:ph idx="1"/>
          </p:nvPr>
        </p:nvSpPr>
        <p:spPr>
          <a:xfrm>
            <a:off x="859510" y="705827"/>
            <a:ext cx="7117194" cy="6047547"/>
          </a:xfrm>
        </p:spPr>
        <p:txBody>
          <a:bodyPr vert="horz" lIns="91440" tIns="45720" rIns="91440" bIns="45720" rtlCol="0" anchor="t">
            <a:normAutofit/>
          </a:bodyPr>
          <a:lstStyle/>
          <a:p>
            <a:pPr marL="0" indent="0">
              <a:buNone/>
            </a:pPr>
            <a:r>
              <a:rPr lang="ar-EG" dirty="0">
                <a:latin typeface="Sakkal Majalla" panose="02000000000000000000" pitchFamily="2" charset="-78"/>
                <a:cs typeface="Sakkal Majalla" panose="02000000000000000000" pitchFamily="2" charset="-78"/>
              </a:rPr>
              <a:t> في نهاية الورشة، سيدرك المشاركون ما يلي: </a:t>
            </a:r>
          </a:p>
          <a:p>
            <a:r>
              <a:rPr lang="ar-EG" dirty="0">
                <a:latin typeface="Sakkal Majalla" panose="02000000000000000000" pitchFamily="2" charset="-78"/>
                <a:cs typeface="Sakkal Majalla" panose="02000000000000000000" pitchFamily="2" charset="-78"/>
              </a:rPr>
              <a:t>ما سبب الترويج للإشراف البيئي في البرامج الإنسانية وبرامج التعافي وبرامج إعادة التأهيل</a:t>
            </a:r>
          </a:p>
          <a:p>
            <a:r>
              <a:rPr lang="ar-EG" dirty="0">
                <a:latin typeface="Sakkal Majalla" panose="02000000000000000000" pitchFamily="2" charset="-78"/>
                <a:cs typeface="Sakkal Majalla" panose="02000000000000000000" pitchFamily="2" charset="-78"/>
              </a:rPr>
              <a:t>ما الهدف من أداة الإشراف البيئي</a:t>
            </a:r>
          </a:p>
          <a:p>
            <a:r>
              <a:rPr lang="ar-EG" dirty="0">
                <a:latin typeface="Sakkal Majalla" panose="02000000000000000000" pitchFamily="2" charset="-78"/>
                <a:cs typeface="Sakkal Majalla" panose="02000000000000000000" pitchFamily="2" charset="-78"/>
              </a:rPr>
              <a:t>متى تُستخدم الأداة</a:t>
            </a:r>
          </a:p>
          <a:p>
            <a:r>
              <a:rPr lang="ar-EG" dirty="0">
                <a:latin typeface="Sakkal Majalla" panose="02000000000000000000" pitchFamily="2" charset="-78"/>
                <a:cs typeface="Sakkal Majalla" panose="02000000000000000000" pitchFamily="2" charset="-78"/>
              </a:rPr>
              <a:t>من هم المستخدمون لهذه الأداة</a:t>
            </a:r>
          </a:p>
          <a:p>
            <a:r>
              <a:rPr lang="ar-EG" dirty="0">
                <a:latin typeface="Sakkal Majalla" panose="02000000000000000000" pitchFamily="2" charset="-78"/>
                <a:cs typeface="Sakkal Majalla" panose="02000000000000000000" pitchFamily="2" charset="-78"/>
              </a:rPr>
              <a:t>كيفية استخدام الأداة</a:t>
            </a:r>
          </a:p>
          <a:p>
            <a:r>
              <a:rPr lang="ar-EG" dirty="0">
                <a:latin typeface="Sakkal Majalla" panose="02000000000000000000" pitchFamily="2" charset="-78"/>
                <a:cs typeface="Sakkal Majalla" panose="02000000000000000000" pitchFamily="2" charset="-78"/>
              </a:rPr>
              <a:t> التطبيق العملي على سيناريو حقيقي واقعي</a:t>
            </a:r>
          </a:p>
          <a:p>
            <a:r>
              <a:rPr lang="ar-EG" dirty="0">
                <a:latin typeface="Sakkal Majalla" panose="02000000000000000000" pitchFamily="2" charset="-78"/>
                <a:cs typeface="Sakkal Majalla" panose="02000000000000000000" pitchFamily="2" charset="-78"/>
              </a:rPr>
              <a:t>تقييم للتجارب والأسئلة...</a:t>
            </a:r>
          </a:p>
        </p:txBody>
      </p:sp>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spTree>
    <p:extLst>
      <p:ext uri="{BB962C8B-B14F-4D97-AF65-F5344CB8AC3E}">
        <p14:creationId xmlns:p14="http://schemas.microsoft.com/office/powerpoint/2010/main" val="10091146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AC315385-E9DB-ACEC-E748-FB7BDF4A6B03}"/>
              </a:ext>
            </a:extLst>
          </p:cNvPr>
          <p:cNvPicPr>
            <a:picLocks noChangeAspect="1"/>
          </p:cNvPicPr>
          <p:nvPr/>
        </p:nvPicPr>
        <p:blipFill rotWithShape="1">
          <a:blip r:embed="rId3"/>
          <a:srcRect l="4001"/>
          <a:stretch/>
        </p:blipFill>
        <p:spPr>
          <a:xfrm>
            <a:off x="20" y="-22"/>
            <a:ext cx="12191977" cy="6858022"/>
          </a:xfrm>
          <a:prstGeom prst="rect">
            <a:avLst/>
          </a:prstGeom>
        </p:spPr>
      </p:pic>
      <p:sp>
        <p:nvSpPr>
          <p:cNvPr id="41" name="Rectangle 4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8A4019-BD49-06A6-5CB0-8DCE372E3461}"/>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ar-EG" sz="5200" b="1">
                <a:solidFill>
                  <a:srgbClr val="FFFFFF"/>
                </a:solidFill>
                <a:latin typeface="Sakkal Majalla" panose="02000000000000000000" pitchFamily="2" charset="-78"/>
                <a:cs typeface="Sakkal Majalla" panose="02000000000000000000" pitchFamily="2" charset="-78"/>
              </a:rPr>
              <a:t>ما هو الإشراف البيئي؟</a:t>
            </a:r>
          </a:p>
        </p:txBody>
      </p:sp>
      <p:sp>
        <p:nvSpPr>
          <p:cNvPr id="43" name="Rectangle 4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239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2793"/>
            <a:ext cx="11163300" cy="852658"/>
          </a:xfrm>
        </p:spPr>
        <p:txBody>
          <a:bodyPr>
            <a:noAutofit/>
          </a:bodyPr>
          <a:lstStyle/>
          <a:p>
            <a:r>
              <a:rPr lang="ar-EG" sz="4000">
                <a:latin typeface="Sakkal Majalla" panose="02000000000000000000" pitchFamily="2" charset="-78"/>
                <a:cs typeface="Sakkal Majalla" panose="02000000000000000000" pitchFamily="2" charset="-78"/>
              </a:rPr>
              <a:t>ما هو الإشراف البيئي؟</a:t>
            </a:r>
          </a:p>
        </p:txBody>
      </p:sp>
      <p:sp>
        <p:nvSpPr>
          <p:cNvPr id="5" name="Content Placeholder 2"/>
          <p:cNvSpPr>
            <a:spLocks noGrp="1"/>
          </p:cNvSpPr>
          <p:nvPr>
            <p:ph idx="1"/>
          </p:nvPr>
        </p:nvSpPr>
        <p:spPr>
          <a:xfrm>
            <a:off x="177800" y="905451"/>
            <a:ext cx="11899900" cy="1015058"/>
          </a:xfrm>
        </p:spPr>
        <p:txBody>
          <a:bodyPr>
            <a:normAutofit/>
          </a:bodyPr>
          <a:lstStyle/>
          <a:p>
            <a:pPr marL="0" indent="0">
              <a:buNone/>
            </a:pPr>
            <a:r>
              <a:rPr lang="ar-EG" sz="2800" i="1">
                <a:latin typeface="Sakkal Majalla" panose="02000000000000000000" pitchFamily="2" charset="-78"/>
                <a:cs typeface="Sakkal Majalla" panose="02000000000000000000" pitchFamily="2" charset="-78"/>
              </a:rPr>
              <a:t>يتمثل الإشراف البيئي </a:t>
            </a:r>
            <a:r>
              <a:rPr lang="ar-EG" sz="2800" b="1" i="1">
                <a:latin typeface="Sakkal Majalla" panose="02000000000000000000" pitchFamily="2" charset="-78"/>
                <a:cs typeface="Sakkal Majalla" panose="02000000000000000000" pitchFamily="2" charset="-78"/>
              </a:rPr>
              <a:t>بالاستخدام المستدام للموارد وإدارتها</a:t>
            </a:r>
            <a:r>
              <a:rPr lang="ar-EG" sz="2800" i="1">
                <a:latin typeface="Sakkal Majalla" panose="02000000000000000000" pitchFamily="2" charset="-78"/>
                <a:cs typeface="Sakkal Majalla" panose="02000000000000000000" pitchFamily="2" charset="-78"/>
              </a:rPr>
              <a:t> وأنشطة </a:t>
            </a:r>
            <a:r>
              <a:rPr lang="ar-EG" sz="2800" b="1" i="1">
                <a:latin typeface="Sakkal Majalla" panose="02000000000000000000" pitchFamily="2" charset="-78"/>
                <a:cs typeface="Sakkal Majalla" panose="02000000000000000000" pitchFamily="2" charset="-78"/>
              </a:rPr>
              <a:t>الترميم الفعّالة</a:t>
            </a:r>
            <a:r>
              <a:rPr lang="ar-EG" sz="2800" i="1">
                <a:latin typeface="Sakkal Majalla" panose="02000000000000000000" pitchFamily="2" charset="-78"/>
                <a:cs typeface="Sakkal Majalla" panose="02000000000000000000" pitchFamily="2" charset="-78"/>
              </a:rPr>
              <a:t> والإجراءات التي تؤدي إلى</a:t>
            </a:r>
            <a:r>
              <a:rPr lang="ar-EG" sz="2800" b="1" i="1">
                <a:latin typeface="Sakkal Majalla" panose="02000000000000000000" pitchFamily="2" charset="-78"/>
                <a:cs typeface="Sakkal Majalla" panose="02000000000000000000" pitchFamily="2" charset="-78"/>
              </a:rPr>
              <a:t> التكيف الإيجابي للمجتمعات الضعيفة</a:t>
            </a:r>
          </a:p>
          <a:p>
            <a:pPr marL="0" indent="0">
              <a:buNone/>
            </a:pPr>
            <a:endParaRPr lang="en-US" dirty="0">
              <a:latin typeface="Sakkal Majalla" panose="02000000000000000000" pitchFamily="2" charset="-78"/>
              <a:ea typeface="Malgun Gothic Semilight" panose="020B0502040204020203" pitchFamily="34" charset="-128"/>
              <a:cs typeface="Sakkal Majalla" panose="02000000000000000000" pitchFamily="2" charset="-78"/>
            </a:endParaRPr>
          </a:p>
          <a:p>
            <a:pPr marL="0" lvl="0" indent="0">
              <a:buNone/>
            </a:pPr>
            <a:endParaRPr lang="en-US" dirty="0">
              <a:latin typeface="Sakkal Majalla" panose="02000000000000000000" pitchFamily="2" charset="-78"/>
              <a:cs typeface="Sakkal Majalla" panose="02000000000000000000" pitchFamily="2" charset="-78"/>
            </a:endParaRPr>
          </a:p>
        </p:txBody>
      </p:sp>
      <p:pic>
        <p:nvPicPr>
          <p:cNvPr id="4" name="Picture 3">
            <a:extLst>
              <a:ext uri="{FF2B5EF4-FFF2-40B4-BE49-F238E27FC236}">
                <a16:creationId xmlns:a16="http://schemas.microsoft.com/office/drawing/2014/main" id="{0BFE5350-911B-496A-A3C5-B9A2170A1955}"/>
              </a:ext>
            </a:extLst>
          </p:cNvPr>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396990" y="1789634"/>
            <a:ext cx="4448810" cy="3336290"/>
          </a:xfrm>
          <a:prstGeom prst="rect">
            <a:avLst/>
          </a:prstGeom>
          <a:ln>
            <a:solidFill>
              <a:schemeClr val="tx1"/>
            </a:solidFill>
          </a:ln>
        </p:spPr>
      </p:pic>
      <p:sp>
        <p:nvSpPr>
          <p:cNvPr id="3" name="TextBox 2">
            <a:extLst>
              <a:ext uri="{FF2B5EF4-FFF2-40B4-BE49-F238E27FC236}">
                <a16:creationId xmlns:a16="http://schemas.microsoft.com/office/drawing/2014/main" id="{8A646DB0-A50E-4DB6-93A3-9378536D5FCB}"/>
              </a:ext>
            </a:extLst>
          </p:cNvPr>
          <p:cNvSpPr txBox="1"/>
          <p:nvPr/>
        </p:nvSpPr>
        <p:spPr>
          <a:xfrm>
            <a:off x="5911850" y="5193378"/>
            <a:ext cx="5795010" cy="923330"/>
          </a:xfrm>
          <a:prstGeom prst="rect">
            <a:avLst/>
          </a:prstGeom>
          <a:noFill/>
        </p:spPr>
        <p:txBody>
          <a:bodyPr wrap="square" rtlCol="0">
            <a:spAutoFit/>
          </a:bodyPr>
          <a:lstStyle/>
          <a:p>
            <a:r>
              <a:rPr lang="ar-EG" dirty="0">
                <a:latin typeface="Sakkal Majalla" panose="02000000000000000000" pitchFamily="2" charset="-78"/>
                <a:cs typeface="Sakkal Majalla" panose="02000000000000000000" pitchFamily="2" charset="-78"/>
              </a:rPr>
              <a:t>يقلل استخدام المواد المحلية لبناء مرافق المراحيض في أثناء الاستجابة الإنسانية في الكاميرون من خطر إزالة الغابات</a:t>
            </a:r>
          </a:p>
          <a:p>
            <a:endParaRPr lang="en-US" dirty="0">
              <a:latin typeface="Sakkal Majalla" panose="02000000000000000000" pitchFamily="2" charset="-78"/>
              <a:cs typeface="Sakkal Majalla" panose="02000000000000000000" pitchFamily="2" charset="-78"/>
            </a:endParaRPr>
          </a:p>
        </p:txBody>
      </p:sp>
      <p:pic>
        <p:nvPicPr>
          <p:cNvPr id="6" name="Picture 5">
            <a:extLst>
              <a:ext uri="{FF2B5EF4-FFF2-40B4-BE49-F238E27FC236}">
                <a16:creationId xmlns:a16="http://schemas.microsoft.com/office/drawing/2014/main" id="{FD8117A1-DCE4-442D-A33D-4C765A3AA9EF}"/>
              </a:ext>
            </a:extLst>
          </p:cNvPr>
          <p:cNvPicPr/>
          <p:nvPr/>
        </p:nvPicPr>
        <p:blipFill>
          <a:blip r:embed="rId5" cstate="email">
            <a:extLst>
              <a:ext uri="{28A0092B-C50C-407E-A947-70E740481C1C}">
                <a14:useLocalDpi xmlns:a14="http://schemas.microsoft.com/office/drawing/2010/main"/>
              </a:ext>
            </a:extLst>
          </a:blip>
          <a:stretch>
            <a:fillRect/>
          </a:stretch>
        </p:blipFill>
        <p:spPr>
          <a:xfrm>
            <a:off x="380138" y="1760855"/>
            <a:ext cx="5047551" cy="3336290"/>
          </a:xfrm>
          <a:prstGeom prst="rect">
            <a:avLst/>
          </a:prstGeom>
          <a:ln>
            <a:solidFill>
              <a:schemeClr val="tx1"/>
            </a:solidFill>
          </a:ln>
        </p:spPr>
      </p:pic>
      <p:sp>
        <p:nvSpPr>
          <p:cNvPr id="7" name="TextBox 6">
            <a:extLst>
              <a:ext uri="{FF2B5EF4-FFF2-40B4-BE49-F238E27FC236}">
                <a16:creationId xmlns:a16="http://schemas.microsoft.com/office/drawing/2014/main" id="{53721CF1-995E-4C13-B23C-C8A98CD284A8}"/>
              </a:ext>
            </a:extLst>
          </p:cNvPr>
          <p:cNvSpPr txBox="1"/>
          <p:nvPr/>
        </p:nvSpPr>
        <p:spPr>
          <a:xfrm>
            <a:off x="330200" y="5213885"/>
            <a:ext cx="5346700" cy="1200329"/>
          </a:xfrm>
          <a:prstGeom prst="rect">
            <a:avLst/>
          </a:prstGeom>
          <a:noFill/>
        </p:spPr>
        <p:txBody>
          <a:bodyPr wrap="square" rtlCol="0">
            <a:spAutoFit/>
          </a:bodyPr>
          <a:lstStyle/>
          <a:p>
            <a:r>
              <a:rPr lang="ar-EG" dirty="0">
                <a:latin typeface="Sakkal Majalla" panose="02000000000000000000" pitchFamily="2" charset="-78"/>
                <a:cs typeface="Sakkal Majalla" panose="02000000000000000000" pitchFamily="2" charset="-78"/>
              </a:rPr>
              <a:t> إعادة إنشاء مزارع المانغروف في فيتنام الوسطى</a:t>
            </a:r>
            <a:r>
              <a:rPr lang="ar-LB" dirty="0">
                <a:latin typeface="Sakkal Majalla" panose="02000000000000000000" pitchFamily="2" charset="-78"/>
                <a:cs typeface="Sakkal Majalla" panose="02000000000000000000" pitchFamily="2" charset="-78"/>
              </a:rPr>
              <a:t>، إذ </a:t>
            </a:r>
            <a:r>
              <a:rPr lang="ar-EG" dirty="0">
                <a:latin typeface="Sakkal Majalla" panose="02000000000000000000" pitchFamily="2" charset="-78"/>
                <a:cs typeface="Sakkal Majalla" panose="02000000000000000000" pitchFamily="2" charset="-78"/>
              </a:rPr>
              <a:t>ساعدت أشجار المانغروف على استعادة تجمعات الأسماك وكذلك تكوين حاجز طبيعي ضد العواصف وعرّام العواصف، مما يحمي أصول المجتمع المحلي</a:t>
            </a:r>
          </a:p>
          <a:p>
            <a:endParaRPr lang="en-US"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6769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87" y="486439"/>
            <a:ext cx="10820400" cy="662681"/>
          </a:xfrm>
        </p:spPr>
        <p:txBody>
          <a:bodyPr>
            <a:normAutofit/>
          </a:bodyPr>
          <a:lstStyle/>
          <a:p>
            <a:r>
              <a:rPr lang="ar-EG" sz="3600" b="1">
                <a:latin typeface="Sakkal Majalla" panose="02000000000000000000" pitchFamily="2" charset="-78"/>
                <a:cs typeface="Sakkal Majalla" panose="02000000000000000000" pitchFamily="2" charset="-78"/>
              </a:rPr>
              <a:t>ما سبب اختيار الإشراف البيئي؟ </a:t>
            </a:r>
          </a:p>
        </p:txBody>
      </p:sp>
      <p:sp>
        <p:nvSpPr>
          <p:cNvPr id="5" name="Content Placeholder 2"/>
          <p:cNvSpPr>
            <a:spLocks noGrp="1"/>
          </p:cNvSpPr>
          <p:nvPr>
            <p:ph idx="1"/>
          </p:nvPr>
        </p:nvSpPr>
        <p:spPr>
          <a:xfrm>
            <a:off x="217830" y="1149121"/>
            <a:ext cx="6090205" cy="5537430"/>
          </a:xfrm>
        </p:spPr>
        <p:txBody>
          <a:bodyPr vert="horz" lIns="91440" tIns="45720" rIns="91440" bIns="45720" rtlCol="0" anchor="t">
            <a:noAutofit/>
          </a:bodyPr>
          <a:lstStyle/>
          <a:p>
            <a:pPr marL="0" indent="0">
              <a:buNone/>
            </a:pPr>
            <a:r>
              <a:rPr lang="ar-EG" sz="2100" b="1" dirty="0">
                <a:latin typeface="Sakkal Majalla" panose="02000000000000000000" pitchFamily="2" charset="-78"/>
                <a:ea typeface="Malgun Gothic Semilight" panose="020B0502040204020203" pitchFamily="34" charset="-128"/>
                <a:cs typeface="Sakkal Majalla" panose="02000000000000000000" pitchFamily="2" charset="-78"/>
              </a:rPr>
              <a:t>بصفة مشاركون: </a:t>
            </a:r>
          </a:p>
          <a:p>
            <a:r>
              <a:rPr lang="ar-EG" sz="2100" dirty="0">
                <a:latin typeface="Sakkal Majalla" panose="02000000000000000000" pitchFamily="2" charset="-78"/>
                <a:ea typeface="Malgun Gothic Semilight"/>
                <a:cs typeface="Sakkal Majalla" panose="02000000000000000000" pitchFamily="2" charset="-78"/>
              </a:rPr>
              <a:t>يمكن أن تشكل القضايا البيئية عوامل أساسية تسهم في حدوث أزمات قصيرة وطويلة الأجل.</a:t>
            </a:r>
          </a:p>
          <a:p>
            <a:r>
              <a:rPr lang="ar-EG" sz="2100" dirty="0">
                <a:latin typeface="Sakkal Majalla" panose="02000000000000000000" pitchFamily="2" charset="-78"/>
                <a:ea typeface="Malgun Gothic Semilight"/>
                <a:cs typeface="Sakkal Majalla" panose="02000000000000000000" pitchFamily="2" charset="-78"/>
              </a:rPr>
              <a:t>يمكن أن تؤدي التدخلات الإنسانية والتنموية إلى آثارٍ سلبيةٍ على البيئة، بالإضافة إلى تفاقم المشاكل البيئية الكامنة وزيادة من تفاقم المخاطر والتعرض للخطر.</a:t>
            </a:r>
          </a:p>
          <a:p>
            <a:pPr marL="0" indent="0">
              <a:buNone/>
            </a:pPr>
            <a:r>
              <a:rPr lang="ar-EG" sz="2100" b="1" dirty="0">
                <a:latin typeface="Sakkal Majalla" panose="02000000000000000000" pitchFamily="2" charset="-78"/>
                <a:ea typeface="Malgun Gothic Semilight" panose="020B0502040204020203" pitchFamily="34" charset="-128"/>
                <a:cs typeface="Sakkal Majalla" panose="02000000000000000000" pitchFamily="2" charset="-78"/>
              </a:rPr>
              <a:t>بصفة وكالات كاثوليكية:</a:t>
            </a:r>
          </a:p>
          <a:p>
            <a:pPr marL="0" indent="0">
              <a:buNone/>
            </a:pPr>
            <a:r>
              <a:rPr lang="ar-EG" sz="2100" dirty="0">
                <a:latin typeface="Sakkal Majalla" panose="02000000000000000000" pitchFamily="2" charset="-78"/>
                <a:ea typeface="Malgun Gothic Semilight" panose="020B0502040204020203" pitchFamily="34" charset="-128"/>
                <a:cs typeface="Sakkal Majalla" panose="02000000000000000000" pitchFamily="2" charset="-78"/>
              </a:rPr>
              <a:t>العناية بالخليقة - الإشراف هو مبدأ في التعليم الاجتماعي الكاثوليكي. والدعوة للإجابة على "صرخة الأرض وصرخة الفقراء" (منصة لوداتو سي)..</a:t>
            </a:r>
          </a:p>
          <a:p>
            <a:pPr marL="0" indent="0">
              <a:buNone/>
            </a:pPr>
            <a:r>
              <a:rPr lang="ar-EG" sz="2100" b="1" dirty="0">
                <a:latin typeface="Sakkal Majalla" panose="02000000000000000000" pitchFamily="2" charset="-78"/>
                <a:ea typeface="Malgun Gothic Semilight" panose="020B0502040204020203" pitchFamily="34" charset="-128"/>
                <a:cs typeface="Sakkal Majalla" panose="02000000000000000000" pitchFamily="2" charset="-78"/>
              </a:rPr>
              <a:t>المبرر - حالة العمل:</a:t>
            </a:r>
          </a:p>
          <a:p>
            <a:pPr marL="0" indent="0">
              <a:buNone/>
            </a:pPr>
            <a:r>
              <a:rPr lang="ar-EG" sz="2100" dirty="0">
                <a:latin typeface="Sakkal Majalla" panose="02000000000000000000" pitchFamily="2" charset="-78"/>
                <a:ea typeface="Malgun Gothic Semilight" panose="020B0502040204020203" pitchFamily="34" charset="-128"/>
                <a:cs typeface="Sakkal Majalla" panose="02000000000000000000" pitchFamily="2" charset="-78"/>
              </a:rPr>
              <a:t>زيادة العناية الواجبة من الجهات المانحة بالبيئة.</a:t>
            </a:r>
          </a:p>
          <a:p>
            <a:pPr marL="0" indent="0">
              <a:buNone/>
            </a:pPr>
            <a:r>
              <a:rPr lang="ar-EG" sz="2100" dirty="0">
                <a:latin typeface="Sakkal Majalla" panose="02000000000000000000" pitchFamily="2" charset="-78"/>
                <a:ea typeface="Malgun Gothic Semilight" panose="020B0502040204020203" pitchFamily="34" charset="-128"/>
                <a:cs typeface="Sakkal Majalla" panose="02000000000000000000" pitchFamily="2" charset="-78"/>
              </a:rPr>
              <a:t> الامتثال والاعتماد، مثل المعيار الإنساني الأساسي وميثاق المناخ والبيئة ...</a:t>
            </a:r>
          </a:p>
          <a:p>
            <a:endParaRPr lang="en-US" sz="1100" dirty="0">
              <a:latin typeface="Sakkal Majalla" panose="02000000000000000000" pitchFamily="2" charset="-78"/>
              <a:ea typeface="Malgun Gothic Semilight" panose="020B0502040204020203" pitchFamily="34" charset="-128"/>
              <a:cs typeface="Sakkal Majalla" panose="02000000000000000000" pitchFamily="2" charset="-78"/>
            </a:endParaRPr>
          </a:p>
          <a:p>
            <a:endParaRPr lang="en-US" sz="1100" dirty="0">
              <a:latin typeface="Sakkal Majalla" panose="02000000000000000000" pitchFamily="2" charset="-78"/>
              <a:ea typeface="Malgun Gothic Semilight" panose="020B0502040204020203" pitchFamily="34" charset="-128"/>
              <a:cs typeface="Sakkal Majalla" panose="02000000000000000000" pitchFamily="2" charset="-78"/>
            </a:endParaRPr>
          </a:p>
          <a:p>
            <a:pPr marL="0" indent="0">
              <a:buNone/>
            </a:pPr>
            <a:endParaRPr lang="en-US" sz="1100" dirty="0">
              <a:latin typeface="Sakkal Majalla" panose="02000000000000000000" pitchFamily="2" charset="-78"/>
              <a:ea typeface="Malgun Gothic Semilight" panose="020B0502040204020203" pitchFamily="34" charset="-128"/>
              <a:cs typeface="Sakkal Majalla" panose="02000000000000000000" pitchFamily="2" charset="-78"/>
            </a:endParaRPr>
          </a:p>
          <a:p>
            <a:pPr marL="0" indent="0">
              <a:buNone/>
            </a:pPr>
            <a:endParaRPr lang="en-US" sz="1100" dirty="0">
              <a:latin typeface="Sakkal Majalla" panose="02000000000000000000" pitchFamily="2" charset="-78"/>
              <a:ea typeface="Malgun Gothic Semilight" panose="020B0502040204020203" pitchFamily="34" charset="-128"/>
              <a:cs typeface="Sakkal Majalla" panose="02000000000000000000" pitchFamily="2" charset="-78"/>
            </a:endParaRPr>
          </a:p>
          <a:p>
            <a:pPr marL="0" lvl="0" indent="0">
              <a:buNone/>
            </a:pPr>
            <a:endParaRPr lang="en-US" sz="1100" dirty="0">
              <a:latin typeface="Sakkal Majalla" panose="02000000000000000000" pitchFamily="2" charset="-78"/>
              <a:cs typeface="Sakkal Majalla" panose="02000000000000000000" pitchFamily="2" charset="-78"/>
            </a:endParaRPr>
          </a:p>
        </p:txBody>
      </p:sp>
      <p:pic>
        <p:nvPicPr>
          <p:cNvPr id="7" name="Picture 6">
            <a:extLst>
              <a:ext uri="{FF2B5EF4-FFF2-40B4-BE49-F238E27FC236}">
                <a16:creationId xmlns:a16="http://schemas.microsoft.com/office/drawing/2014/main" id="{4193FAE2-772E-40CA-90A8-FB2BAFF03E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8084" y="1580858"/>
            <a:ext cx="5306087" cy="3603005"/>
          </a:xfrm>
          <a:prstGeom prst="rect">
            <a:avLst/>
          </a:prstGeom>
          <a:ln>
            <a:solidFill>
              <a:schemeClr val="tx1"/>
            </a:solidFill>
          </a:ln>
        </p:spPr>
      </p:pic>
      <p:sp>
        <p:nvSpPr>
          <p:cNvPr id="8" name="TextBox 7">
            <a:extLst>
              <a:ext uri="{FF2B5EF4-FFF2-40B4-BE49-F238E27FC236}">
                <a16:creationId xmlns:a16="http://schemas.microsoft.com/office/drawing/2014/main" id="{4A93FA27-651D-4D13-B4DF-9F0A73C59134}"/>
              </a:ext>
            </a:extLst>
          </p:cNvPr>
          <p:cNvSpPr txBox="1"/>
          <p:nvPr/>
        </p:nvSpPr>
        <p:spPr>
          <a:xfrm>
            <a:off x="6668083" y="5183863"/>
            <a:ext cx="5306087" cy="646331"/>
          </a:xfrm>
          <a:prstGeom prst="rect">
            <a:avLst/>
          </a:prstGeom>
          <a:noFill/>
        </p:spPr>
        <p:txBody>
          <a:bodyPr wrap="square" rtlCol="0">
            <a:spAutoFit/>
          </a:bodyPr>
          <a:lstStyle/>
          <a:p>
            <a:r>
              <a:rPr lang="ar-EG">
                <a:latin typeface="Sakkal Majalla" panose="02000000000000000000" pitchFamily="2" charset="-78"/>
                <a:cs typeface="Sakkal Majalla" panose="02000000000000000000" pitchFamily="2" charset="-78"/>
              </a:rPr>
              <a:t> إنتاج الطابوق يدمر بستان المانجو - نيالا، السودان (برنامج الأمم المتحدة للبيئة لعام 2008)</a:t>
            </a:r>
          </a:p>
        </p:txBody>
      </p:sp>
    </p:spTree>
    <p:extLst>
      <p:ext uri="{BB962C8B-B14F-4D97-AF65-F5344CB8AC3E}">
        <p14:creationId xmlns:p14="http://schemas.microsoft.com/office/powerpoint/2010/main" val="320525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52E4-4E56-8F19-436E-690826FAC32D}"/>
              </a:ext>
            </a:extLst>
          </p:cNvPr>
          <p:cNvSpPr>
            <a:spLocks noGrp="1"/>
          </p:cNvSpPr>
          <p:nvPr>
            <p:ph type="title"/>
          </p:nvPr>
        </p:nvSpPr>
        <p:spPr>
          <a:xfrm>
            <a:off x="7755736" y="1046580"/>
            <a:ext cx="3767328" cy="4581144"/>
          </a:xfrm>
        </p:spPr>
        <p:txBody>
          <a:bodyPr anchor="t">
            <a:normAutofit/>
          </a:bodyPr>
          <a:lstStyle/>
          <a:p>
            <a:r>
              <a:rPr lang="ar-EG" b="1" dirty="0">
                <a:latin typeface="Sakkal Majalla" panose="02000000000000000000" pitchFamily="2" charset="-78"/>
                <a:cs typeface="Sakkal Majalla" panose="02000000000000000000" pitchFamily="2" charset="-78"/>
              </a:rPr>
              <a:t>تمرين التفكير</a:t>
            </a:r>
            <a:br>
              <a:rPr lang="ar-EG" b="1" dirty="0">
                <a:latin typeface="Sakkal Majalla" panose="02000000000000000000" pitchFamily="2" charset="-78"/>
                <a:cs typeface="Sakkal Majalla" panose="02000000000000000000" pitchFamily="2" charset="-78"/>
              </a:rPr>
            </a:br>
            <a:br>
              <a:rPr lang="ar-EG" b="1" dirty="0">
                <a:latin typeface="Sakkal Majalla" panose="02000000000000000000" pitchFamily="2" charset="-78"/>
                <a:cs typeface="Sakkal Majalla" panose="02000000000000000000" pitchFamily="2" charset="-78"/>
              </a:rPr>
            </a:br>
            <a:r>
              <a:rPr lang="ar-EG" b="1" dirty="0">
                <a:latin typeface="Sakkal Majalla" panose="02000000000000000000" pitchFamily="2" charset="-78"/>
                <a:cs typeface="Sakkal Majalla" panose="02000000000000000000" pitchFamily="2" charset="-78"/>
              </a:rPr>
              <a:t>سوف تناقشون في مجموعات صغيرة:</a:t>
            </a:r>
          </a:p>
        </p:txBody>
      </p:sp>
      <p:sp>
        <p:nvSpPr>
          <p:cNvPr id="5" name="Content Placeholder 4">
            <a:extLst>
              <a:ext uri="{FF2B5EF4-FFF2-40B4-BE49-F238E27FC236}">
                <a16:creationId xmlns:a16="http://schemas.microsoft.com/office/drawing/2014/main" id="{3A156E5D-EB88-4943-C043-DB87222F9412}"/>
              </a:ext>
            </a:extLst>
          </p:cNvPr>
          <p:cNvSpPr>
            <a:spLocks noGrp="1"/>
          </p:cNvSpPr>
          <p:nvPr>
            <p:ph idx="1"/>
          </p:nvPr>
        </p:nvSpPr>
        <p:spPr>
          <a:xfrm>
            <a:off x="655630" y="872935"/>
            <a:ext cx="6827846" cy="5132578"/>
          </a:xfrm>
        </p:spPr>
        <p:txBody>
          <a:bodyPr vert="horz" lIns="91440" tIns="45720" rIns="91440" bIns="45720" rtlCol="0" anchor="t">
            <a:normAutofit/>
          </a:bodyPr>
          <a:lstStyle/>
          <a:p>
            <a:pPr marL="0" indent="0">
              <a:buNone/>
            </a:pPr>
            <a:r>
              <a:rPr lang="ar-EG" dirty="0">
                <a:latin typeface="Sakkal Majalla" panose="02000000000000000000" pitchFamily="2" charset="-78"/>
                <a:cs typeface="Sakkal Majalla" panose="02000000000000000000" pitchFamily="2" charset="-78"/>
              </a:rPr>
              <a:t> التفكير في المشاريع/الأنشطة السابقة التي قد تنتج عواقب سلبية على البيئة</a:t>
            </a:r>
          </a:p>
          <a:p>
            <a:pPr marL="0" indent="0">
              <a:buNone/>
            </a:pPr>
            <a:endParaRPr lang="en-US" dirty="0">
              <a:latin typeface="Sakkal Majalla" panose="02000000000000000000" pitchFamily="2" charset="-78"/>
              <a:cs typeface="Sakkal Majalla" panose="02000000000000000000" pitchFamily="2" charset="-78"/>
            </a:endParaRPr>
          </a:p>
          <a:p>
            <a:r>
              <a:rPr lang="ar-EG" dirty="0">
                <a:latin typeface="Sakkal Majalla" panose="02000000000000000000" pitchFamily="2" charset="-78"/>
                <a:cs typeface="Sakkal Majalla" panose="02000000000000000000" pitchFamily="2" charset="-78"/>
              </a:rPr>
              <a:t>ما هي تلك المشاريع/الأنشطة؟</a:t>
            </a:r>
          </a:p>
          <a:p>
            <a:r>
              <a:rPr lang="ar-EG" dirty="0">
                <a:latin typeface="Sakkal Majalla" panose="02000000000000000000" pitchFamily="2" charset="-78"/>
                <a:cs typeface="Sakkal Majalla" panose="02000000000000000000" pitchFamily="2" charset="-78"/>
              </a:rPr>
              <a:t> ما الذي اتُخذ حيال ذلك؟</a:t>
            </a:r>
          </a:p>
          <a:p>
            <a:pPr marL="0" indent="0">
              <a:buNone/>
            </a:pPr>
            <a:endParaRPr lang="en-US" dirty="0">
              <a:latin typeface="Sakkal Majalla" panose="02000000000000000000" pitchFamily="2" charset="-78"/>
              <a:cs typeface="Sakkal Majalla" panose="02000000000000000000" pitchFamily="2" charset="-78"/>
            </a:endParaRPr>
          </a:p>
          <a:p>
            <a:pPr marL="0" indent="0">
              <a:buNone/>
            </a:pPr>
            <a:r>
              <a:rPr lang="ar-EG" dirty="0">
                <a:latin typeface="Sakkal Majalla" panose="02000000000000000000" pitchFamily="2" charset="-78"/>
                <a:cs typeface="Sakkal Majalla" panose="02000000000000000000" pitchFamily="2" charset="-78"/>
              </a:rPr>
              <a:t> الملاحظات</a:t>
            </a:r>
          </a:p>
        </p:txBody>
      </p:sp>
      <p:grpSp>
        <p:nvGrpSpPr>
          <p:cNvPr id="15" name="Group 14">
            <a:extLst>
              <a:ext uri="{FF2B5EF4-FFF2-40B4-BE49-F238E27FC236}">
                <a16:creationId xmlns:a16="http://schemas.microsoft.com/office/drawing/2014/main" id="{DDAE397D-2F47-480F-95CA-D5EDB2433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BD66E0D2-4D47-45F5-9F6C-04DF950CB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17" name="Freeform 6">
              <a:extLst>
                <a:ext uri="{FF2B5EF4-FFF2-40B4-BE49-F238E27FC236}">
                  <a16:creationId xmlns:a16="http://schemas.microsoft.com/office/drawing/2014/main" id="{C36CD79E-81FA-41B2-9A38-E0E26BCBE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18" name="Freeform 7">
              <a:extLst>
                <a:ext uri="{FF2B5EF4-FFF2-40B4-BE49-F238E27FC236}">
                  <a16:creationId xmlns:a16="http://schemas.microsoft.com/office/drawing/2014/main" id="{58CF2E87-8DCB-4A21-A926-1879E39DE7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19" name="Freeform 8">
              <a:extLst>
                <a:ext uri="{FF2B5EF4-FFF2-40B4-BE49-F238E27FC236}">
                  <a16:creationId xmlns:a16="http://schemas.microsoft.com/office/drawing/2014/main" id="{E8EBCED8-09A7-4078-908F-87C5C9094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0" name="Freeform 9">
              <a:extLst>
                <a:ext uri="{FF2B5EF4-FFF2-40B4-BE49-F238E27FC236}">
                  <a16:creationId xmlns:a16="http://schemas.microsoft.com/office/drawing/2014/main" id="{881B8E24-1A3B-4288-834C-5C75EE61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1" name="Freeform 10">
              <a:extLst>
                <a:ext uri="{FF2B5EF4-FFF2-40B4-BE49-F238E27FC236}">
                  <a16:creationId xmlns:a16="http://schemas.microsoft.com/office/drawing/2014/main" id="{CE6C6947-62CC-47B5-8006-0DBB11057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2" name="Freeform 11">
              <a:extLst>
                <a:ext uri="{FF2B5EF4-FFF2-40B4-BE49-F238E27FC236}">
                  <a16:creationId xmlns:a16="http://schemas.microsoft.com/office/drawing/2014/main" id="{5A3EA873-FF38-49B1-AA18-6CAA8278A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3" name="Freeform 12">
              <a:extLst>
                <a:ext uri="{FF2B5EF4-FFF2-40B4-BE49-F238E27FC236}">
                  <a16:creationId xmlns:a16="http://schemas.microsoft.com/office/drawing/2014/main" id="{2B74FB34-BB05-4313-9474-A4F9B27A5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4" name="Freeform 13">
              <a:extLst>
                <a:ext uri="{FF2B5EF4-FFF2-40B4-BE49-F238E27FC236}">
                  <a16:creationId xmlns:a16="http://schemas.microsoft.com/office/drawing/2014/main" id="{3673863D-063E-49A6-9856-52014BB4D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5" name="Freeform 14">
              <a:extLst>
                <a:ext uri="{FF2B5EF4-FFF2-40B4-BE49-F238E27FC236}">
                  <a16:creationId xmlns:a16="http://schemas.microsoft.com/office/drawing/2014/main" id="{59E7384A-6379-482C-8070-680EA33AF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6" name="Freeform 15">
              <a:extLst>
                <a:ext uri="{FF2B5EF4-FFF2-40B4-BE49-F238E27FC236}">
                  <a16:creationId xmlns:a16="http://schemas.microsoft.com/office/drawing/2014/main" id="{C6A49E1B-06B5-467F-97A5-EE77945A7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7" name="Freeform 16">
              <a:extLst>
                <a:ext uri="{FF2B5EF4-FFF2-40B4-BE49-F238E27FC236}">
                  <a16:creationId xmlns:a16="http://schemas.microsoft.com/office/drawing/2014/main" id="{C67D60A3-4CE7-453B-97D1-08DD83271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8" name="Freeform 17">
              <a:extLst>
                <a:ext uri="{FF2B5EF4-FFF2-40B4-BE49-F238E27FC236}">
                  <a16:creationId xmlns:a16="http://schemas.microsoft.com/office/drawing/2014/main" id="{1333C1DC-BC77-4584-B472-AE19C4A09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29" name="Freeform 18">
              <a:extLst>
                <a:ext uri="{FF2B5EF4-FFF2-40B4-BE49-F238E27FC236}">
                  <a16:creationId xmlns:a16="http://schemas.microsoft.com/office/drawing/2014/main" id="{30CC34F2-2D02-4DC8-8951-5E29E0866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0" name="Freeform 19">
              <a:extLst>
                <a:ext uri="{FF2B5EF4-FFF2-40B4-BE49-F238E27FC236}">
                  <a16:creationId xmlns:a16="http://schemas.microsoft.com/office/drawing/2014/main" id="{C77A3E1B-1C72-4437-A8A1-FC659C9E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1" name="Freeform 20">
              <a:extLst>
                <a:ext uri="{FF2B5EF4-FFF2-40B4-BE49-F238E27FC236}">
                  <a16:creationId xmlns:a16="http://schemas.microsoft.com/office/drawing/2014/main" id="{4EE3E561-115A-4994-832B-FB79E4498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2" name="Freeform 21">
              <a:extLst>
                <a:ext uri="{FF2B5EF4-FFF2-40B4-BE49-F238E27FC236}">
                  <a16:creationId xmlns:a16="http://schemas.microsoft.com/office/drawing/2014/main" id="{D389D14E-E715-4844-8E58-ED5A66AB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3" name="Freeform 22">
              <a:extLst>
                <a:ext uri="{FF2B5EF4-FFF2-40B4-BE49-F238E27FC236}">
                  <a16:creationId xmlns:a16="http://schemas.microsoft.com/office/drawing/2014/main" id="{4208B28A-82FB-48D4-9087-806354C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4" name="Freeform 23">
              <a:extLst>
                <a:ext uri="{FF2B5EF4-FFF2-40B4-BE49-F238E27FC236}">
                  <a16:creationId xmlns:a16="http://schemas.microsoft.com/office/drawing/2014/main" id="{1330334B-C28B-49CB-8643-6EF946230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5" name="Freeform 24">
              <a:extLst>
                <a:ext uri="{FF2B5EF4-FFF2-40B4-BE49-F238E27FC236}">
                  <a16:creationId xmlns:a16="http://schemas.microsoft.com/office/drawing/2014/main" id="{F221AA9B-1DD9-4FC4-947F-90C0582F7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sp>
          <p:nvSpPr>
            <p:cNvPr id="36" name="Freeform 25">
              <a:extLst>
                <a:ext uri="{FF2B5EF4-FFF2-40B4-BE49-F238E27FC236}">
                  <a16:creationId xmlns:a16="http://schemas.microsoft.com/office/drawing/2014/main" id="{9214B596-B3CC-43CB-A72A-2ADABBE5B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Sakkal Majalla" panose="02000000000000000000" pitchFamily="2" charset="-78"/>
                <a:cs typeface="Sakkal Majalla" panose="02000000000000000000" pitchFamily="2" charset="-78"/>
              </a:endParaRPr>
            </a:p>
          </p:txBody>
        </p:sp>
      </p:grpSp>
      <p:sp>
        <p:nvSpPr>
          <p:cNvPr id="38" name="Isosceles Triangle 37">
            <a:extLst>
              <a:ext uri="{FF2B5EF4-FFF2-40B4-BE49-F238E27FC236}">
                <a16:creationId xmlns:a16="http://schemas.microsoft.com/office/drawing/2014/main" id="{64F9BF67-14D7-4F9D-A8E4-4BB8DE351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a:p>
        </p:txBody>
      </p:sp>
    </p:spTree>
    <p:extLst>
      <p:ext uri="{BB962C8B-B14F-4D97-AF65-F5344CB8AC3E}">
        <p14:creationId xmlns:p14="http://schemas.microsoft.com/office/powerpoint/2010/main" val="64257696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A6AA-FF70-BACE-C781-334117417D1A}"/>
              </a:ext>
            </a:extLst>
          </p:cNvPr>
          <p:cNvSpPr>
            <a:spLocks noGrp="1"/>
          </p:cNvSpPr>
          <p:nvPr>
            <p:ph type="title"/>
          </p:nvPr>
        </p:nvSpPr>
        <p:spPr/>
        <p:txBody>
          <a:bodyPr/>
          <a:lstStyle/>
          <a:p>
            <a:r>
              <a:rPr lang="ar-EG" b="1">
                <a:latin typeface="Sakkal Majalla" panose="02000000000000000000" pitchFamily="2" charset="-78"/>
                <a:cs typeface="Sakkal Majalla" panose="02000000000000000000" pitchFamily="2" charset="-78"/>
              </a:rPr>
              <a:t>هذه الأداة مخصصة لكم إن ...</a:t>
            </a:r>
            <a:br>
              <a:rPr lang="ar-EG">
                <a:latin typeface="Sakkal Majalla" panose="02000000000000000000" pitchFamily="2" charset="-78"/>
                <a:cs typeface="Sakkal Majalla" panose="02000000000000000000" pitchFamily="2" charset="-78"/>
              </a:rPr>
            </a:br>
            <a:endParaRPr lang="ar-EG">
              <a:latin typeface="Sakkal Majalla" panose="02000000000000000000" pitchFamily="2" charset="-78"/>
              <a:cs typeface="Sakkal Majalla" panose="02000000000000000000" pitchFamily="2" charset="-78"/>
            </a:endParaRPr>
          </a:p>
        </p:txBody>
      </p:sp>
      <p:sp>
        <p:nvSpPr>
          <p:cNvPr id="3" name="Content Placeholder 2">
            <a:extLst>
              <a:ext uri="{FF2B5EF4-FFF2-40B4-BE49-F238E27FC236}">
                <a16:creationId xmlns:a16="http://schemas.microsoft.com/office/drawing/2014/main" id="{07B915A6-FE40-B8F5-1FD3-D5B4D2137505}"/>
              </a:ext>
            </a:extLst>
          </p:cNvPr>
          <p:cNvSpPr>
            <a:spLocks noGrp="1"/>
          </p:cNvSpPr>
          <p:nvPr>
            <p:ph idx="1"/>
          </p:nvPr>
        </p:nvSpPr>
        <p:spPr>
          <a:xfrm>
            <a:off x="838200" y="1457739"/>
            <a:ext cx="10515600" cy="4574486"/>
          </a:xfrm>
        </p:spPr>
        <p:txBody>
          <a:bodyPr>
            <a:normAutofit/>
          </a:bodyPr>
          <a:lstStyle/>
          <a:p>
            <a:r>
              <a:rPr lang="ar-EG" dirty="0">
                <a:latin typeface="Sakkal Majalla" panose="02000000000000000000" pitchFamily="2" charset="-78"/>
                <a:cs typeface="Sakkal Majalla" panose="02000000000000000000" pitchFamily="2" charset="-78"/>
              </a:rPr>
              <a:t>هل ترغبون في ضمان تقليل أو التخفيف من أي مخاطر محتملة على البيئة الطبيعية نتيجةً لتدخلاتكم</a:t>
            </a:r>
            <a:r>
              <a:rPr lang="ar-LB" dirty="0">
                <a:latin typeface="Sakkal Majalla" panose="02000000000000000000" pitchFamily="2" charset="-78"/>
                <a:cs typeface="Sakkal Majalla" panose="02000000000000000000" pitchFamily="2" charset="-78"/>
              </a:rPr>
              <a:t>؟</a:t>
            </a:r>
            <a:endParaRPr lang="ar-EG" dirty="0">
              <a:latin typeface="Sakkal Majalla" panose="02000000000000000000" pitchFamily="2" charset="-78"/>
              <a:cs typeface="Sakkal Majalla" panose="02000000000000000000" pitchFamily="2" charset="-78"/>
            </a:endParaRPr>
          </a:p>
          <a:p>
            <a:r>
              <a:rPr lang="ar-EG" dirty="0">
                <a:latin typeface="Sakkal Majalla" panose="02000000000000000000" pitchFamily="2" charset="-78"/>
                <a:cs typeface="Sakkal Majalla" panose="02000000000000000000" pitchFamily="2" charset="-78"/>
              </a:rPr>
              <a:t> هل تتساءلون كيف يمكننا (كقطاع) أن نشرف على البيئة على نحو أفضل، ليس للحصول على نتائج بيئية وحسب، بل لترك الكوكب في مكان أفضل للأجيال القادمة؟</a:t>
            </a:r>
          </a:p>
          <a:p>
            <a:r>
              <a:rPr lang="ar-EG" dirty="0">
                <a:latin typeface="Sakkal Majalla" panose="02000000000000000000" pitchFamily="2" charset="-78"/>
                <a:cs typeface="Sakkal Majalla" panose="02000000000000000000" pitchFamily="2" charset="-78"/>
              </a:rPr>
              <a:t>هل ترغبون في تقليل البصمة الكربونية لعملياتكم؟</a:t>
            </a:r>
          </a:p>
          <a:p>
            <a:r>
              <a:rPr lang="ar-EG" dirty="0">
                <a:latin typeface="Sakkal Majalla" panose="02000000000000000000" pitchFamily="2" charset="-78"/>
                <a:cs typeface="Sakkal Majalla" panose="02000000000000000000" pitchFamily="2" charset="-78"/>
              </a:rPr>
              <a:t> هل ترغبون في ضمان حماية الأشخاص الذين يعيشون في مناطق الخطر من آثار تغير المناخ؟</a:t>
            </a:r>
          </a:p>
          <a:p>
            <a:endParaRPr lang="en-US"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320319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A01A52F4CA9F47A9B8A740FE4E660B" ma:contentTypeVersion="22" ma:contentTypeDescription="Create a new document." ma:contentTypeScope="" ma:versionID="c228237e0bce8e34096911a6a8af4af7">
  <xsd:schema xmlns:xsd="http://www.w3.org/2001/XMLSchema" xmlns:xs="http://www.w3.org/2001/XMLSchema" xmlns:p="http://schemas.microsoft.com/office/2006/metadata/properties" xmlns:ns2="7685d9b9-ccba-467f-9eeb-f8583d84f2a4" xmlns:ns3="c8323a28-157b-46e6-aa09-f907d7c3df5d" xmlns:ns4="b2594ab3-d42a-4e76-bde3-98c81b560ae9" targetNamespace="http://schemas.microsoft.com/office/2006/metadata/properties" ma:root="true" ma:fieldsID="4936a3aff43c7803ce2df0ae867b44a7" ns2:_="" ns3:_="" ns4:_="">
    <xsd:import namespace="7685d9b9-ccba-467f-9eeb-f8583d84f2a4"/>
    <xsd:import namespace="c8323a28-157b-46e6-aa09-f907d7c3df5d"/>
    <xsd:import namespace="b2594ab3-d42a-4e76-bde3-98c81b560a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Se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5d9b9-ccba-467f-9eeb-f8583d84f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e90c631-7896-4d4b-aef2-bd8af8cfca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Section" ma:index="24" nillable="true" ma:displayName="Section" ma:format="Dropdown" ma:internalName="Section">
      <xsd:simpleType>
        <xsd:restriction base="dms:Choice">
          <xsd:enumeration value="1. Programming"/>
          <xsd:enumeration value="2. Operations"/>
          <xsd:enumeration value="0. Guidance"/>
          <xsd:enumeration value="0. Media"/>
          <xsd:enumeration value="0. Archive"/>
          <xsd:enumeration value="0. Committee"/>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323a28-157b-46e6-aa09-f907d7c3df5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94ab3-d42a-4e76-bde3-98c81b560ae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e87f2c3-5df3-4663-af8e-d9b23324a6d4}" ma:internalName="TaxCatchAll" ma:showField="CatchAllData" ma:web="c8323a28-157b-46e6-aa09-f907d7c3df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594ab3-d42a-4e76-bde3-98c81b560ae9" xsi:nil="true"/>
    <Section xmlns="7685d9b9-ccba-467f-9eeb-f8583d84f2a4" xsi:nil="true"/>
    <lcf76f155ced4ddcb4097134ff3c332f xmlns="7685d9b9-ccba-467f-9eeb-f8583d84f2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19FE20-499D-42CE-95F6-D51C70B87005}"/>
</file>

<file path=customXml/itemProps2.xml><?xml version="1.0" encoding="utf-8"?>
<ds:datastoreItem xmlns:ds="http://schemas.openxmlformats.org/officeDocument/2006/customXml" ds:itemID="{80811AAB-A99A-4939-8564-E4D2EFC0CCE5}"/>
</file>

<file path=customXml/itemProps3.xml><?xml version="1.0" encoding="utf-8"?>
<ds:datastoreItem xmlns:ds="http://schemas.openxmlformats.org/officeDocument/2006/customXml" ds:itemID="{783C5700-1567-413F-8277-442A5B15DBB1}"/>
</file>

<file path=docProps/app.xml><?xml version="1.0" encoding="utf-8"?>
<Properties xmlns="http://schemas.openxmlformats.org/officeDocument/2006/extended-properties" xmlns:vt="http://schemas.openxmlformats.org/officeDocument/2006/docPropsVTypes">
  <TotalTime>31918</TotalTime>
  <Words>3460</Words>
  <Application>Microsoft Office PowerPoint</Application>
  <PresentationFormat>Widescreen</PresentationFormat>
  <Paragraphs>276</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Avenir Next LT Pro</vt:lpstr>
      <vt:lpstr>Avenir Next LT Pro Light</vt:lpstr>
      <vt:lpstr>Calibri</vt:lpstr>
      <vt:lpstr>Courier New</vt:lpstr>
      <vt:lpstr>Franklin Gothic Book</vt:lpstr>
      <vt:lpstr>Sakkal Majalla</vt:lpstr>
      <vt:lpstr>Wingdings</vt:lpstr>
      <vt:lpstr>Office Theme</vt:lpstr>
      <vt:lpstr>PowerPoint Presentation</vt:lpstr>
      <vt:lpstr> مقدمات تمهيدية  </vt:lpstr>
      <vt:lpstr>لماذا نحن مجتمعين؟ </vt:lpstr>
      <vt:lpstr>أهداف التدريب </vt:lpstr>
      <vt:lpstr>ما هو الإشراف البيئي؟</vt:lpstr>
      <vt:lpstr>ما هو الإشراف البيئي؟</vt:lpstr>
      <vt:lpstr>ما سبب اختيار الإشراف البيئي؟ </vt:lpstr>
      <vt:lpstr>تمرين التفكير  سوف تناقشون في مجموعات صغيرة:</vt:lpstr>
      <vt:lpstr>هذه الأداة مخصصة لكم إن ... </vt:lpstr>
      <vt:lpstr>أداة الإشراف البيئي: معلومات أساسية</vt:lpstr>
      <vt:lpstr>تعريف أداة الإشراف البيئي</vt:lpstr>
      <vt:lpstr>قيود أداة الإشراف البيئي: </vt:lpstr>
      <vt:lpstr>أداة الإشراف البيئي: من يستخدمها ومتى نستخدمها؟ </vt:lpstr>
      <vt:lpstr>التعرف على الأداة...</vt:lpstr>
      <vt:lpstr>فئات التأثيرات (المستوى الأول)</vt:lpstr>
      <vt:lpstr>المستوى الثاني تصنيف المخاطر وترتيبه</vt:lpstr>
      <vt:lpstr>PowerPoint Presentation</vt:lpstr>
      <vt:lpstr>سجل المخاطر والتخفيف من آثارها (المستوى الثالث)</vt:lpstr>
      <vt:lpstr>إرشادات حول القطاعات   </vt:lpstr>
      <vt:lpstr>نصائح لتطبيق الأداة:</vt:lpstr>
      <vt:lpstr>نصائح لتطبيق الأداة:</vt:lpstr>
      <vt:lpstr>تمرين:  تطبيق أداة الإشراف البيئي على حالة حقيقية: </vt:lpstr>
      <vt:lpstr>ملخص</vt:lpstr>
      <vt:lpstr>التعلم من تطبيق أداة الإشراف البيئي: </vt:lpstr>
      <vt:lpstr>تابع للتعلم من هذه الأداة: </vt:lpstr>
      <vt:lpstr>نصائح لما بعد تطبيق الأداة:</vt:lpstr>
      <vt:lpstr>موارد لدعم تطبيق أداة الإشراف البيئي</vt:lpstr>
      <vt:lpstr>شكرًا لاهتمامكم بـأداة الإشراف البيئي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Henriques, Gisele</cp:lastModifiedBy>
  <cp:revision>1</cp:revision>
  <dcterms:created xsi:type="dcterms:W3CDTF">2020-05-28T15:26:08Z</dcterms:created>
  <dcterms:modified xsi:type="dcterms:W3CDTF">2024-05-27T16:56:54Z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0x010100ADA01A52F4CA9F47A9B8A740FE4E660B</vt:lpwstr>
  </property>
</Properties>
</file>