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492" r:id="rId5"/>
    <p:sldId id="543" r:id="rId6"/>
    <p:sldId id="546" r:id="rId7"/>
    <p:sldId id="287" r:id="rId8"/>
    <p:sldId id="535" r:id="rId9"/>
    <p:sldId id="288" r:id="rId10"/>
    <p:sldId id="508" r:id="rId11"/>
    <p:sldId id="538" r:id="rId12"/>
    <p:sldId id="563" r:id="rId13"/>
    <p:sldId id="514" r:id="rId14"/>
    <p:sldId id="509" r:id="rId15"/>
    <p:sldId id="523" r:id="rId16"/>
    <p:sldId id="513" r:id="rId17"/>
    <p:sldId id="510" r:id="rId18"/>
    <p:sldId id="529" r:id="rId19"/>
    <p:sldId id="547" r:id="rId20"/>
    <p:sldId id="562" r:id="rId21"/>
    <p:sldId id="532" r:id="rId22"/>
    <p:sldId id="524" r:id="rId23"/>
    <p:sldId id="553" r:id="rId24"/>
    <p:sldId id="560" r:id="rId25"/>
    <p:sldId id="516" r:id="rId26"/>
    <p:sldId id="552" r:id="rId27"/>
    <p:sldId id="537" r:id="rId28"/>
    <p:sldId id="551" r:id="rId29"/>
    <p:sldId id="554" r:id="rId30"/>
    <p:sldId id="555" r:id="rId31"/>
    <p:sldId id="53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E32A-9086-AA30-F3C1-6B938BFA6B98}" name="Henriques, Gisele" initials="HG" userId="S::gisele.henriques@crs.org::a7b74a38-242f-4d16-8872-ef46d6ae539d" providerId="AD"/>
  <p188:author id="{340C747D-5921-1B8A-9E1E-5B0E0D28B8D2}" name="h.bouta@zoa.ngo" initials="h." userId="S::urn:spo:guest#h.bouta@zoa.ngo::" providerId="AD"/>
  <p188:author id="{24C6CC83-F914-23EE-7061-6FA3ED4400FA}" name="b.vandillen@zoa.ngo" initials="b." userId="S::urn:spo:guest#b.vandillen@zoa.ngo::" providerId="AD"/>
  <p188:author id="{BC92F79C-EF67-D952-DADA-944278D57512}" name="Dittmar, Jessica" initials="DJ" userId="S::jessica.dittmar@crs.org::a07ffb0c-6abb-421c-90d4-2a034293c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84CC"/>
    <a:srgbClr val="00448B"/>
    <a:srgbClr val="8A1D06"/>
    <a:srgbClr val="DBE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ABDB2-80F7-0482-78EE-EFEE92C54599}" v="1" dt="2024-05-28T07:35:12.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ques, Gisele" userId="S::gisele.henriques@crs.org::a7b74a38-242f-4d16-8872-ef46d6ae539d" providerId="AD" clId="Web-{25CABDB2-80F7-0482-78EE-EFEE92C54599}"/>
    <pc:docChg chg="modSld">
      <pc:chgData name="Henriques, Gisele" userId="S::gisele.henriques@crs.org::a7b74a38-242f-4d16-8872-ef46d6ae539d" providerId="AD" clId="Web-{25CABDB2-80F7-0482-78EE-EFEE92C54599}" dt="2024-05-28T07:35:12.990" v="0" actId="1076"/>
      <pc:docMkLst>
        <pc:docMk/>
      </pc:docMkLst>
      <pc:sldChg chg="modSp">
        <pc:chgData name="Henriques, Gisele" userId="S::gisele.henriques@crs.org::a7b74a38-242f-4d16-8872-ef46d6ae539d" providerId="AD" clId="Web-{25CABDB2-80F7-0482-78EE-EFEE92C54599}" dt="2024-05-28T07:35:12.990" v="0" actId="1076"/>
        <pc:sldMkLst>
          <pc:docMk/>
          <pc:sldMk cId="2190239179" sldId="535"/>
        </pc:sldMkLst>
        <pc:spChg chg="mod">
          <ac:chgData name="Henriques, Gisele" userId="S::gisele.henriques@crs.org::a7b74a38-242f-4d16-8872-ef46d6ae539d" providerId="AD" clId="Web-{25CABDB2-80F7-0482-78EE-EFEE92C54599}" dt="2024-05-28T07:35:12.990" v="0" actId="1076"/>
          <ac:spMkLst>
            <pc:docMk/>
            <pc:sldMk cId="2190239179" sldId="535"/>
            <ac:spMk id="2" creationId="{9E8A4019-BD49-06A6-5CB0-8DCE372E3461}"/>
          </ac:spMkLst>
        </pc:spChg>
      </pc:sldChg>
    </pc:docChg>
  </pc:docChgLst>
  <pc:docChgLst>
    <pc:chgData name="Henriques, Gisele" userId="a7b74a38-242f-4d16-8872-ef46d6ae539d" providerId="ADAL" clId="{540B1F50-5A9B-4A41-AFAE-D51E4C5B21BF}"/>
    <pc:docChg chg="undo custSel modSld">
      <pc:chgData name="Henriques, Gisele" userId="a7b74a38-242f-4d16-8872-ef46d6ae539d" providerId="ADAL" clId="{540B1F50-5A9B-4A41-AFAE-D51E4C5B21BF}" dt="2024-05-24T13:21:15.412" v="64" actId="14100"/>
      <pc:docMkLst>
        <pc:docMk/>
      </pc:docMkLst>
      <pc:sldChg chg="modSp mod">
        <pc:chgData name="Henriques, Gisele" userId="a7b74a38-242f-4d16-8872-ef46d6ae539d" providerId="ADAL" clId="{540B1F50-5A9B-4A41-AFAE-D51E4C5B21BF}" dt="2024-05-24T13:19:50.339" v="61" actId="20577"/>
        <pc:sldMkLst>
          <pc:docMk/>
          <pc:sldMk cId="128425705" sldId="513"/>
        </pc:sldMkLst>
        <pc:spChg chg="mod">
          <ac:chgData name="Henriques, Gisele" userId="a7b74a38-242f-4d16-8872-ef46d6ae539d" providerId="ADAL" clId="{540B1F50-5A9B-4A41-AFAE-D51E4C5B21BF}" dt="2024-05-24T13:19:50.339" v="61" actId="20577"/>
          <ac:spMkLst>
            <pc:docMk/>
            <pc:sldMk cId="128425705" sldId="513"/>
            <ac:spMk id="5" creationId="{00000000-0000-0000-0000-000000000000}"/>
          </ac:spMkLst>
        </pc:spChg>
      </pc:sldChg>
      <pc:sldChg chg="addSp delSp modSp mod">
        <pc:chgData name="Henriques, Gisele" userId="a7b74a38-242f-4d16-8872-ef46d6ae539d" providerId="ADAL" clId="{540B1F50-5A9B-4A41-AFAE-D51E4C5B21BF}" dt="2024-05-24T13:19:18.017" v="11" actId="1076"/>
        <pc:sldMkLst>
          <pc:docMk/>
          <pc:sldMk cId="1669351208" sldId="514"/>
        </pc:sldMkLst>
        <pc:spChg chg="mod">
          <ac:chgData name="Henriques, Gisele" userId="a7b74a38-242f-4d16-8872-ef46d6ae539d" providerId="ADAL" clId="{540B1F50-5A9B-4A41-AFAE-D51E4C5B21BF}" dt="2024-05-24T13:19:08.870" v="10" actId="26606"/>
          <ac:spMkLst>
            <pc:docMk/>
            <pc:sldMk cId="1669351208" sldId="514"/>
            <ac:spMk id="2" creationId="{00000000-0000-0000-0000-000000000000}"/>
          </ac:spMkLst>
        </pc:spChg>
        <pc:spChg chg="mod ord">
          <ac:chgData name="Henriques, Gisele" userId="a7b74a38-242f-4d16-8872-ef46d6ae539d" providerId="ADAL" clId="{540B1F50-5A9B-4A41-AFAE-D51E4C5B21BF}" dt="2024-05-24T13:19:18.017" v="11" actId="1076"/>
          <ac:spMkLst>
            <pc:docMk/>
            <pc:sldMk cId="1669351208" sldId="514"/>
            <ac:spMk id="5" creationId="{00000000-0000-0000-0000-000000000000}"/>
          </ac:spMkLst>
        </pc:spChg>
        <pc:picChg chg="add mod">
          <ac:chgData name="Henriques, Gisele" userId="a7b74a38-242f-4d16-8872-ef46d6ae539d" providerId="ADAL" clId="{540B1F50-5A9B-4A41-AFAE-D51E4C5B21BF}" dt="2024-05-24T13:19:08.870" v="10" actId="26606"/>
          <ac:picMkLst>
            <pc:docMk/>
            <pc:sldMk cId="1669351208" sldId="514"/>
            <ac:picMk id="4" creationId="{FF5893D7-CB5F-16C6-53F7-99A81DBA2726}"/>
          </ac:picMkLst>
        </pc:picChg>
        <pc:picChg chg="del">
          <ac:chgData name="Henriques, Gisele" userId="a7b74a38-242f-4d16-8872-ef46d6ae539d" providerId="ADAL" clId="{540B1F50-5A9B-4A41-AFAE-D51E4C5B21BF}" dt="2024-05-24T13:18:51.897" v="6" actId="478"/>
          <ac:picMkLst>
            <pc:docMk/>
            <pc:sldMk cId="1669351208" sldId="514"/>
            <ac:picMk id="6" creationId="{8FF01CB9-CF57-0BDC-C23E-5C9D3AAE01B2}"/>
          </ac:picMkLst>
        </pc:picChg>
      </pc:sldChg>
      <pc:sldChg chg="modSp mod">
        <pc:chgData name="Henriques, Gisele" userId="a7b74a38-242f-4d16-8872-ef46d6ae539d" providerId="ADAL" clId="{540B1F50-5A9B-4A41-AFAE-D51E4C5B21BF}" dt="2024-05-24T13:17:28.716" v="1" actId="1076"/>
        <pc:sldMkLst>
          <pc:docMk/>
          <pc:sldMk cId="683305570" sldId="543"/>
        </pc:sldMkLst>
        <pc:spChg chg="mod">
          <ac:chgData name="Henriques, Gisele" userId="a7b74a38-242f-4d16-8872-ef46d6ae539d" providerId="ADAL" clId="{540B1F50-5A9B-4A41-AFAE-D51E4C5B21BF}" dt="2024-05-24T13:17:24.386" v="0" actId="255"/>
          <ac:spMkLst>
            <pc:docMk/>
            <pc:sldMk cId="683305570" sldId="543"/>
            <ac:spMk id="44" creationId="{AF92EACC-0B29-9063-85A8-73D302089060}"/>
          </ac:spMkLst>
        </pc:spChg>
        <pc:spChg chg="mod">
          <ac:chgData name="Henriques, Gisele" userId="a7b74a38-242f-4d16-8872-ef46d6ae539d" providerId="ADAL" clId="{540B1F50-5A9B-4A41-AFAE-D51E4C5B21BF}" dt="2024-05-24T13:17:28.716" v="1" actId="1076"/>
          <ac:spMkLst>
            <pc:docMk/>
            <pc:sldMk cId="683305570" sldId="543"/>
            <ac:spMk id="45" creationId="{42D62F0D-0656-8C44-0B1E-5E251ED48586}"/>
          </ac:spMkLst>
        </pc:spChg>
      </pc:sldChg>
      <pc:sldChg chg="modSp mod">
        <pc:chgData name="Henriques, Gisele" userId="a7b74a38-242f-4d16-8872-ef46d6ae539d" providerId="ADAL" clId="{540B1F50-5A9B-4A41-AFAE-D51E4C5B21BF}" dt="2024-05-24T13:17:42.918" v="5" actId="255"/>
        <pc:sldMkLst>
          <pc:docMk/>
          <pc:sldMk cId="3764313415" sldId="546"/>
        </pc:sldMkLst>
        <pc:spChg chg="mod">
          <ac:chgData name="Henriques, Gisele" userId="a7b74a38-242f-4d16-8872-ef46d6ae539d" providerId="ADAL" clId="{540B1F50-5A9B-4A41-AFAE-D51E4C5B21BF}" dt="2024-05-24T13:17:42.918" v="5" actId="255"/>
          <ac:spMkLst>
            <pc:docMk/>
            <pc:sldMk cId="3764313415" sldId="546"/>
            <ac:spMk id="37" creationId="{17DFF0AD-EA05-A536-4628-D66B94AA9E3B}"/>
          </ac:spMkLst>
        </pc:spChg>
      </pc:sldChg>
      <pc:sldChg chg="modSp mod">
        <pc:chgData name="Henriques, Gisele" userId="a7b74a38-242f-4d16-8872-ef46d6ae539d" providerId="ADAL" clId="{540B1F50-5A9B-4A41-AFAE-D51E4C5B21BF}" dt="2024-05-24T13:21:15.412" v="64" actId="14100"/>
        <pc:sldMkLst>
          <pc:docMk/>
          <pc:sldMk cId="35258352" sldId="554"/>
        </pc:sldMkLst>
        <pc:graphicFrameChg chg="mod modGraphic">
          <ac:chgData name="Henriques, Gisele" userId="a7b74a38-242f-4d16-8872-ef46d6ae539d" providerId="ADAL" clId="{540B1F50-5A9B-4A41-AFAE-D51E4C5B21BF}" dt="2024-05-24T13:21:15.412" v="64" actId="14100"/>
          <ac:graphicFrameMkLst>
            <pc:docMk/>
            <pc:sldMk cId="35258352" sldId="554"/>
            <ac:graphicFrameMk id="4" creationId="{2C7741A0-0BDE-919D-360B-E48D0C302889}"/>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hyperlink" Target="https://efom.crs.org/environmental-stewardship-tool/" TargetMode="External"/><Relationship Id="rId6" Type="http://schemas.openxmlformats.org/officeDocument/2006/relationships/image" Target="../media/image28.png"/><Relationship Id="rId11" Type="http://schemas.openxmlformats.org/officeDocument/2006/relationships/image" Target="../media/image34.svg"/><Relationship Id="rId5" Type="http://schemas.openxmlformats.org/officeDocument/2006/relationships/image" Target="../media/image27.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6.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5.png"/><Relationship Id="rId5" Type="http://schemas.openxmlformats.org/officeDocument/2006/relationships/image" Target="../media/image28.png"/><Relationship Id="rId15" Type="http://schemas.openxmlformats.org/officeDocument/2006/relationships/hyperlink" Target="https://efom.crs.org/environmental-stewardship-tool/" TargetMode="External"/><Relationship Id="rId10" Type="http://schemas.openxmlformats.org/officeDocument/2006/relationships/image" Target="../media/image34.svg"/><Relationship Id="rId4" Type="http://schemas.openxmlformats.org/officeDocument/2006/relationships/image" Target="../media/image27.svg"/><Relationship Id="rId9" Type="http://schemas.openxmlformats.org/officeDocument/2006/relationships/image" Target="../media/image33.png"/><Relationship Id="rId1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243F67-F397-460E-91E1-62F8C1EE0E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3935CC-8CAF-4A4E-8498-5D25318D21D9}">
      <dgm:prSet custT="1"/>
      <dgm:spPr/>
      <dgm:t>
        <a:bodyPr/>
        <a:lstStyle/>
        <a:p>
          <a:r>
            <a:rPr lang="fr-FR" sz="2000" dirty="0"/>
            <a:t>OGE </a:t>
          </a:r>
          <a:r>
            <a:rPr lang="fr-FR" sz="2000" dirty="0" err="1"/>
            <a:t>excel</a:t>
          </a:r>
          <a:endParaRPr lang="fr-FR" sz="2000" dirty="0"/>
        </a:p>
      </dgm:t>
    </dgm:pt>
    <dgm:pt modelId="{DFC73587-6933-4E7E-9533-FD34BAEA2390}" type="parTrans" cxnId="{28FFE735-171B-43C8-9E52-F62D8C7C7D56}">
      <dgm:prSet/>
      <dgm:spPr/>
      <dgm:t>
        <a:bodyPr/>
        <a:lstStyle/>
        <a:p>
          <a:endParaRPr lang="en-US"/>
        </a:p>
      </dgm:t>
    </dgm:pt>
    <dgm:pt modelId="{A2E4FA1C-2D44-46F0-A949-37B626244BF8}" type="sibTrans" cxnId="{28FFE735-171B-43C8-9E52-F62D8C7C7D56}">
      <dgm:prSet/>
      <dgm:spPr/>
      <dgm:t>
        <a:bodyPr/>
        <a:lstStyle/>
        <a:p>
          <a:endParaRPr lang="en-US"/>
        </a:p>
      </dgm:t>
    </dgm:pt>
    <dgm:pt modelId="{CBAB46B5-371D-48F9-A3CB-7B400EF8A578}">
      <dgm:prSet custT="1"/>
      <dgm:spPr/>
      <dgm:t>
        <a:bodyPr/>
        <a:lstStyle/>
        <a:p>
          <a:r>
            <a:rPr lang="fr-FR" sz="2000"/>
            <a:t>PPT pour aider à former d'autres personnes </a:t>
          </a:r>
        </a:p>
      </dgm:t>
    </dgm:pt>
    <dgm:pt modelId="{13B965BC-8EA5-46C6-BF6E-368C86306408}" type="parTrans" cxnId="{11915C0E-1023-47F6-A8A0-38607FE0915C}">
      <dgm:prSet/>
      <dgm:spPr/>
      <dgm:t>
        <a:bodyPr/>
        <a:lstStyle/>
        <a:p>
          <a:endParaRPr lang="en-US"/>
        </a:p>
      </dgm:t>
    </dgm:pt>
    <dgm:pt modelId="{7BD136AF-7007-4D6A-8C6F-D0900B577E1A}" type="sibTrans" cxnId="{11915C0E-1023-47F6-A8A0-38607FE0915C}">
      <dgm:prSet/>
      <dgm:spPr/>
      <dgm:t>
        <a:bodyPr/>
        <a:lstStyle/>
        <a:p>
          <a:endParaRPr lang="en-US"/>
        </a:p>
      </dgm:t>
    </dgm:pt>
    <dgm:pt modelId="{5CAB385E-A264-4537-B1CA-59FCBB886E12}">
      <dgm:prSet custT="1"/>
      <dgm:spPr/>
      <dgm:t>
        <a:bodyPr/>
        <a:lstStyle/>
        <a:p>
          <a:r>
            <a:rPr lang="fr-FR" sz="2000"/>
            <a:t>Brève description de l'outil à partager avec les partenaires/donateurs </a:t>
          </a:r>
        </a:p>
      </dgm:t>
    </dgm:pt>
    <dgm:pt modelId="{0A7781CA-E9DD-4E74-BB0F-FF0E3A2D616E}" type="parTrans" cxnId="{4C697CC2-AA47-40FD-817B-FD0F4D80299F}">
      <dgm:prSet/>
      <dgm:spPr/>
      <dgm:t>
        <a:bodyPr/>
        <a:lstStyle/>
        <a:p>
          <a:endParaRPr lang="en-US"/>
        </a:p>
      </dgm:t>
    </dgm:pt>
    <dgm:pt modelId="{1E4CC7BB-5B16-483C-9883-1AEE06638C9F}" type="sibTrans" cxnId="{4C697CC2-AA47-40FD-817B-FD0F4D80299F}">
      <dgm:prSet/>
      <dgm:spPr/>
      <dgm:t>
        <a:bodyPr/>
        <a:lstStyle/>
        <a:p>
          <a:endParaRPr lang="en-US"/>
        </a:p>
      </dgm:t>
    </dgm:pt>
    <dgm:pt modelId="{A49C7A25-792C-4004-95D5-C5E6A621B74C}">
      <dgm:prSet custT="1"/>
      <dgm:spPr/>
      <dgm:t>
        <a:bodyPr/>
        <a:lstStyle/>
        <a:p>
          <a:r>
            <a:rPr lang="fr-FR" sz="2000"/>
            <a:t>Fiche d'appui - Décomposition des déclarations de la liste de contrôle</a:t>
          </a:r>
        </a:p>
      </dgm:t>
    </dgm:pt>
    <dgm:pt modelId="{B9FE0547-A5BB-40A3-B41F-7B36B2ED1996}" type="parTrans" cxnId="{69CB98AD-03B0-41F1-9560-41AD50249229}">
      <dgm:prSet/>
      <dgm:spPr/>
      <dgm:t>
        <a:bodyPr/>
        <a:lstStyle/>
        <a:p>
          <a:endParaRPr lang="en-US"/>
        </a:p>
      </dgm:t>
    </dgm:pt>
    <dgm:pt modelId="{AE7C7764-E2E3-414C-B5A1-D44808C33ACC}" type="sibTrans" cxnId="{69CB98AD-03B0-41F1-9560-41AD50249229}">
      <dgm:prSet/>
      <dgm:spPr/>
      <dgm:t>
        <a:bodyPr/>
        <a:lstStyle/>
        <a:p>
          <a:endParaRPr lang="en-US"/>
        </a:p>
      </dgm:t>
    </dgm:pt>
    <dgm:pt modelId="{C894AA6A-516A-4587-9B59-C221198D42F2}">
      <dgm:prSet custT="1"/>
      <dgm:spPr/>
      <dgm:t>
        <a:bodyPr/>
        <a:lstStyle/>
        <a:p>
          <a:r>
            <a:rPr lang="fr-FR" sz="2000" dirty="0"/>
            <a:t>Fiche de soutien OGE « Face à la communauté »</a:t>
          </a:r>
        </a:p>
      </dgm:t>
    </dgm:pt>
    <dgm:pt modelId="{883ADB30-8C48-4E31-89EA-5FD496923DF0}" type="parTrans" cxnId="{4C687E3D-9681-4A71-93C3-45F3A90E4BDA}">
      <dgm:prSet/>
      <dgm:spPr/>
      <dgm:t>
        <a:bodyPr/>
        <a:lstStyle/>
        <a:p>
          <a:endParaRPr lang="en-US"/>
        </a:p>
      </dgm:t>
    </dgm:pt>
    <dgm:pt modelId="{A1B7336A-9BD5-403E-B37C-C2A2D6B829BF}" type="sibTrans" cxnId="{4C687E3D-9681-4A71-93C3-45F3A90E4BDA}">
      <dgm:prSet/>
      <dgm:spPr/>
      <dgm:t>
        <a:bodyPr/>
        <a:lstStyle/>
        <a:p>
          <a:endParaRPr lang="en-US"/>
        </a:p>
      </dgm:t>
    </dgm:pt>
    <dgm:pt modelId="{AC0627C1-4762-4E6D-A218-4345AAFBB871}">
      <dgm:prSet custT="1"/>
      <dgm:spPr/>
      <dgm:t>
        <a:bodyPr/>
        <a:lstStyle/>
        <a:p>
          <a:r>
            <a:rPr lang="fr-FR" sz="2000" dirty="0"/>
            <a:t>Disponible en anglais, français, en espagnol et en arabe.</a:t>
          </a:r>
        </a:p>
      </dgm:t>
    </dgm:pt>
    <dgm:pt modelId="{E2CCA12A-E1BA-40FE-985E-650C87E240BB}" type="parTrans" cxnId="{29BD83BE-0AD4-4271-99C4-82E1F07C8215}">
      <dgm:prSet/>
      <dgm:spPr/>
      <dgm:t>
        <a:bodyPr/>
        <a:lstStyle/>
        <a:p>
          <a:endParaRPr lang="en-US"/>
        </a:p>
      </dgm:t>
    </dgm:pt>
    <dgm:pt modelId="{6BDC3AEB-3106-492A-BB1E-E5FE035A02CD}" type="sibTrans" cxnId="{29BD83BE-0AD4-4271-99C4-82E1F07C8215}">
      <dgm:prSet/>
      <dgm:spPr/>
      <dgm:t>
        <a:bodyPr/>
        <a:lstStyle/>
        <a:p>
          <a:endParaRPr lang="en-US"/>
        </a:p>
      </dgm:t>
    </dgm:pt>
    <dgm:pt modelId="{FDEC7AFC-D4F2-4C05-A248-79A40686B685}">
      <dgm:prSet custT="1"/>
      <dgm:spPr/>
      <dgm:t>
        <a:bodyPr/>
        <a:lstStyle/>
        <a:p>
          <a:r>
            <a:rPr lang="fr-FR" sz="2000" dirty="0"/>
            <a:t>Le site </a:t>
          </a:r>
          <a:r>
            <a:rPr lang="fr-FR" sz="2000" dirty="0">
              <a:hlinkClick xmlns:r="http://schemas.openxmlformats.org/officeDocument/2006/relationships" r:id="rId1"/>
            </a:rPr>
            <a:t>EFOM du CRS </a:t>
          </a:r>
          <a:r>
            <a:rPr lang="fr-FR" sz="2000" dirty="0"/>
            <a:t>héberge l'outil et toutes les ressources.</a:t>
          </a:r>
        </a:p>
      </dgm:t>
    </dgm:pt>
    <dgm:pt modelId="{6E60C62C-2849-4B08-84AE-5D9E0890D1AC}" type="parTrans" cxnId="{7D450A34-E280-448F-9ABC-A036F9E8330C}">
      <dgm:prSet/>
      <dgm:spPr/>
      <dgm:t>
        <a:bodyPr/>
        <a:lstStyle/>
        <a:p>
          <a:endParaRPr lang="en-US"/>
        </a:p>
      </dgm:t>
    </dgm:pt>
    <dgm:pt modelId="{769E6812-A49D-40C2-BA5D-3B6051037C83}" type="sibTrans" cxnId="{7D450A34-E280-448F-9ABC-A036F9E8330C}">
      <dgm:prSet/>
      <dgm:spPr/>
      <dgm:t>
        <a:bodyPr/>
        <a:lstStyle/>
        <a:p>
          <a:endParaRPr lang="en-US"/>
        </a:p>
      </dgm:t>
    </dgm:pt>
    <dgm:pt modelId="{3C13DAC5-CC7B-40C0-8F2E-7CBE9E96EB38}" type="pres">
      <dgm:prSet presAssocID="{5B243F67-F397-460E-91E1-62F8C1EE0E97}" presName="root" presStyleCnt="0">
        <dgm:presLayoutVars>
          <dgm:dir/>
          <dgm:resizeHandles val="exact"/>
        </dgm:presLayoutVars>
      </dgm:prSet>
      <dgm:spPr/>
    </dgm:pt>
    <dgm:pt modelId="{6B8E58E0-4890-41B6-BD99-00DC5A022209}" type="pres">
      <dgm:prSet presAssocID="{6E3935CC-8CAF-4A4E-8498-5D25318D21D9}" presName="compNode" presStyleCnt="0"/>
      <dgm:spPr/>
    </dgm:pt>
    <dgm:pt modelId="{EE2FC933-027D-44B6-B4A2-251781EEC7CF}" type="pres">
      <dgm:prSet presAssocID="{6E3935CC-8CAF-4A4E-8498-5D25318D21D9}" presName="bgRect" presStyleLbl="bgShp" presStyleIdx="0" presStyleCnt="7"/>
      <dgm:spPr/>
    </dgm:pt>
    <dgm:pt modelId="{63EFCC9D-4515-4331-B906-536F42F84CF4}" type="pres">
      <dgm:prSet presAssocID="{6E3935CC-8CAF-4A4E-8498-5D25318D21D9}"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agramme à barres"/>
        </a:ext>
      </dgm:extLst>
    </dgm:pt>
    <dgm:pt modelId="{98814350-42A1-406A-9274-24B03E5A452E}" type="pres">
      <dgm:prSet presAssocID="{6E3935CC-8CAF-4A4E-8498-5D25318D21D9}" presName="spaceRect" presStyleCnt="0"/>
      <dgm:spPr/>
    </dgm:pt>
    <dgm:pt modelId="{8AB0D47B-7610-470C-BC9C-6C66CBE39835}" type="pres">
      <dgm:prSet presAssocID="{6E3935CC-8CAF-4A4E-8498-5D25318D21D9}" presName="parTx" presStyleLbl="revTx" presStyleIdx="0" presStyleCnt="7">
        <dgm:presLayoutVars>
          <dgm:chMax val="0"/>
          <dgm:chPref val="0"/>
        </dgm:presLayoutVars>
      </dgm:prSet>
      <dgm:spPr/>
    </dgm:pt>
    <dgm:pt modelId="{CBC2C525-8984-41C6-980C-4EF40AFBD1D0}" type="pres">
      <dgm:prSet presAssocID="{A2E4FA1C-2D44-46F0-A949-37B626244BF8}" presName="sibTrans" presStyleCnt="0"/>
      <dgm:spPr/>
    </dgm:pt>
    <dgm:pt modelId="{9F7BADA2-5395-475A-ACE3-48D8FF50D36F}" type="pres">
      <dgm:prSet presAssocID="{CBAB46B5-371D-48F9-A3CB-7B400EF8A578}" presName="compNode" presStyleCnt="0"/>
      <dgm:spPr/>
    </dgm:pt>
    <dgm:pt modelId="{9DE6C00A-D238-4261-B728-F8B308917743}" type="pres">
      <dgm:prSet presAssocID="{CBAB46B5-371D-48F9-A3CB-7B400EF8A578}" presName="bgRect" presStyleLbl="bgShp" presStyleIdx="1" presStyleCnt="7"/>
      <dgm:spPr/>
    </dgm:pt>
    <dgm:pt modelId="{360E4877-E079-40CF-8A08-9FF2251C3388}" type="pres">
      <dgm:prSet presAssocID="{CBAB46B5-371D-48F9-A3CB-7B400EF8A578}"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ain"/>
        </a:ext>
      </dgm:extLst>
    </dgm:pt>
    <dgm:pt modelId="{90F47A4F-FE6C-4001-B9BC-834904491449}" type="pres">
      <dgm:prSet presAssocID="{CBAB46B5-371D-48F9-A3CB-7B400EF8A578}" presName="spaceRect" presStyleCnt="0"/>
      <dgm:spPr/>
    </dgm:pt>
    <dgm:pt modelId="{F360508C-2519-46BD-BE6F-F78180176A27}" type="pres">
      <dgm:prSet presAssocID="{CBAB46B5-371D-48F9-A3CB-7B400EF8A578}" presName="parTx" presStyleLbl="revTx" presStyleIdx="1" presStyleCnt="7">
        <dgm:presLayoutVars>
          <dgm:chMax val="0"/>
          <dgm:chPref val="0"/>
        </dgm:presLayoutVars>
      </dgm:prSet>
      <dgm:spPr/>
    </dgm:pt>
    <dgm:pt modelId="{A1F3CCC7-5CD9-4428-86B1-B955012E4D7E}" type="pres">
      <dgm:prSet presAssocID="{7BD136AF-7007-4D6A-8C6F-D0900B577E1A}" presName="sibTrans" presStyleCnt="0"/>
      <dgm:spPr/>
    </dgm:pt>
    <dgm:pt modelId="{B5B6915C-DEAC-4D0F-A67D-5F1C7957523E}" type="pres">
      <dgm:prSet presAssocID="{5CAB385E-A264-4537-B1CA-59FCBB886E12}" presName="compNode" presStyleCnt="0"/>
      <dgm:spPr/>
    </dgm:pt>
    <dgm:pt modelId="{BF7E2E07-858D-4A83-BA0F-D1DF24C993F4}" type="pres">
      <dgm:prSet presAssocID="{5CAB385E-A264-4537-B1CA-59FCBB886E12}" presName="bgRect" presStyleLbl="bgShp" presStyleIdx="2" presStyleCnt="7"/>
      <dgm:spPr/>
    </dgm:pt>
    <dgm:pt modelId="{DBE631B5-D5D0-4D22-B942-46AC2234EACD}" type="pres">
      <dgm:prSet presAssocID="{5CAB385E-A264-4537-B1CA-59FCBB886E12}"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utils"/>
        </a:ext>
      </dgm:extLst>
    </dgm:pt>
    <dgm:pt modelId="{72B5B28A-338E-4BB2-8322-644E03C83D30}" type="pres">
      <dgm:prSet presAssocID="{5CAB385E-A264-4537-B1CA-59FCBB886E12}" presName="spaceRect" presStyleCnt="0"/>
      <dgm:spPr/>
    </dgm:pt>
    <dgm:pt modelId="{C9EC1E26-5F90-4887-9203-4A527766A1DF}" type="pres">
      <dgm:prSet presAssocID="{5CAB385E-A264-4537-B1CA-59FCBB886E12}" presName="parTx" presStyleLbl="revTx" presStyleIdx="2" presStyleCnt="7">
        <dgm:presLayoutVars>
          <dgm:chMax val="0"/>
          <dgm:chPref val="0"/>
        </dgm:presLayoutVars>
      </dgm:prSet>
      <dgm:spPr/>
    </dgm:pt>
    <dgm:pt modelId="{61471222-3D54-4EC2-9ABF-FBBA974C6300}" type="pres">
      <dgm:prSet presAssocID="{1E4CC7BB-5B16-483C-9883-1AEE06638C9F}" presName="sibTrans" presStyleCnt="0"/>
      <dgm:spPr/>
    </dgm:pt>
    <dgm:pt modelId="{1C890B99-2F47-49A3-82F5-AE10AB5658B9}" type="pres">
      <dgm:prSet presAssocID="{A49C7A25-792C-4004-95D5-C5E6A621B74C}" presName="compNode" presStyleCnt="0"/>
      <dgm:spPr/>
    </dgm:pt>
    <dgm:pt modelId="{0E12288F-6F89-4988-96BE-6DA43D33DC8B}" type="pres">
      <dgm:prSet presAssocID="{A49C7A25-792C-4004-95D5-C5E6A621B74C}" presName="bgRect" presStyleLbl="bgShp" presStyleIdx="3" presStyleCnt="7"/>
      <dgm:spPr/>
    </dgm:pt>
    <dgm:pt modelId="{841E6D77-C6E5-4ADB-8AD0-E0D81EDEDE2C}" type="pres">
      <dgm:prSet presAssocID="{A49C7A25-792C-4004-95D5-C5E6A621B74C}"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ste de contrôle"/>
        </a:ext>
      </dgm:extLst>
    </dgm:pt>
    <dgm:pt modelId="{9A01E051-C23D-4EC7-AB9B-8F9F40187BCF}" type="pres">
      <dgm:prSet presAssocID="{A49C7A25-792C-4004-95D5-C5E6A621B74C}" presName="spaceRect" presStyleCnt="0"/>
      <dgm:spPr/>
    </dgm:pt>
    <dgm:pt modelId="{8E3DB88A-0ED2-43C1-8CB1-0300EEE349B7}" type="pres">
      <dgm:prSet presAssocID="{A49C7A25-792C-4004-95D5-C5E6A621B74C}" presName="parTx" presStyleLbl="revTx" presStyleIdx="3" presStyleCnt="7">
        <dgm:presLayoutVars>
          <dgm:chMax val="0"/>
          <dgm:chPref val="0"/>
        </dgm:presLayoutVars>
      </dgm:prSet>
      <dgm:spPr/>
    </dgm:pt>
    <dgm:pt modelId="{8BDFDEA9-E778-431A-94AA-AC94A11049C9}" type="pres">
      <dgm:prSet presAssocID="{AE7C7764-E2E3-414C-B5A1-D44808C33ACC}" presName="sibTrans" presStyleCnt="0"/>
      <dgm:spPr/>
    </dgm:pt>
    <dgm:pt modelId="{67B8451C-EF56-4C5A-A3CB-5D304578867C}" type="pres">
      <dgm:prSet presAssocID="{C894AA6A-516A-4587-9B59-C221198D42F2}" presName="compNode" presStyleCnt="0"/>
      <dgm:spPr/>
    </dgm:pt>
    <dgm:pt modelId="{EA67BAB6-06DE-4D4B-A466-6AE6CC325CE4}" type="pres">
      <dgm:prSet presAssocID="{C894AA6A-516A-4587-9B59-C221198D42F2}" presName="bgRect" presStyleLbl="bgShp" presStyleIdx="4" presStyleCnt="7"/>
      <dgm:spPr/>
    </dgm:pt>
    <dgm:pt modelId="{6DB15BEB-F74F-4BEC-B093-C6378C92B339}" type="pres">
      <dgm:prSet presAssocID="{C894AA6A-516A-4587-9B59-C221198D42F2}"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roupe"/>
        </a:ext>
      </dgm:extLst>
    </dgm:pt>
    <dgm:pt modelId="{DC9618D8-4288-4B08-B816-089BD5FEEC72}" type="pres">
      <dgm:prSet presAssocID="{C894AA6A-516A-4587-9B59-C221198D42F2}" presName="spaceRect" presStyleCnt="0"/>
      <dgm:spPr/>
    </dgm:pt>
    <dgm:pt modelId="{FD41F6A5-A523-42E0-99B5-9BA1FA1FF3FE}" type="pres">
      <dgm:prSet presAssocID="{C894AA6A-516A-4587-9B59-C221198D42F2}" presName="parTx" presStyleLbl="revTx" presStyleIdx="4" presStyleCnt="7">
        <dgm:presLayoutVars>
          <dgm:chMax val="0"/>
          <dgm:chPref val="0"/>
        </dgm:presLayoutVars>
      </dgm:prSet>
      <dgm:spPr/>
    </dgm:pt>
    <dgm:pt modelId="{52E5E14A-E511-460D-BB1E-97381FFD5FAC}" type="pres">
      <dgm:prSet presAssocID="{A1B7336A-9BD5-403E-B37C-C2A2D6B829BF}" presName="sibTrans" presStyleCnt="0"/>
      <dgm:spPr/>
    </dgm:pt>
    <dgm:pt modelId="{1A1AB257-E035-462B-95F7-B8720B74AD84}" type="pres">
      <dgm:prSet presAssocID="{AC0627C1-4762-4E6D-A218-4345AAFBB871}" presName="compNode" presStyleCnt="0"/>
      <dgm:spPr/>
    </dgm:pt>
    <dgm:pt modelId="{89C77EA9-5322-4F72-9DD5-B638C8CCD060}" type="pres">
      <dgm:prSet presAssocID="{AC0627C1-4762-4E6D-A218-4345AAFBB871}" presName="bgRect" presStyleLbl="bgShp" presStyleIdx="5" presStyleCnt="7"/>
      <dgm:spPr/>
    </dgm:pt>
    <dgm:pt modelId="{2DC5A09F-EC6B-4E1E-8514-AA8CA1FB2967}" type="pres">
      <dgm:prSet presAssocID="{AC0627C1-4762-4E6D-A218-4345AAFBB871}"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Sous-titres"/>
        </a:ext>
      </dgm:extLst>
    </dgm:pt>
    <dgm:pt modelId="{E8A1F071-A5F9-4C71-BACA-8A88EF61D3DE}" type="pres">
      <dgm:prSet presAssocID="{AC0627C1-4762-4E6D-A218-4345AAFBB871}" presName="spaceRect" presStyleCnt="0"/>
      <dgm:spPr/>
    </dgm:pt>
    <dgm:pt modelId="{CF55E9CE-63DA-4C07-80EB-E3DAF5A8B838}" type="pres">
      <dgm:prSet presAssocID="{AC0627C1-4762-4E6D-A218-4345AAFBB871}" presName="parTx" presStyleLbl="revTx" presStyleIdx="5" presStyleCnt="7">
        <dgm:presLayoutVars>
          <dgm:chMax val="0"/>
          <dgm:chPref val="0"/>
        </dgm:presLayoutVars>
      </dgm:prSet>
      <dgm:spPr/>
    </dgm:pt>
    <dgm:pt modelId="{5EF66B5F-0076-46BE-8965-A46EEFFB644F}" type="pres">
      <dgm:prSet presAssocID="{6BDC3AEB-3106-492A-BB1E-E5FE035A02CD}" presName="sibTrans" presStyleCnt="0"/>
      <dgm:spPr/>
    </dgm:pt>
    <dgm:pt modelId="{32D60F72-70EB-4930-847B-463D6AD211F2}" type="pres">
      <dgm:prSet presAssocID="{FDEC7AFC-D4F2-4C05-A248-79A40686B685}" presName="compNode" presStyleCnt="0"/>
      <dgm:spPr/>
    </dgm:pt>
    <dgm:pt modelId="{B29C5148-24D9-4117-8AC1-CA3D3755B478}" type="pres">
      <dgm:prSet presAssocID="{FDEC7AFC-D4F2-4C05-A248-79A40686B685}" presName="bgRect" presStyleLbl="bgShp" presStyleIdx="6" presStyleCnt="7"/>
      <dgm:spPr/>
    </dgm:pt>
    <dgm:pt modelId="{C2518E71-F7CE-4CF3-BAE7-1474F936AA32}" type="pres">
      <dgm:prSet presAssocID="{FDEC7AFC-D4F2-4C05-A248-79A40686B685}"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Maison"/>
        </a:ext>
      </dgm:extLst>
    </dgm:pt>
    <dgm:pt modelId="{8DAA33E6-00F9-4662-935A-51ACFCE2DC42}" type="pres">
      <dgm:prSet presAssocID="{FDEC7AFC-D4F2-4C05-A248-79A40686B685}" presName="spaceRect" presStyleCnt="0"/>
      <dgm:spPr/>
    </dgm:pt>
    <dgm:pt modelId="{5D3EB69D-0FF2-4D16-B2A5-BBDFDB19BE4B}" type="pres">
      <dgm:prSet presAssocID="{FDEC7AFC-D4F2-4C05-A248-79A40686B685}" presName="parTx" presStyleLbl="revTx" presStyleIdx="6" presStyleCnt="7">
        <dgm:presLayoutVars>
          <dgm:chMax val="0"/>
          <dgm:chPref val="0"/>
        </dgm:presLayoutVars>
      </dgm:prSet>
      <dgm:spPr/>
    </dgm:pt>
  </dgm:ptLst>
  <dgm:cxnLst>
    <dgm:cxn modelId="{CBA81706-FB62-4628-BB52-E31471E9E24D}" type="presOf" srcId="{6E3935CC-8CAF-4A4E-8498-5D25318D21D9}" destId="{8AB0D47B-7610-470C-BC9C-6C66CBE39835}" srcOrd="0" destOrd="0" presId="urn:microsoft.com/office/officeart/2018/2/layout/IconVerticalSolidList"/>
    <dgm:cxn modelId="{7E169D07-0F9E-4178-88FB-ADEFB9EA4D92}" type="presOf" srcId="{5CAB385E-A264-4537-B1CA-59FCBB886E12}" destId="{C9EC1E26-5F90-4887-9203-4A527766A1DF}" srcOrd="0" destOrd="0" presId="urn:microsoft.com/office/officeart/2018/2/layout/IconVerticalSolidList"/>
    <dgm:cxn modelId="{11915C0E-1023-47F6-A8A0-38607FE0915C}" srcId="{5B243F67-F397-460E-91E1-62F8C1EE0E97}" destId="{CBAB46B5-371D-48F9-A3CB-7B400EF8A578}" srcOrd="1" destOrd="0" parTransId="{13B965BC-8EA5-46C6-BF6E-368C86306408}" sibTransId="{7BD136AF-7007-4D6A-8C6F-D0900B577E1A}"/>
    <dgm:cxn modelId="{7D450A34-E280-448F-9ABC-A036F9E8330C}" srcId="{5B243F67-F397-460E-91E1-62F8C1EE0E97}" destId="{FDEC7AFC-D4F2-4C05-A248-79A40686B685}" srcOrd="6" destOrd="0" parTransId="{6E60C62C-2849-4B08-84AE-5D9E0890D1AC}" sibTransId="{769E6812-A49D-40C2-BA5D-3B6051037C83}"/>
    <dgm:cxn modelId="{28FFE735-171B-43C8-9E52-F62D8C7C7D56}" srcId="{5B243F67-F397-460E-91E1-62F8C1EE0E97}" destId="{6E3935CC-8CAF-4A4E-8498-5D25318D21D9}" srcOrd="0" destOrd="0" parTransId="{DFC73587-6933-4E7E-9533-FD34BAEA2390}" sibTransId="{A2E4FA1C-2D44-46F0-A949-37B626244BF8}"/>
    <dgm:cxn modelId="{4C687E3D-9681-4A71-93C3-45F3A90E4BDA}" srcId="{5B243F67-F397-460E-91E1-62F8C1EE0E97}" destId="{C894AA6A-516A-4587-9B59-C221198D42F2}" srcOrd="4" destOrd="0" parTransId="{883ADB30-8C48-4E31-89EA-5FD496923DF0}" sibTransId="{A1B7336A-9BD5-403E-B37C-C2A2D6B829BF}"/>
    <dgm:cxn modelId="{E75B7742-44F5-4E4D-A945-990FF8726E26}" type="presOf" srcId="{5B243F67-F397-460E-91E1-62F8C1EE0E97}" destId="{3C13DAC5-CC7B-40C0-8F2E-7CBE9E96EB38}" srcOrd="0" destOrd="0" presId="urn:microsoft.com/office/officeart/2018/2/layout/IconVerticalSolidList"/>
    <dgm:cxn modelId="{1BA52355-E07D-4FAC-89CC-21B9F3FB7C78}" type="presOf" srcId="{CBAB46B5-371D-48F9-A3CB-7B400EF8A578}" destId="{F360508C-2519-46BD-BE6F-F78180176A27}" srcOrd="0" destOrd="0" presId="urn:microsoft.com/office/officeart/2018/2/layout/IconVerticalSolidList"/>
    <dgm:cxn modelId="{65A13CA5-5E95-4500-BA0B-B8E42389E400}" type="presOf" srcId="{FDEC7AFC-D4F2-4C05-A248-79A40686B685}" destId="{5D3EB69D-0FF2-4D16-B2A5-BBDFDB19BE4B}" srcOrd="0" destOrd="0" presId="urn:microsoft.com/office/officeart/2018/2/layout/IconVerticalSolidList"/>
    <dgm:cxn modelId="{69CB98AD-03B0-41F1-9560-41AD50249229}" srcId="{5B243F67-F397-460E-91E1-62F8C1EE0E97}" destId="{A49C7A25-792C-4004-95D5-C5E6A621B74C}" srcOrd="3" destOrd="0" parTransId="{B9FE0547-A5BB-40A3-B41F-7B36B2ED1996}" sibTransId="{AE7C7764-E2E3-414C-B5A1-D44808C33ACC}"/>
    <dgm:cxn modelId="{76943AB9-E9E9-438D-849A-520C5902174A}" type="presOf" srcId="{A49C7A25-792C-4004-95D5-C5E6A621B74C}" destId="{8E3DB88A-0ED2-43C1-8CB1-0300EEE349B7}" srcOrd="0" destOrd="0" presId="urn:microsoft.com/office/officeart/2018/2/layout/IconVerticalSolidList"/>
    <dgm:cxn modelId="{398D50BD-4A98-4FAE-8A2E-3CD5835407A3}" type="presOf" srcId="{C894AA6A-516A-4587-9B59-C221198D42F2}" destId="{FD41F6A5-A523-42E0-99B5-9BA1FA1FF3FE}" srcOrd="0" destOrd="0" presId="urn:microsoft.com/office/officeart/2018/2/layout/IconVerticalSolidList"/>
    <dgm:cxn modelId="{29BD83BE-0AD4-4271-99C4-82E1F07C8215}" srcId="{5B243F67-F397-460E-91E1-62F8C1EE0E97}" destId="{AC0627C1-4762-4E6D-A218-4345AAFBB871}" srcOrd="5" destOrd="0" parTransId="{E2CCA12A-E1BA-40FE-985E-650C87E240BB}" sibTransId="{6BDC3AEB-3106-492A-BB1E-E5FE035A02CD}"/>
    <dgm:cxn modelId="{4C697CC2-AA47-40FD-817B-FD0F4D80299F}" srcId="{5B243F67-F397-460E-91E1-62F8C1EE0E97}" destId="{5CAB385E-A264-4537-B1CA-59FCBB886E12}" srcOrd="2" destOrd="0" parTransId="{0A7781CA-E9DD-4E74-BB0F-FF0E3A2D616E}" sibTransId="{1E4CC7BB-5B16-483C-9883-1AEE06638C9F}"/>
    <dgm:cxn modelId="{A53055F2-A0ED-4F80-BE54-91FBBDFAFFA2}" type="presOf" srcId="{AC0627C1-4762-4E6D-A218-4345AAFBB871}" destId="{CF55E9CE-63DA-4C07-80EB-E3DAF5A8B838}" srcOrd="0" destOrd="0" presId="urn:microsoft.com/office/officeart/2018/2/layout/IconVerticalSolidList"/>
    <dgm:cxn modelId="{33F9FD0A-7082-4A52-B8B1-D0E3BC7C3AA9}" type="presParOf" srcId="{3C13DAC5-CC7B-40C0-8F2E-7CBE9E96EB38}" destId="{6B8E58E0-4890-41B6-BD99-00DC5A022209}" srcOrd="0" destOrd="0" presId="urn:microsoft.com/office/officeart/2018/2/layout/IconVerticalSolidList"/>
    <dgm:cxn modelId="{EB909578-9541-4CF1-8B3F-45800B664940}" type="presParOf" srcId="{6B8E58E0-4890-41B6-BD99-00DC5A022209}" destId="{EE2FC933-027D-44B6-B4A2-251781EEC7CF}" srcOrd="0" destOrd="0" presId="urn:microsoft.com/office/officeart/2018/2/layout/IconVerticalSolidList"/>
    <dgm:cxn modelId="{46624C2E-F345-4364-8AF6-21DB9C167E1D}" type="presParOf" srcId="{6B8E58E0-4890-41B6-BD99-00DC5A022209}" destId="{63EFCC9D-4515-4331-B906-536F42F84CF4}" srcOrd="1" destOrd="0" presId="urn:microsoft.com/office/officeart/2018/2/layout/IconVerticalSolidList"/>
    <dgm:cxn modelId="{EE63AB79-D6DE-4687-8C49-1FF7FA27CF3C}" type="presParOf" srcId="{6B8E58E0-4890-41B6-BD99-00DC5A022209}" destId="{98814350-42A1-406A-9274-24B03E5A452E}" srcOrd="2" destOrd="0" presId="urn:microsoft.com/office/officeart/2018/2/layout/IconVerticalSolidList"/>
    <dgm:cxn modelId="{9BAFEC8F-37F4-4C09-84A0-8D6B12CEDCA5}" type="presParOf" srcId="{6B8E58E0-4890-41B6-BD99-00DC5A022209}" destId="{8AB0D47B-7610-470C-BC9C-6C66CBE39835}" srcOrd="3" destOrd="0" presId="urn:microsoft.com/office/officeart/2018/2/layout/IconVerticalSolidList"/>
    <dgm:cxn modelId="{D15547D8-0B67-47C4-8D65-77517830DC74}" type="presParOf" srcId="{3C13DAC5-CC7B-40C0-8F2E-7CBE9E96EB38}" destId="{CBC2C525-8984-41C6-980C-4EF40AFBD1D0}" srcOrd="1" destOrd="0" presId="urn:microsoft.com/office/officeart/2018/2/layout/IconVerticalSolidList"/>
    <dgm:cxn modelId="{384BC2E1-95EB-4206-97DF-AF48B95C9417}" type="presParOf" srcId="{3C13DAC5-CC7B-40C0-8F2E-7CBE9E96EB38}" destId="{9F7BADA2-5395-475A-ACE3-48D8FF50D36F}" srcOrd="2" destOrd="0" presId="urn:microsoft.com/office/officeart/2018/2/layout/IconVerticalSolidList"/>
    <dgm:cxn modelId="{50617434-E44C-4D6B-B500-2B4F75EDBFBB}" type="presParOf" srcId="{9F7BADA2-5395-475A-ACE3-48D8FF50D36F}" destId="{9DE6C00A-D238-4261-B728-F8B308917743}" srcOrd="0" destOrd="0" presId="urn:microsoft.com/office/officeart/2018/2/layout/IconVerticalSolidList"/>
    <dgm:cxn modelId="{8EDAF61A-4C35-4493-93E4-840F5B859F2F}" type="presParOf" srcId="{9F7BADA2-5395-475A-ACE3-48D8FF50D36F}" destId="{360E4877-E079-40CF-8A08-9FF2251C3388}" srcOrd="1" destOrd="0" presId="urn:microsoft.com/office/officeart/2018/2/layout/IconVerticalSolidList"/>
    <dgm:cxn modelId="{7CC6BCC8-6FA3-45DA-9CE0-FB7B2099EBF3}" type="presParOf" srcId="{9F7BADA2-5395-475A-ACE3-48D8FF50D36F}" destId="{90F47A4F-FE6C-4001-B9BC-834904491449}" srcOrd="2" destOrd="0" presId="urn:microsoft.com/office/officeart/2018/2/layout/IconVerticalSolidList"/>
    <dgm:cxn modelId="{D204B520-7096-49B6-AD2C-CE63600DE01C}" type="presParOf" srcId="{9F7BADA2-5395-475A-ACE3-48D8FF50D36F}" destId="{F360508C-2519-46BD-BE6F-F78180176A27}" srcOrd="3" destOrd="0" presId="urn:microsoft.com/office/officeart/2018/2/layout/IconVerticalSolidList"/>
    <dgm:cxn modelId="{6FB4FF46-8AF9-4B4F-812D-DF28ECA6979A}" type="presParOf" srcId="{3C13DAC5-CC7B-40C0-8F2E-7CBE9E96EB38}" destId="{A1F3CCC7-5CD9-4428-86B1-B955012E4D7E}" srcOrd="3" destOrd="0" presId="urn:microsoft.com/office/officeart/2018/2/layout/IconVerticalSolidList"/>
    <dgm:cxn modelId="{60C607EB-D9A1-4F38-B2E7-F7F92504ECCC}" type="presParOf" srcId="{3C13DAC5-CC7B-40C0-8F2E-7CBE9E96EB38}" destId="{B5B6915C-DEAC-4D0F-A67D-5F1C7957523E}" srcOrd="4" destOrd="0" presId="urn:microsoft.com/office/officeart/2018/2/layout/IconVerticalSolidList"/>
    <dgm:cxn modelId="{8D39C436-9B33-4509-8E02-CB9A926F9C4D}" type="presParOf" srcId="{B5B6915C-DEAC-4D0F-A67D-5F1C7957523E}" destId="{BF7E2E07-858D-4A83-BA0F-D1DF24C993F4}" srcOrd="0" destOrd="0" presId="urn:microsoft.com/office/officeart/2018/2/layout/IconVerticalSolidList"/>
    <dgm:cxn modelId="{24079F64-03D6-4F87-973C-C3800B0D0A87}" type="presParOf" srcId="{B5B6915C-DEAC-4D0F-A67D-5F1C7957523E}" destId="{DBE631B5-D5D0-4D22-B942-46AC2234EACD}" srcOrd="1" destOrd="0" presId="urn:microsoft.com/office/officeart/2018/2/layout/IconVerticalSolidList"/>
    <dgm:cxn modelId="{52F9522D-C2A9-46D8-A90A-A66E196EB4E3}" type="presParOf" srcId="{B5B6915C-DEAC-4D0F-A67D-5F1C7957523E}" destId="{72B5B28A-338E-4BB2-8322-644E03C83D30}" srcOrd="2" destOrd="0" presId="urn:microsoft.com/office/officeart/2018/2/layout/IconVerticalSolidList"/>
    <dgm:cxn modelId="{3EF99195-4380-4A8A-ABC4-AD1D01FA7AFE}" type="presParOf" srcId="{B5B6915C-DEAC-4D0F-A67D-5F1C7957523E}" destId="{C9EC1E26-5F90-4887-9203-4A527766A1DF}" srcOrd="3" destOrd="0" presId="urn:microsoft.com/office/officeart/2018/2/layout/IconVerticalSolidList"/>
    <dgm:cxn modelId="{A9A7C475-A9F8-43B0-AC95-8E2E40C9667D}" type="presParOf" srcId="{3C13DAC5-CC7B-40C0-8F2E-7CBE9E96EB38}" destId="{61471222-3D54-4EC2-9ABF-FBBA974C6300}" srcOrd="5" destOrd="0" presId="urn:microsoft.com/office/officeart/2018/2/layout/IconVerticalSolidList"/>
    <dgm:cxn modelId="{5C06FB60-497A-49C5-A8F5-F64968B9B342}" type="presParOf" srcId="{3C13DAC5-CC7B-40C0-8F2E-7CBE9E96EB38}" destId="{1C890B99-2F47-49A3-82F5-AE10AB5658B9}" srcOrd="6" destOrd="0" presId="urn:microsoft.com/office/officeart/2018/2/layout/IconVerticalSolidList"/>
    <dgm:cxn modelId="{6E7FF707-456D-4032-B105-6D4F81999750}" type="presParOf" srcId="{1C890B99-2F47-49A3-82F5-AE10AB5658B9}" destId="{0E12288F-6F89-4988-96BE-6DA43D33DC8B}" srcOrd="0" destOrd="0" presId="urn:microsoft.com/office/officeart/2018/2/layout/IconVerticalSolidList"/>
    <dgm:cxn modelId="{84941A4E-5085-4631-8F49-D09F7EC4275B}" type="presParOf" srcId="{1C890B99-2F47-49A3-82F5-AE10AB5658B9}" destId="{841E6D77-C6E5-4ADB-8AD0-E0D81EDEDE2C}" srcOrd="1" destOrd="0" presId="urn:microsoft.com/office/officeart/2018/2/layout/IconVerticalSolidList"/>
    <dgm:cxn modelId="{6E4785C3-EF2F-4A0E-8F18-163E157908DB}" type="presParOf" srcId="{1C890B99-2F47-49A3-82F5-AE10AB5658B9}" destId="{9A01E051-C23D-4EC7-AB9B-8F9F40187BCF}" srcOrd="2" destOrd="0" presId="urn:microsoft.com/office/officeart/2018/2/layout/IconVerticalSolidList"/>
    <dgm:cxn modelId="{463DCAFD-700F-4DC8-97BE-FAE52142E06F}" type="presParOf" srcId="{1C890B99-2F47-49A3-82F5-AE10AB5658B9}" destId="{8E3DB88A-0ED2-43C1-8CB1-0300EEE349B7}" srcOrd="3" destOrd="0" presId="urn:microsoft.com/office/officeart/2018/2/layout/IconVerticalSolidList"/>
    <dgm:cxn modelId="{CB8E3AAD-801D-45E8-A6D4-A7B6736C00D6}" type="presParOf" srcId="{3C13DAC5-CC7B-40C0-8F2E-7CBE9E96EB38}" destId="{8BDFDEA9-E778-431A-94AA-AC94A11049C9}" srcOrd="7" destOrd="0" presId="urn:microsoft.com/office/officeart/2018/2/layout/IconVerticalSolidList"/>
    <dgm:cxn modelId="{47E5F510-8599-4C70-A92E-83C9EC959571}" type="presParOf" srcId="{3C13DAC5-CC7B-40C0-8F2E-7CBE9E96EB38}" destId="{67B8451C-EF56-4C5A-A3CB-5D304578867C}" srcOrd="8" destOrd="0" presId="urn:microsoft.com/office/officeart/2018/2/layout/IconVerticalSolidList"/>
    <dgm:cxn modelId="{23DA5D3E-0EC0-43FE-92D3-C0FDA4CD529C}" type="presParOf" srcId="{67B8451C-EF56-4C5A-A3CB-5D304578867C}" destId="{EA67BAB6-06DE-4D4B-A466-6AE6CC325CE4}" srcOrd="0" destOrd="0" presId="urn:microsoft.com/office/officeart/2018/2/layout/IconVerticalSolidList"/>
    <dgm:cxn modelId="{B7D7FD2D-9792-4E2D-92E7-7C407F3F0668}" type="presParOf" srcId="{67B8451C-EF56-4C5A-A3CB-5D304578867C}" destId="{6DB15BEB-F74F-4BEC-B093-C6378C92B339}" srcOrd="1" destOrd="0" presId="urn:microsoft.com/office/officeart/2018/2/layout/IconVerticalSolidList"/>
    <dgm:cxn modelId="{75BD7C67-2248-453A-85F0-8E3B35A95346}" type="presParOf" srcId="{67B8451C-EF56-4C5A-A3CB-5D304578867C}" destId="{DC9618D8-4288-4B08-B816-089BD5FEEC72}" srcOrd="2" destOrd="0" presId="urn:microsoft.com/office/officeart/2018/2/layout/IconVerticalSolidList"/>
    <dgm:cxn modelId="{AD44B3FB-854E-4CB3-9F7C-E59DD1D2349F}" type="presParOf" srcId="{67B8451C-EF56-4C5A-A3CB-5D304578867C}" destId="{FD41F6A5-A523-42E0-99B5-9BA1FA1FF3FE}" srcOrd="3" destOrd="0" presId="urn:microsoft.com/office/officeart/2018/2/layout/IconVerticalSolidList"/>
    <dgm:cxn modelId="{4CF54D4C-253A-4ED9-B132-4D2A4B3F959A}" type="presParOf" srcId="{3C13DAC5-CC7B-40C0-8F2E-7CBE9E96EB38}" destId="{52E5E14A-E511-460D-BB1E-97381FFD5FAC}" srcOrd="9" destOrd="0" presId="urn:microsoft.com/office/officeart/2018/2/layout/IconVerticalSolidList"/>
    <dgm:cxn modelId="{D7B49FAF-79C3-415A-BCE4-9B728816E97B}" type="presParOf" srcId="{3C13DAC5-CC7B-40C0-8F2E-7CBE9E96EB38}" destId="{1A1AB257-E035-462B-95F7-B8720B74AD84}" srcOrd="10" destOrd="0" presId="urn:microsoft.com/office/officeart/2018/2/layout/IconVerticalSolidList"/>
    <dgm:cxn modelId="{AE91B19E-882E-465B-878E-95BA001AFCA9}" type="presParOf" srcId="{1A1AB257-E035-462B-95F7-B8720B74AD84}" destId="{89C77EA9-5322-4F72-9DD5-B638C8CCD060}" srcOrd="0" destOrd="0" presId="urn:microsoft.com/office/officeart/2018/2/layout/IconVerticalSolidList"/>
    <dgm:cxn modelId="{1341B15A-1F3C-4734-B335-0BD5F66BD62D}" type="presParOf" srcId="{1A1AB257-E035-462B-95F7-B8720B74AD84}" destId="{2DC5A09F-EC6B-4E1E-8514-AA8CA1FB2967}" srcOrd="1" destOrd="0" presId="urn:microsoft.com/office/officeart/2018/2/layout/IconVerticalSolidList"/>
    <dgm:cxn modelId="{BE94E285-A263-4807-B5D3-3B4340604146}" type="presParOf" srcId="{1A1AB257-E035-462B-95F7-B8720B74AD84}" destId="{E8A1F071-A5F9-4C71-BACA-8A88EF61D3DE}" srcOrd="2" destOrd="0" presId="urn:microsoft.com/office/officeart/2018/2/layout/IconVerticalSolidList"/>
    <dgm:cxn modelId="{F5D3155C-90E7-4C1B-9B27-E3472068F1BF}" type="presParOf" srcId="{1A1AB257-E035-462B-95F7-B8720B74AD84}" destId="{CF55E9CE-63DA-4C07-80EB-E3DAF5A8B838}" srcOrd="3" destOrd="0" presId="urn:microsoft.com/office/officeart/2018/2/layout/IconVerticalSolidList"/>
    <dgm:cxn modelId="{C513CB28-42FF-427D-AB6A-0D09448E979D}" type="presParOf" srcId="{3C13DAC5-CC7B-40C0-8F2E-7CBE9E96EB38}" destId="{5EF66B5F-0076-46BE-8965-A46EEFFB644F}" srcOrd="11" destOrd="0" presId="urn:microsoft.com/office/officeart/2018/2/layout/IconVerticalSolidList"/>
    <dgm:cxn modelId="{458C6870-634F-4ADF-B8B4-E3C816177AC6}" type="presParOf" srcId="{3C13DAC5-CC7B-40C0-8F2E-7CBE9E96EB38}" destId="{32D60F72-70EB-4930-847B-463D6AD211F2}" srcOrd="12" destOrd="0" presId="urn:microsoft.com/office/officeart/2018/2/layout/IconVerticalSolidList"/>
    <dgm:cxn modelId="{84F72F3B-D837-484D-A706-74E755421282}" type="presParOf" srcId="{32D60F72-70EB-4930-847B-463D6AD211F2}" destId="{B29C5148-24D9-4117-8AC1-CA3D3755B478}" srcOrd="0" destOrd="0" presId="urn:microsoft.com/office/officeart/2018/2/layout/IconVerticalSolidList"/>
    <dgm:cxn modelId="{3F5D2352-6B4D-4BD6-A9B7-6D5444DF2FAD}" type="presParOf" srcId="{32D60F72-70EB-4930-847B-463D6AD211F2}" destId="{C2518E71-F7CE-4CF3-BAE7-1474F936AA32}" srcOrd="1" destOrd="0" presId="urn:microsoft.com/office/officeart/2018/2/layout/IconVerticalSolidList"/>
    <dgm:cxn modelId="{3549E4A6-2A6F-4FF1-8065-09E92B3C8B4A}" type="presParOf" srcId="{32D60F72-70EB-4930-847B-463D6AD211F2}" destId="{8DAA33E6-00F9-4662-935A-51ACFCE2DC42}" srcOrd="2" destOrd="0" presId="urn:microsoft.com/office/officeart/2018/2/layout/IconVerticalSolidList"/>
    <dgm:cxn modelId="{A1A19CBB-9B60-4280-8181-1A988434A118}" type="presParOf" srcId="{32D60F72-70EB-4930-847B-463D6AD211F2}" destId="{5D3EB69D-0FF2-4D16-B2A5-BBDFDB19BE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C933-027D-44B6-B4A2-251781EEC7CF}">
      <dsp:nvSpPr>
        <dsp:cNvPr id="0" name=""/>
        <dsp:cNvSpPr/>
      </dsp:nvSpPr>
      <dsp:spPr>
        <a:xfrm>
          <a:off x="0" y="3206"/>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CC9D-4515-4331-B906-536F42F84CF4}">
      <dsp:nvSpPr>
        <dsp:cNvPr id="0" name=""/>
        <dsp:cNvSpPr/>
      </dsp:nvSpPr>
      <dsp:spPr>
        <a:xfrm>
          <a:off x="181656" y="138322"/>
          <a:ext cx="330607" cy="330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0D47B-7610-470C-BC9C-6C66CBE39835}">
      <dsp:nvSpPr>
        <dsp:cNvPr id="0" name=""/>
        <dsp:cNvSpPr/>
      </dsp:nvSpPr>
      <dsp:spPr>
        <a:xfrm>
          <a:off x="693920" y="320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dirty="0"/>
            <a:t>OGE </a:t>
          </a:r>
          <a:r>
            <a:rPr lang="fr-FR" sz="2000" kern="1200" dirty="0" err="1"/>
            <a:t>excel</a:t>
          </a:r>
          <a:endParaRPr lang="fr-FR" sz="2000" kern="1200" dirty="0"/>
        </a:p>
      </dsp:txBody>
      <dsp:txXfrm>
        <a:off x="693920" y="3206"/>
        <a:ext cx="5878797" cy="656815"/>
      </dsp:txXfrm>
    </dsp:sp>
    <dsp:sp modelId="{9DE6C00A-D238-4261-B728-F8B308917743}">
      <dsp:nvSpPr>
        <dsp:cNvPr id="0" name=""/>
        <dsp:cNvSpPr/>
      </dsp:nvSpPr>
      <dsp:spPr>
        <a:xfrm>
          <a:off x="0" y="824226"/>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E4877-E079-40CF-8A08-9FF2251C3388}">
      <dsp:nvSpPr>
        <dsp:cNvPr id="0" name=""/>
        <dsp:cNvSpPr/>
      </dsp:nvSpPr>
      <dsp:spPr>
        <a:xfrm>
          <a:off x="181656" y="959342"/>
          <a:ext cx="330607" cy="330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0508C-2519-46BD-BE6F-F78180176A27}">
      <dsp:nvSpPr>
        <dsp:cNvPr id="0" name=""/>
        <dsp:cNvSpPr/>
      </dsp:nvSpPr>
      <dsp:spPr>
        <a:xfrm>
          <a:off x="693920" y="82422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a:t>PPT pour aider à former d'autres personnes </a:t>
          </a:r>
        </a:p>
      </dsp:txBody>
      <dsp:txXfrm>
        <a:off x="693920" y="824226"/>
        <a:ext cx="5878797" cy="656815"/>
      </dsp:txXfrm>
    </dsp:sp>
    <dsp:sp modelId="{BF7E2E07-858D-4A83-BA0F-D1DF24C993F4}">
      <dsp:nvSpPr>
        <dsp:cNvPr id="0" name=""/>
        <dsp:cNvSpPr/>
      </dsp:nvSpPr>
      <dsp:spPr>
        <a:xfrm>
          <a:off x="0" y="1645245"/>
          <a:ext cx="6604067" cy="6005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631B5-D5D0-4D22-B942-46AC2234EACD}">
      <dsp:nvSpPr>
        <dsp:cNvPr id="0" name=""/>
        <dsp:cNvSpPr/>
      </dsp:nvSpPr>
      <dsp:spPr>
        <a:xfrm>
          <a:off x="181656" y="1780362"/>
          <a:ext cx="330607" cy="330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C1E26-5F90-4887-9203-4A527766A1DF}">
      <dsp:nvSpPr>
        <dsp:cNvPr id="0" name=""/>
        <dsp:cNvSpPr/>
      </dsp:nvSpPr>
      <dsp:spPr>
        <a:xfrm>
          <a:off x="693920" y="164524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a:t>Brève description de l'outil à partager avec les partenaires/donateurs </a:t>
          </a:r>
        </a:p>
      </dsp:txBody>
      <dsp:txXfrm>
        <a:off x="693920" y="1645245"/>
        <a:ext cx="5878797" cy="656815"/>
      </dsp:txXfrm>
    </dsp:sp>
    <dsp:sp modelId="{0E12288F-6F89-4988-96BE-6DA43D33DC8B}">
      <dsp:nvSpPr>
        <dsp:cNvPr id="0" name=""/>
        <dsp:cNvSpPr/>
      </dsp:nvSpPr>
      <dsp:spPr>
        <a:xfrm>
          <a:off x="0" y="2466265"/>
          <a:ext cx="6604067" cy="6005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E6D77-C6E5-4ADB-8AD0-E0D81EDEDE2C}">
      <dsp:nvSpPr>
        <dsp:cNvPr id="0" name=""/>
        <dsp:cNvSpPr/>
      </dsp:nvSpPr>
      <dsp:spPr>
        <a:xfrm>
          <a:off x="181656" y="2601381"/>
          <a:ext cx="330607" cy="3302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DB88A-0ED2-43C1-8CB1-0300EEE349B7}">
      <dsp:nvSpPr>
        <dsp:cNvPr id="0" name=""/>
        <dsp:cNvSpPr/>
      </dsp:nvSpPr>
      <dsp:spPr>
        <a:xfrm>
          <a:off x="693920" y="246626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a:t>Fiche d'appui - Décomposition des déclarations de la liste de contrôle</a:t>
          </a:r>
        </a:p>
      </dsp:txBody>
      <dsp:txXfrm>
        <a:off x="693920" y="2466265"/>
        <a:ext cx="5878797" cy="656815"/>
      </dsp:txXfrm>
    </dsp:sp>
    <dsp:sp modelId="{EA67BAB6-06DE-4D4B-A466-6AE6CC325CE4}">
      <dsp:nvSpPr>
        <dsp:cNvPr id="0" name=""/>
        <dsp:cNvSpPr/>
      </dsp:nvSpPr>
      <dsp:spPr>
        <a:xfrm>
          <a:off x="0" y="3287285"/>
          <a:ext cx="6604067" cy="6005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15BEB-F74F-4BEC-B093-C6378C92B339}">
      <dsp:nvSpPr>
        <dsp:cNvPr id="0" name=""/>
        <dsp:cNvSpPr/>
      </dsp:nvSpPr>
      <dsp:spPr>
        <a:xfrm>
          <a:off x="181656" y="3422401"/>
          <a:ext cx="330607" cy="3302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1F6A5-A523-42E0-99B5-9BA1FA1FF3FE}">
      <dsp:nvSpPr>
        <dsp:cNvPr id="0" name=""/>
        <dsp:cNvSpPr/>
      </dsp:nvSpPr>
      <dsp:spPr>
        <a:xfrm>
          <a:off x="693920" y="328728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dirty="0"/>
            <a:t>Fiche de soutien OGE « Face à la communauté »</a:t>
          </a:r>
        </a:p>
      </dsp:txBody>
      <dsp:txXfrm>
        <a:off x="693920" y="3287285"/>
        <a:ext cx="5878797" cy="656815"/>
      </dsp:txXfrm>
    </dsp:sp>
    <dsp:sp modelId="{89C77EA9-5322-4F72-9DD5-B638C8CCD060}">
      <dsp:nvSpPr>
        <dsp:cNvPr id="0" name=""/>
        <dsp:cNvSpPr/>
      </dsp:nvSpPr>
      <dsp:spPr>
        <a:xfrm>
          <a:off x="0" y="4108305"/>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5A09F-EC6B-4E1E-8514-AA8CA1FB2967}">
      <dsp:nvSpPr>
        <dsp:cNvPr id="0" name=""/>
        <dsp:cNvSpPr/>
      </dsp:nvSpPr>
      <dsp:spPr>
        <a:xfrm>
          <a:off x="181656" y="4243421"/>
          <a:ext cx="330607" cy="3302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5E9CE-63DA-4C07-80EB-E3DAF5A8B838}">
      <dsp:nvSpPr>
        <dsp:cNvPr id="0" name=""/>
        <dsp:cNvSpPr/>
      </dsp:nvSpPr>
      <dsp:spPr>
        <a:xfrm>
          <a:off x="693920" y="410830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dirty="0"/>
            <a:t>Disponible en anglais, français, en espagnol et en arabe.</a:t>
          </a:r>
        </a:p>
      </dsp:txBody>
      <dsp:txXfrm>
        <a:off x="693920" y="4108305"/>
        <a:ext cx="5878797" cy="656815"/>
      </dsp:txXfrm>
    </dsp:sp>
    <dsp:sp modelId="{B29C5148-24D9-4117-8AC1-CA3D3755B478}">
      <dsp:nvSpPr>
        <dsp:cNvPr id="0" name=""/>
        <dsp:cNvSpPr/>
      </dsp:nvSpPr>
      <dsp:spPr>
        <a:xfrm>
          <a:off x="0" y="4929324"/>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18E71-F7CE-4CF3-BAE7-1474F936AA32}">
      <dsp:nvSpPr>
        <dsp:cNvPr id="0" name=""/>
        <dsp:cNvSpPr/>
      </dsp:nvSpPr>
      <dsp:spPr>
        <a:xfrm>
          <a:off x="181656" y="5064441"/>
          <a:ext cx="330607" cy="3302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EB69D-0FF2-4D16-B2A5-BBDFDB19BE4B}">
      <dsp:nvSpPr>
        <dsp:cNvPr id="0" name=""/>
        <dsp:cNvSpPr/>
      </dsp:nvSpPr>
      <dsp:spPr>
        <a:xfrm>
          <a:off x="693920" y="4929324"/>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fr-FR" sz="2000" kern="1200" dirty="0"/>
            <a:t>Le site </a:t>
          </a:r>
          <a:r>
            <a:rPr lang="fr-FR" sz="2000" kern="1200" dirty="0">
              <a:hlinkClick xmlns:r="http://schemas.openxmlformats.org/officeDocument/2006/relationships" r:id="rId15"/>
            </a:rPr>
            <a:t>EFOM du CRS </a:t>
          </a:r>
          <a:r>
            <a:rPr lang="fr-FR" sz="2000" kern="1200" dirty="0"/>
            <a:t>héberge l'outil et toutes les ressources.</a:t>
          </a:r>
        </a:p>
      </dsp:txBody>
      <dsp:txXfrm>
        <a:off x="693920" y="4929324"/>
        <a:ext cx="5878797" cy="65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2.69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9.62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40.10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0043BA5C-C0FA-4E25-966D-E2EC85A533F9}" type="datetimeFigureOut">
              <a:rPr lang="en-US" smtClean="0"/>
              <a:t>5/28/2024</a:t>
            </a:fld>
            <a:endParaRPr lang="en-US"/>
          </a:p>
        </p:txBody>
      </p:sp>
      <p:sp>
        <p:nvSpPr>
          <p:cNvPr id="4" name="Slide Image Placeholder 3"/>
          <p:cNvSpPr>
            <a:spLocks noGrp="1" noRot="1" noChangeAspect="1"/>
          </p:cNvSpPr>
          <p:nvPr>
            <p:ph type="sldImg" idx="2" hasCustomPrompt="1"/>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fr-FR"/>
              <a:t>Cliquez sur pour modifier les styles de texte du Master</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A62CBC1B-B828-4DEA-9DE2-B8AEE13C33EA}" type="slidenum">
              <a:rPr lang="en-US" smtClean="0"/>
              <a:t>‹#›</a:t>
            </a:fld>
            <a:endParaRPr lang="en-US"/>
          </a:p>
        </p:txBody>
      </p:sp>
    </p:spTree>
    <p:extLst>
      <p:ext uri="{BB962C8B-B14F-4D97-AF65-F5344CB8AC3E}">
        <p14:creationId xmlns:p14="http://schemas.microsoft.com/office/powerpoint/2010/main" val="34875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adapter cette présentation à vos besoins de formation</a:t>
            </a:r>
          </a:p>
        </p:txBody>
      </p:sp>
      <p:sp>
        <p:nvSpPr>
          <p:cNvPr id="4" name="Slide Number Placeholder 3"/>
          <p:cNvSpPr>
            <a:spLocks noGrp="1"/>
          </p:cNvSpPr>
          <p:nvPr>
            <p:ph type="sldNum" sz="quarter" idx="5"/>
          </p:nvPr>
        </p:nvSpPr>
        <p:spPr/>
        <p:txBody>
          <a:bodyPr/>
          <a:lstStyle/>
          <a:p>
            <a:fld id="{A62CBC1B-B828-4DEA-9DE2-B8AEE13C33EA}" type="slidenum">
              <a:rPr lang="en-US" smtClean="0"/>
              <a:t>1</a:t>
            </a:fld>
            <a:endParaRPr lang="en-US"/>
          </a:p>
        </p:txBody>
      </p:sp>
    </p:spTree>
    <p:extLst>
      <p:ext uri="{BB962C8B-B14F-4D97-AF65-F5344CB8AC3E}">
        <p14:creationId xmlns:p14="http://schemas.microsoft.com/office/powerpoint/2010/main" val="291046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dirty="0">
                <a:latin typeface="Calibri" panose="020F0502020204030204" pitchFamily="34" charset="0"/>
                <a:ea typeface="Calibri" panose="020F0502020204030204" pitchFamily="34" charset="0"/>
                <a:cs typeface="Times New Roman" panose="02020603050405020304" pitchFamily="18" charset="0"/>
              </a:rPr>
              <a:t>Les conclusions de la révision de l’OGE ont confirmé qu'il était adapté à l'objectif visé. L'outil peut contribuer à réduire, à atténuer et à gérer les risques. Des améliorations sont possibles, notamment en ce qui concerne les orientations relatives aux interventions fondées sur le marché, telles que l'argent liquide et les bons d'achat, les opérations et l'intégration de l’adaptation au changement climatique dans les orientations relatives à la sécurité alimentaire et moyens de subsistance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En raison de notre modèle de partenariat solide au sein de la famille Caritas, nous croyons à la co-conception de projets avec nos partenaires et au soutien de leurs capacités - dans ce sens, cet outil vous aide vraiment à explorer la question avec vos partenaires et l'équipe de conception. </a:t>
            </a:r>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De nombreux bailleurs de fonds l'ont accepté, mais certains disposent de leurs propres outils/de la diligence requise - vous devrez comprendre ce dont le bailleur de fonds a besoin. </a:t>
            </a:r>
          </a:p>
        </p:txBody>
      </p:sp>
      <p:sp>
        <p:nvSpPr>
          <p:cNvPr id="4" name="Slide Number Placeholder 3"/>
          <p:cNvSpPr>
            <a:spLocks noGrp="1"/>
          </p:cNvSpPr>
          <p:nvPr>
            <p:ph type="sldNum" sz="quarter" idx="5"/>
          </p:nvPr>
        </p:nvSpPr>
        <p:spPr/>
        <p:txBody>
          <a:bodyPr/>
          <a:lstStyle/>
          <a:p>
            <a:fld id="{A62CBC1B-B828-4DEA-9DE2-B8AEE13C33EA}" type="slidenum">
              <a:rPr lang="en-US" smtClean="0"/>
              <a:t>12</a:t>
            </a:fld>
            <a:endParaRPr lang="en-US"/>
          </a:p>
        </p:txBody>
      </p:sp>
    </p:spTree>
    <p:extLst>
      <p:ext uri="{BB962C8B-B14F-4D97-AF65-F5344CB8AC3E}">
        <p14:creationId xmlns:p14="http://schemas.microsoft.com/office/powerpoint/2010/main" val="1080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déclarations de niveau 1 sont conçues comme des risques potentiels pouvant résulter de l'intervention, car nous essayons de dépister les risques possibles. S'il y a un risque, aussi minime soit-il, qu'il ait un impact négatif, veuillez le signaler. </a:t>
            </a:r>
          </a:p>
          <a:p>
            <a:endParaRPr lang="en-US" dirty="0"/>
          </a:p>
          <a:p>
            <a:r>
              <a:rPr lang="fr-FR"/>
              <a:t>Si la déclaration n'a aucun rapport avec ce que vous essayez de faire, vous pouvez insérer N/A </a:t>
            </a:r>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15</a:t>
            </a:fld>
            <a:endParaRPr lang="en-US"/>
          </a:p>
        </p:txBody>
      </p:sp>
    </p:spTree>
    <p:extLst>
      <p:ext uri="{BB962C8B-B14F-4D97-AF65-F5344CB8AC3E}">
        <p14:creationId xmlns:p14="http://schemas.microsoft.com/office/powerpoint/2010/main" val="247426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Une fois que vous aurez rédigé votre déclaration de risque au niveau 2, vous aurez l'occasion de réfléchir à l'impact et à la probabilité. Il s'agit bien sûr d'une décision subjective, mais en discutant avec l'équipe de conception du projet, vous pouvez essayer de parvenir à un consensus. </a:t>
            </a:r>
          </a:p>
          <a:p>
            <a:endParaRPr lang="en-US" dirty="0"/>
          </a:p>
          <a:p>
            <a:r>
              <a:rPr lang="fr-FR"/>
              <a:t>Par exemple : votre déclaration de risque pourrait être : L'irrigation pour un projet agricole peut réduire la disponibilité de l'eau pour les localités voisines et les utilisateurs en aval. L'impact serait élevé, mais les probabilités peuvent être moyennes ou faibles en raison de l'ampleur du projet.  </a:t>
            </a:r>
          </a:p>
        </p:txBody>
      </p:sp>
      <p:sp>
        <p:nvSpPr>
          <p:cNvPr id="4" name="Slide Number Placeholder 3"/>
          <p:cNvSpPr>
            <a:spLocks noGrp="1"/>
          </p:cNvSpPr>
          <p:nvPr>
            <p:ph type="sldNum" sz="quarter" idx="5"/>
          </p:nvPr>
        </p:nvSpPr>
        <p:spPr/>
        <p:txBody>
          <a:bodyPr/>
          <a:lstStyle/>
          <a:p>
            <a:fld id="{A62CBC1B-B828-4DEA-9DE2-B8AEE13C33EA}" type="slidenum">
              <a:rPr lang="en-US" smtClean="0"/>
              <a:t>16</a:t>
            </a:fld>
            <a:endParaRPr lang="en-US"/>
          </a:p>
        </p:txBody>
      </p:sp>
    </p:spTree>
    <p:extLst>
      <p:ext uri="{BB962C8B-B14F-4D97-AF65-F5344CB8AC3E}">
        <p14:creationId xmlns:p14="http://schemas.microsoft.com/office/powerpoint/2010/main" val="23013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latin typeface="Calibri" panose="020F0502020204030204" pitchFamily="34" charset="0"/>
                <a:ea typeface="Calibri" panose="020F0502020204030204" pitchFamily="34" charset="0"/>
                <a:cs typeface="Times New Roman" panose="02020603050405020304" pitchFamily="18" charset="0"/>
              </a:rPr>
              <a:t>Ces exemples sont tirés de la « fiche d'appui » qui analyse les déclarations du niveau 1 et propose des exemples d'évaluation des risques.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latin typeface="Calibri" panose="020F0502020204030204" pitchFamily="34" charset="0"/>
                <a:ea typeface="Calibri" panose="020F0502020204030204" pitchFamily="34" charset="0"/>
                <a:cs typeface="Times New Roman" panose="02020603050405020304" pitchFamily="18" charset="0"/>
              </a:rPr>
              <a:t>La fiche d'appui se trouve avec les autres ressources du kit de formation sur le site du CRS EFOM.</a:t>
            </a:r>
          </a:p>
        </p:txBody>
      </p:sp>
      <p:sp>
        <p:nvSpPr>
          <p:cNvPr id="4" name="Slide Number Placeholder 3"/>
          <p:cNvSpPr>
            <a:spLocks noGrp="1"/>
          </p:cNvSpPr>
          <p:nvPr>
            <p:ph type="sldNum" sz="quarter" idx="5"/>
          </p:nvPr>
        </p:nvSpPr>
        <p:spPr/>
        <p:txBody>
          <a:bodyPr/>
          <a:lstStyle/>
          <a:p>
            <a:fld id="{A62CBC1B-B828-4DEA-9DE2-B8AEE13C33EA}" type="slidenum">
              <a:rPr lang="en-US" smtClean="0"/>
              <a:t>17</a:t>
            </a:fld>
            <a:endParaRPr lang="en-US"/>
          </a:p>
        </p:txBody>
      </p:sp>
    </p:spTree>
    <p:extLst>
      <p:ext uri="{BB962C8B-B14F-4D97-AF65-F5344CB8AC3E}">
        <p14:creationId xmlns:p14="http://schemas.microsoft.com/office/powerpoint/2010/main" val="48498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Votre produit final et ce que vous réintégrerez dans le projet et communiquerez aux bailleurs de fonds est le résultat de l'étape 3. Vous l'ajouterez ensuite à la conception du projet final. Plans MEAL et budget.</a:t>
            </a:r>
          </a:p>
          <a:p>
            <a:endParaRPr lang="en-US" dirty="0"/>
          </a:p>
          <a:p>
            <a:r>
              <a:rPr lang="fr-FR" dirty="0"/>
              <a:t>Si aucune mesure d'atténuation n'est déjà prévue, sélectionnez « aucune » sous la rubrique « solidité des mesures d'atténuation ». Le classement du risque net restera vide, ce qui signifie que vous conserverez le classement du risque du niveau 2. </a:t>
            </a:r>
          </a:p>
          <a:p>
            <a:r>
              <a:rPr lang="fr-FR" dirty="0"/>
              <a:t>Si vous avez déjà des idées de mesures d'atténuation (comme suivre les normes SPHERE, etc.), vous devez sélectionner la force de la mesure (élevée, moyenne, faible). Vous obtiendrez ainsi le classement du risque net et vous devrez proposer des mesures d'atténuation pour tous les risques dont le classement du risque net est jaune ou rouge.</a:t>
            </a:r>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18</a:t>
            </a:fld>
            <a:endParaRPr lang="en-US"/>
          </a:p>
        </p:txBody>
      </p:sp>
    </p:spTree>
    <p:extLst>
      <p:ext uri="{BB962C8B-B14F-4D97-AF65-F5344CB8AC3E}">
        <p14:creationId xmlns:p14="http://schemas.microsoft.com/office/powerpoint/2010/main" val="5225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Calibri" panose="020F0502020204030204" pitchFamily="34" charset="0"/>
                <a:ea typeface="Calibri" panose="020F0502020204030204" pitchFamily="34" charset="0"/>
                <a:cs typeface="Times New Roman" panose="02020603050405020304" pitchFamily="18" charset="0"/>
              </a:rPr>
              <a:t>Ces lignes directrices sont d'ordre général et s'appliquent aux différents domaines thématiques. Toutes les lignes directrices doivent être adaptées aux réalités locales. L'outil n'est pas normatif, mais offre un menu d'options et de conseils pour aider à élaborer les mesures d'atténuation et/ou de régénération.  L'outil ne vous donne pas raison ou tort car tout dépend du contexte, de la capacité du partenaire, du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Calibri" panose="020F0502020204030204" pitchFamily="34" charset="0"/>
                <a:ea typeface="Calibri" panose="020F0502020204030204" pitchFamily="34" charset="0"/>
                <a:cs typeface="Times New Roman" panose="02020603050405020304" pitchFamily="18" charset="0"/>
              </a:rPr>
              <a:t>À ce stade, il serait idéal d'ouvrir </a:t>
            </a:r>
            <a:r>
              <a:rPr lang="fr-FR" sz="1800" dirty="0" err="1">
                <a:latin typeface="Calibri" panose="020F0502020204030204" pitchFamily="34" charset="0"/>
                <a:ea typeface="Calibri" panose="020F0502020204030204" pitchFamily="34" charset="0"/>
                <a:cs typeface="Times New Roman" panose="02020603050405020304" pitchFamily="18" charset="0"/>
              </a:rPr>
              <a:t>l'excel</a:t>
            </a:r>
            <a:r>
              <a:rPr lang="fr-FR" sz="1800" dirty="0">
                <a:latin typeface="Calibri" panose="020F0502020204030204" pitchFamily="34" charset="0"/>
                <a:ea typeface="Calibri" panose="020F0502020204030204" pitchFamily="34" charset="0"/>
                <a:cs typeface="Times New Roman" panose="02020603050405020304" pitchFamily="18" charset="0"/>
              </a:rPr>
              <a:t> et de montrer aux participants de quoi il s'agit. Ou encouragez-les à l'ouvrir pendant que vous passez en revue les diapositives des niveaux 1, 2 et 3.</a:t>
            </a:r>
          </a:p>
        </p:txBody>
      </p:sp>
      <p:sp>
        <p:nvSpPr>
          <p:cNvPr id="4" name="Slide Number Placeholder 3"/>
          <p:cNvSpPr>
            <a:spLocks noGrp="1"/>
          </p:cNvSpPr>
          <p:nvPr>
            <p:ph type="sldNum" sz="quarter" idx="10"/>
          </p:nvPr>
        </p:nvSpPr>
        <p:spPr/>
        <p:txBody>
          <a:bodyPr/>
          <a:lstStyle/>
          <a:p>
            <a:fld id="{98D83AB1-BC90-4D2E-BC9D-74222787A42D}" type="slidenum">
              <a:rPr lang="en-US" smtClean="0"/>
              <a:t>19</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Il s'agit d'une diapositive facultative au cas où vous feriez une formation en ligne. </a:t>
            </a:r>
            <a:br>
              <a:rPr lang="fr-FR"/>
            </a:br>
            <a:endParaRPr lang="fr-FR"/>
          </a:p>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a:p>
        </p:txBody>
      </p:sp>
    </p:spTree>
    <p:extLst>
      <p:ext uri="{BB962C8B-B14F-4D97-AF65-F5344CB8AC3E}">
        <p14:creationId xmlns:p14="http://schemas.microsoft.com/office/powerpoint/2010/main" val="5398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20</a:t>
            </a:fld>
            <a:endParaRPr lang="en-US"/>
          </a:p>
        </p:txBody>
      </p:sp>
    </p:spTree>
    <p:extLst>
      <p:ext uri="{BB962C8B-B14F-4D97-AF65-F5344CB8AC3E}">
        <p14:creationId xmlns:p14="http://schemas.microsoft.com/office/powerpoint/2010/main" val="293171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Dernier conseil technique : </a:t>
            </a:r>
            <a:r>
              <a:rPr lang="fr-FR" b="1"/>
              <a:t>essayez de ne pas supprimer de cellules</a:t>
            </a:r>
            <a:r>
              <a:rPr lang="fr-FR"/>
              <a:t>. Si vous devez réutiliser l'EST pour un autre projet, ouvrez un autre classeur Excel.</a:t>
            </a:r>
          </a:p>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21</a:t>
            </a:fld>
            <a:endParaRPr lang="en-US"/>
          </a:p>
        </p:txBody>
      </p:sp>
    </p:spTree>
    <p:extLst>
      <p:ext uri="{BB962C8B-B14F-4D97-AF65-F5344CB8AC3E}">
        <p14:creationId xmlns:p14="http://schemas.microsoft.com/office/powerpoint/2010/main" val="363668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vous recommandons vivement d'appliquer l'outil à un projet réel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Donnez aux gens au moins </a:t>
            </a:r>
            <a:r>
              <a:rPr lang="fr-FR" b="1" dirty="0"/>
              <a:t>2 heures </a:t>
            </a:r>
            <a:r>
              <a:rPr lang="fr-FR" dirty="0"/>
              <a:t>pour appliquer l'outil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pouvez organiser une formation de 5 heures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- 1 heure pour introduire cette présentation (minimum)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- 2 heures pour appliquer l'outil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Au moins 1 heure pour le débriefing.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pouvez également commencer la présentation le matin, continuer l'application de l'outil pendant le temps libre des participants l'après-midi et revenir pour le débriefing le lendemain. Organisez-la comme vous l'entendez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22</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Adjust discussion sessions as needed </a:t>
            </a:r>
          </a:p>
        </p:txBody>
      </p:sp>
      <p:sp>
        <p:nvSpPr>
          <p:cNvPr id="4" name="Slide Number Placeholder 3"/>
          <p:cNvSpPr>
            <a:spLocks noGrp="1"/>
          </p:cNvSpPr>
          <p:nvPr>
            <p:ph type="sldNum" sz="quarter" idx="5"/>
          </p:nvPr>
        </p:nvSpPr>
        <p:spPr/>
        <p:txBody>
          <a:bodyPr/>
          <a:lstStyle/>
          <a:p>
            <a:fld id="{A62CBC1B-B828-4DEA-9DE2-B8AEE13C33EA}" type="slidenum">
              <a:rPr lang="en-US" smtClean="0"/>
              <a:t>23</a:t>
            </a:fld>
            <a:endParaRPr lang="en-US"/>
          </a:p>
        </p:txBody>
      </p:sp>
    </p:spTree>
    <p:extLst>
      <p:ext uri="{BB962C8B-B14F-4D97-AF65-F5344CB8AC3E}">
        <p14:creationId xmlns:p14="http://schemas.microsoft.com/office/powerpoint/2010/main" val="176694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Nous avons constaté que pour certains partenaires, ce processus a permis d'éclairer leurs plans de renforcement des capacités. </a:t>
            </a:r>
          </a:p>
        </p:txBody>
      </p:sp>
      <p:sp>
        <p:nvSpPr>
          <p:cNvPr id="4" name="Slide Number Placeholder 3"/>
          <p:cNvSpPr>
            <a:spLocks noGrp="1"/>
          </p:cNvSpPr>
          <p:nvPr>
            <p:ph type="sldNum" sz="quarter" idx="5"/>
          </p:nvPr>
        </p:nvSpPr>
        <p:spPr/>
        <p:txBody>
          <a:bodyPr/>
          <a:lstStyle/>
          <a:p>
            <a:fld id="{A62CBC1B-B828-4DEA-9DE2-B8AEE13C33EA}" type="slidenum">
              <a:rPr lang="en-US" smtClean="0"/>
              <a:t>24</a:t>
            </a:fld>
            <a:endParaRPr lang="en-US"/>
          </a:p>
        </p:txBody>
      </p:sp>
    </p:spTree>
    <p:extLst>
      <p:ext uri="{BB962C8B-B14F-4D97-AF65-F5344CB8AC3E}">
        <p14:creationId xmlns:p14="http://schemas.microsoft.com/office/powerpoint/2010/main" val="218066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25</a:t>
            </a:fld>
            <a:endParaRPr lang="en-US"/>
          </a:p>
        </p:txBody>
      </p:sp>
    </p:spTree>
    <p:extLst>
      <p:ext uri="{BB962C8B-B14F-4D97-AF65-F5344CB8AC3E}">
        <p14:creationId xmlns:p14="http://schemas.microsoft.com/office/powerpoint/2010/main" val="281279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les trouverez dans l'onglet « conseils » de l'outil.</a:t>
            </a:r>
          </a:p>
          <a:p>
            <a:r>
              <a:rPr lang="fr-FR" dirty="0"/>
              <a:t>Si vous utilisez à nouveau l'outil, commencez avec une nouvelle feuille.</a:t>
            </a:r>
          </a:p>
        </p:txBody>
      </p:sp>
      <p:sp>
        <p:nvSpPr>
          <p:cNvPr id="4" name="Slide Number Placeholder 3"/>
          <p:cNvSpPr>
            <a:spLocks noGrp="1"/>
          </p:cNvSpPr>
          <p:nvPr>
            <p:ph type="sldNum" sz="quarter" idx="5"/>
          </p:nvPr>
        </p:nvSpPr>
        <p:spPr/>
        <p:txBody>
          <a:bodyPr/>
          <a:lstStyle/>
          <a:p>
            <a:fld id="{A62CBC1B-B828-4DEA-9DE2-B8AEE13C33EA}" type="slidenum">
              <a:rPr lang="en-US" smtClean="0"/>
              <a:t>26</a:t>
            </a:fld>
            <a:endParaRPr lang="en-US"/>
          </a:p>
        </p:txBody>
      </p:sp>
    </p:spTree>
    <p:extLst>
      <p:ext uri="{BB962C8B-B14F-4D97-AF65-F5344CB8AC3E}">
        <p14:creationId xmlns:p14="http://schemas.microsoft.com/office/powerpoint/2010/main" val="219917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https://efom.crs.org/environmental-stewardship-tool/</a:t>
            </a:r>
          </a:p>
        </p:txBody>
      </p:sp>
      <p:sp>
        <p:nvSpPr>
          <p:cNvPr id="4" name="Slide Number Placeholder 3"/>
          <p:cNvSpPr>
            <a:spLocks noGrp="1"/>
          </p:cNvSpPr>
          <p:nvPr>
            <p:ph type="sldNum" sz="quarter" idx="5"/>
          </p:nvPr>
        </p:nvSpPr>
        <p:spPr/>
        <p:txBody>
          <a:bodyPr/>
          <a:lstStyle/>
          <a:p>
            <a:fld id="{A62CBC1B-B828-4DEA-9DE2-B8AEE13C33EA}" type="slidenum">
              <a:rPr lang="en-US" smtClean="0"/>
              <a:t>27</a:t>
            </a:fld>
            <a:endParaRPr lang="en-US"/>
          </a:p>
        </p:txBody>
      </p:sp>
    </p:spTree>
    <p:extLst>
      <p:ext uri="{BB962C8B-B14F-4D97-AF65-F5344CB8AC3E}">
        <p14:creationId xmlns:p14="http://schemas.microsoft.com/office/powerpoint/2010/main" val="131115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28</a:t>
            </a:fld>
            <a:endParaRPr lang="en-US"/>
          </a:p>
        </p:txBody>
      </p:sp>
    </p:spTree>
    <p:extLst>
      <p:ext uri="{BB962C8B-B14F-4D97-AF65-F5344CB8AC3E}">
        <p14:creationId xmlns:p14="http://schemas.microsoft.com/office/powerpoint/2010/main" val="222665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83984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5553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Question aux participants : Ajoutez vos commentaires dans le chat, ou activez le son et partagez.</a:t>
            </a:r>
          </a:p>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5</a:t>
            </a:fld>
            <a:endParaRPr lang="en-US"/>
          </a:p>
        </p:txBody>
      </p:sp>
    </p:spTree>
    <p:extLst>
      <p:ext uri="{BB962C8B-B14F-4D97-AF65-F5344CB8AC3E}">
        <p14:creationId xmlns:p14="http://schemas.microsoft.com/office/powerpoint/2010/main" val="32942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Expliquez que la bonne gestion environnementale peut être pratiquée dans n'importe quel contexte, qu'il s'agisse d'une situation d'urgence, d'un redressement ou d'un développement à long terme - ces outils ont été conçus pour être appliqués à tous ces contextes. </a:t>
            </a:r>
          </a:p>
          <a:p>
            <a:endParaRPr lang="en-US" dirty="0"/>
          </a:p>
          <a:p>
            <a:r>
              <a:rPr lang="fr-FR"/>
              <a:t>L'exemple du Viêt Nam montre qu'il est possible de faire du bien aux gens et à la planète en obtenant des résultats environnementaux - un modèle régénérateur.</a:t>
            </a:r>
          </a:p>
          <a:p>
            <a:r>
              <a:rPr lang="fr-FR"/>
              <a:t>L'exemple du Cameroun montre comment nous pouvons « ne pas nuire ».</a:t>
            </a:r>
          </a:p>
          <a:p>
            <a:r>
              <a:rPr lang="fr-FR"/>
              <a:t> </a:t>
            </a:r>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b="0" dirty="0">
                <a:latin typeface="Calibri" panose="020F0502020204030204" pitchFamily="34" charset="0"/>
                <a:ea typeface="Calibri" panose="020F0502020204030204" pitchFamily="34" charset="0"/>
                <a:cs typeface="Times New Roman" panose="02020603050405020304" pitchFamily="18" charset="0"/>
              </a:rPr>
              <a:t>Destruction des moyens de subsistance et déforestation due à la production de briques pour les opérations humanitaires au Darfour. </a:t>
            </a:r>
          </a:p>
          <a:p>
            <a:pPr marL="0" marR="0">
              <a:lnSpc>
                <a:spcPct val="107000"/>
              </a:lnSpc>
              <a:spcBef>
                <a:spcPts val="0"/>
              </a:spcBef>
              <a:spcAft>
                <a:spcPts val="800"/>
              </a:spcAft>
            </a:pPr>
            <a:r>
              <a:rPr lang="fr-FR" sz="1800" b="0" dirty="0">
                <a:latin typeface="Calibri" panose="020F0502020204030204" pitchFamily="34" charset="0"/>
                <a:ea typeface="Calibri" panose="020F0502020204030204" pitchFamily="34" charset="0"/>
                <a:cs typeface="Times New Roman" panose="02020603050405020304" pitchFamily="18" charset="0"/>
              </a:rPr>
              <a:t>Puits asséchés par les forages excessifs des organisations humanitaires en Afghanistan. </a:t>
            </a:r>
          </a:p>
          <a:p>
            <a:pPr marL="0" marR="0">
              <a:lnSpc>
                <a:spcPct val="107000"/>
              </a:lnSpc>
              <a:spcBef>
                <a:spcPts val="0"/>
              </a:spcBef>
              <a:spcAft>
                <a:spcPts val="800"/>
              </a:spcAft>
            </a:pPr>
            <a:r>
              <a:rPr lang="fr-FR" sz="1800" b="0" dirty="0">
                <a:latin typeface="Calibri" panose="020F0502020204030204" pitchFamily="34" charset="0"/>
                <a:ea typeface="Calibri" panose="020F0502020204030204" pitchFamily="34" charset="0"/>
                <a:cs typeface="Times New Roman" panose="02020603050405020304" pitchFamily="18" charset="0"/>
              </a:rPr>
              <a:t>Destruction des moyens de subsistance en raison du trop grand nombre de bateaux de pêche fournis au Sri Lanka après le tsunami, ce qui a entraîné l'épuisement des stocks de poissons. </a:t>
            </a:r>
          </a:p>
          <a:p>
            <a:pPr marL="0" marR="0">
              <a:lnSpc>
                <a:spcPct val="107000"/>
              </a:lnSpc>
              <a:spcBef>
                <a:spcPts val="0"/>
              </a:spcBef>
              <a:spcAft>
                <a:spcPts val="800"/>
              </a:spcAft>
            </a:pPr>
            <a:r>
              <a:rPr lang="fr-FR" sz="1800" b="0" dirty="0">
                <a:latin typeface="Calibri" panose="020F0502020204030204" pitchFamily="34" charset="0"/>
                <a:ea typeface="Calibri" panose="020F0502020204030204" pitchFamily="34" charset="0"/>
                <a:cs typeface="Times New Roman" panose="02020603050405020304" pitchFamily="18" charset="0"/>
              </a:rPr>
              <a:t>Le non-respect des normes de traitement des déchets ayant entraîné une contamination de l'environnement en Haïti et la plus grande épidémie de choléra de l'histoire récente.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dirty="0">
                <a:latin typeface="Calibri" panose="020F0502020204030204" pitchFamily="34" charset="0"/>
                <a:ea typeface="Calibri" panose="020F0502020204030204" pitchFamily="34" charset="0"/>
                <a:cs typeface="Times New Roman" panose="02020603050405020304" pitchFamily="18" charset="0"/>
              </a:rPr>
              <a:t>Ces exemples illustrent comment les acteurs de l'aide humanitaire et du maintien de la paix, en ne prenant pas en compte les questions environnementales, vont à l'encontre de leur objectif qui est de sauver des vies et de préserver et restaurer les moyens de subsistance des populations.</a:t>
            </a:r>
          </a:p>
        </p:txBody>
      </p:sp>
      <p:sp>
        <p:nvSpPr>
          <p:cNvPr id="4" name="Slide Number Placeholder 3"/>
          <p:cNvSpPr>
            <a:spLocks noGrp="1"/>
          </p:cNvSpPr>
          <p:nvPr>
            <p:ph type="sldNum" sz="quarter" idx="10"/>
          </p:nvPr>
        </p:nvSpPr>
        <p:spPr/>
        <p:txBody>
          <a:bodyPr/>
          <a:lstStyle/>
          <a:p>
            <a:fld id="{98D83AB1-BC90-4D2E-BC9D-74222787A42D}" type="slidenum">
              <a:rPr lang="en-US" smtClean="0"/>
              <a:t>7</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fr-FR"/>
              <a:t>Exercice facultatif – </a:t>
            </a:r>
          </a:p>
        </p:txBody>
      </p:sp>
      <p:sp>
        <p:nvSpPr>
          <p:cNvPr id="4" name="Slide Number Placeholder 3"/>
          <p:cNvSpPr>
            <a:spLocks noGrp="1"/>
          </p:cNvSpPr>
          <p:nvPr>
            <p:ph type="sldNum" sz="quarter" idx="5"/>
          </p:nvPr>
        </p:nvSpPr>
        <p:spPr/>
        <p:txBody>
          <a:bodyPr/>
          <a:lstStyle/>
          <a:p>
            <a:fld id="{A62CBC1B-B828-4DEA-9DE2-B8AEE13C33EA}" type="slidenum">
              <a:rPr lang="en-US" smtClean="0"/>
              <a:t>8</a:t>
            </a:fld>
            <a:endParaRPr lang="en-US"/>
          </a:p>
        </p:txBody>
      </p:sp>
    </p:spTree>
    <p:extLst>
      <p:ext uri="{BB962C8B-B14F-4D97-AF65-F5344CB8AC3E}">
        <p14:creationId xmlns:p14="http://schemas.microsoft.com/office/powerpoint/2010/main" val="52690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Espérons que cette discussion vous aura permis de constater que si nous ne tenons pas compte des implications de notre travail sur l'environnement naturel, nous pouvons en fait causer des dommages à long terme - ce qui est particulièrement important pour les humanitaires qui pensent et agissent dans une perspective plus immédiate. Donc….</a:t>
            </a:r>
          </a:p>
        </p:txBody>
      </p:sp>
      <p:sp>
        <p:nvSpPr>
          <p:cNvPr id="4" name="Slide Number Placeholder 3"/>
          <p:cNvSpPr>
            <a:spLocks noGrp="1"/>
          </p:cNvSpPr>
          <p:nvPr>
            <p:ph type="sldNum" sz="quarter" idx="5"/>
          </p:nvPr>
        </p:nvSpPr>
        <p:spPr/>
        <p:txBody>
          <a:bodyPr/>
          <a:lstStyle/>
          <a:p>
            <a:fld id="{A62CBC1B-B828-4DEA-9DE2-B8AEE13C33EA}" type="slidenum">
              <a:rPr lang="en-US" smtClean="0"/>
              <a:t>9</a:t>
            </a:fld>
            <a:endParaRPr lang="en-US"/>
          </a:p>
        </p:txBody>
      </p:sp>
    </p:spTree>
    <p:extLst>
      <p:ext uri="{BB962C8B-B14F-4D97-AF65-F5344CB8AC3E}">
        <p14:creationId xmlns:p14="http://schemas.microsoft.com/office/powerpoint/2010/main" val="153102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D45-3863-4682-BA4C-A30E4AB31939}"/>
              </a:ext>
            </a:extLst>
          </p:cNvPr>
          <p:cNvSpPr>
            <a:spLocks noGrp="1"/>
          </p:cNvSpPr>
          <p:nvPr>
            <p:ph type="ctrTitle" hasCustomPrompt="1"/>
          </p:nvPr>
        </p:nvSpPr>
        <p:spPr>
          <a:xfrm>
            <a:off x="1524000" y="1122363"/>
            <a:ext cx="9144000" cy="2387600"/>
          </a:xfrm>
        </p:spPr>
        <p:txBody>
          <a:bodyPr anchor="b">
            <a:normAutofit/>
          </a:bodyPr>
          <a:lstStyle>
            <a:lvl1pPr algn="ctr">
              <a:defRPr sz="4800" b="0">
                <a:latin typeface="Avenir Next LT Pro" panose="020B0504020202020204" pitchFamily="34" charset="0"/>
              </a:defRPr>
            </a:lvl1pPr>
          </a:lstStyle>
          <a:p>
            <a:r>
              <a:rPr lang="fr-FR"/>
              <a:t>Cliquez pour modifier le style du titre principal</a:t>
            </a:r>
          </a:p>
        </p:txBody>
      </p:sp>
      <p:sp>
        <p:nvSpPr>
          <p:cNvPr id="3" name="Subtitle 2">
            <a:extLst>
              <a:ext uri="{FF2B5EF4-FFF2-40B4-BE49-F238E27FC236}">
                <a16:creationId xmlns:a16="http://schemas.microsoft.com/office/drawing/2014/main" id="{21D2554D-BF67-4863-8CC8-9CA41DF7E071}"/>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du sous-titre principal</a:t>
            </a:r>
          </a:p>
        </p:txBody>
      </p:sp>
      <p:pic>
        <p:nvPicPr>
          <p:cNvPr id="7" name="Picture 6" descr="Une image contenant un dessin  Description générée automatiquement">
            <a:extLst>
              <a:ext uri="{FF2B5EF4-FFF2-40B4-BE49-F238E27FC236}">
                <a16:creationId xmlns:a16="http://schemas.microsoft.com/office/drawing/2014/main" id="{1599CE06-71A2-4A77-887C-A095D22A38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308052" y="6352299"/>
            <a:ext cx="1333748" cy="475924"/>
          </a:xfrm>
          <a:prstGeom prst="rect">
            <a:avLst/>
          </a:prstGeom>
        </p:spPr>
      </p:pic>
      <p:pic>
        <p:nvPicPr>
          <p:cNvPr id="8" name="Picture 7" descr="Une image contenant un dessin, nourriture  Description générée automatiquement">
            <a:extLst>
              <a:ext uri="{FF2B5EF4-FFF2-40B4-BE49-F238E27FC236}">
                <a16:creationId xmlns:a16="http://schemas.microsoft.com/office/drawing/2014/main" id="{2D7196E6-C588-451E-B019-2E8FFCA1B1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Une image contenant un dessin  Description générée automatiquement">
            <a:extLst>
              <a:ext uri="{FF2B5EF4-FFF2-40B4-BE49-F238E27FC236}">
                <a16:creationId xmlns:a16="http://schemas.microsoft.com/office/drawing/2014/main" id="{31097E5E-6EBD-4449-A7EA-A1AB4A46C9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Une image contenant un dessin  Description générée automatiquement">
            <a:extLst>
              <a:ext uri="{FF2B5EF4-FFF2-40B4-BE49-F238E27FC236}">
                <a16:creationId xmlns:a16="http://schemas.microsoft.com/office/drawing/2014/main" id="{6F183180-7B99-44E5-BF91-F5B76F5FE7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C984CF1F-E157-4A65-9010-A939AB0E2C4D}"/>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3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venir Next LT Pro" panose="020B0504020202020204" pitchFamily="34" charset="0"/>
              </a:defRPr>
            </a:lvl1pPr>
          </a:lstStyle>
          <a:p>
            <a:r>
              <a:rPr lang="fr-FR"/>
              <a:t>Cliquez pour modifier le style du titre principal</a:t>
            </a:r>
          </a:p>
        </p:txBody>
      </p:sp>
      <p:sp>
        <p:nvSpPr>
          <p:cNvPr id="3" name="Content Placeholder 2"/>
          <p:cNvSpPr>
            <a:spLocks noGrp="1"/>
          </p:cNvSpPr>
          <p:nvPr>
            <p:ph idx="1" hasCustomPrompt="1"/>
          </p:nvPr>
        </p:nvSpPr>
        <p:spPr>
          <a:xfrm>
            <a:off x="838200" y="1825625"/>
            <a:ext cx="10515600" cy="4206600"/>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fr-FR"/>
              <a:t>Cliquez sur pour modifier les styles de texte du Master</a:t>
            </a:r>
          </a:p>
          <a:p>
            <a:pPr lvl="1"/>
            <a:r>
              <a:rPr lang="fr-FR"/>
              <a:t>Deuxième niveau</a:t>
            </a:r>
          </a:p>
          <a:p>
            <a:pPr lvl="2"/>
            <a:r>
              <a:rPr lang="fr-FR"/>
              <a:t>Troisième niveau</a:t>
            </a:r>
          </a:p>
          <a:p>
            <a:pPr lvl="3"/>
            <a:r>
              <a:rPr lang="fr-FR"/>
              <a:t>Quatrième niveau</a:t>
            </a:r>
          </a:p>
          <a:p>
            <a:pPr lvl="4"/>
            <a:endParaRPr lang="en-US"/>
          </a:p>
        </p:txBody>
      </p:sp>
      <p:pic>
        <p:nvPicPr>
          <p:cNvPr id="7" name="Picture 6" descr="Une image contenant un dessin  Description générée automatiquement">
            <a:extLst>
              <a:ext uri="{FF2B5EF4-FFF2-40B4-BE49-F238E27FC236}">
                <a16:creationId xmlns:a16="http://schemas.microsoft.com/office/drawing/2014/main" id="{6C129B2B-23BA-46D5-AE92-2CF9DC644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8" name="Picture 7" descr="Une image contenant un dessin, nourriture  Description générée automatiquement">
            <a:extLst>
              <a:ext uri="{FF2B5EF4-FFF2-40B4-BE49-F238E27FC236}">
                <a16:creationId xmlns:a16="http://schemas.microsoft.com/office/drawing/2014/main" id="{110AEA12-0442-4AC3-9A09-F1D7B1362B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Une image contenant un dessin  Description générée automatiquement">
            <a:extLst>
              <a:ext uri="{FF2B5EF4-FFF2-40B4-BE49-F238E27FC236}">
                <a16:creationId xmlns:a16="http://schemas.microsoft.com/office/drawing/2014/main" id="{74EDFC82-F268-425A-9EE1-ACA817201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Une image contenant un dessin  Description générée automatiquement">
            <a:extLst>
              <a:ext uri="{FF2B5EF4-FFF2-40B4-BE49-F238E27FC236}">
                <a16:creationId xmlns:a16="http://schemas.microsoft.com/office/drawing/2014/main" id="{C12D2038-D44F-44BE-B05F-33C88C5F7C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E76F9D55-1F51-4BE4-89F2-C07C6681E033}"/>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venir Next LT Pro" panose="020B0504020202020204" pitchFamily="34" charset="0"/>
              </a:defRPr>
            </a:lvl1pPr>
          </a:lstStyle>
          <a:p>
            <a:r>
              <a:rPr lang="fr-FR"/>
              <a:t>Cliquez pour modifier le style du titre principal</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fr-FR"/>
              <a:t>Cliquez sur pour modifier les styles de texte du Master</a:t>
            </a:r>
          </a:p>
          <a:p>
            <a:pPr lvl="1"/>
            <a:r>
              <a:rPr lang="fr-FR"/>
              <a:t>Deuxième niveau</a:t>
            </a:r>
          </a:p>
          <a:p>
            <a:pPr lvl="2"/>
            <a:r>
              <a:rPr lang="fr-FR"/>
              <a:t>Troisième niveau</a:t>
            </a:r>
          </a:p>
          <a:p>
            <a:pPr lvl="3"/>
            <a:r>
              <a:rPr lang="fr-FR"/>
              <a:t>Quatrième niveau</a:t>
            </a:r>
          </a:p>
          <a:p>
            <a:pPr lvl="3"/>
            <a:endParaRPr lang="en-US"/>
          </a:p>
        </p:txBody>
      </p:sp>
      <p:sp>
        <p:nvSpPr>
          <p:cNvPr id="8" name="Content Placeholder 2">
            <a:extLst>
              <a:ext uri="{FF2B5EF4-FFF2-40B4-BE49-F238E27FC236}">
                <a16:creationId xmlns:a16="http://schemas.microsoft.com/office/drawing/2014/main" id="{D4A6C1A5-A83D-4A59-AFF5-2D8F1A410960}"/>
              </a:ext>
            </a:extLst>
          </p:cNvPr>
          <p:cNvSpPr>
            <a:spLocks noGrp="1"/>
          </p:cNvSpPr>
          <p:nvPr>
            <p:ph sz="half" idx="13" hasCustomPrompt="1"/>
          </p:nvPr>
        </p:nvSpPr>
        <p:spPr>
          <a:xfrm>
            <a:off x="6172202"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fr-FR"/>
              <a:t>Cliquez sur pour modifier les styles de texte du Master</a:t>
            </a:r>
          </a:p>
          <a:p>
            <a:pPr lvl="1"/>
            <a:r>
              <a:rPr lang="fr-FR"/>
              <a:t>Deuxième niveau</a:t>
            </a:r>
          </a:p>
          <a:p>
            <a:pPr lvl="2"/>
            <a:r>
              <a:rPr lang="fr-FR"/>
              <a:t>Troisième niveau</a:t>
            </a:r>
          </a:p>
          <a:p>
            <a:pPr lvl="3"/>
            <a:r>
              <a:rPr lang="fr-FR"/>
              <a:t>Quatrième niveau</a:t>
            </a:r>
          </a:p>
          <a:p>
            <a:pPr lvl="3"/>
            <a:endParaRPr lang="en-US"/>
          </a:p>
        </p:txBody>
      </p:sp>
      <p:pic>
        <p:nvPicPr>
          <p:cNvPr id="9" name="Picture 8" descr="Une image contenant un dessin  Description générée automatiquement">
            <a:extLst>
              <a:ext uri="{FF2B5EF4-FFF2-40B4-BE49-F238E27FC236}">
                <a16:creationId xmlns:a16="http://schemas.microsoft.com/office/drawing/2014/main" id="{42603B39-094A-4487-B575-EE3CBE97DF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10" name="Picture 9" descr="Une image contenant un dessin, nourriture  Description générée automatiquement">
            <a:extLst>
              <a:ext uri="{FF2B5EF4-FFF2-40B4-BE49-F238E27FC236}">
                <a16:creationId xmlns:a16="http://schemas.microsoft.com/office/drawing/2014/main" id="{471C5F69-DB3A-4E37-99A8-9FDA030BB4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11" name="Picture 10" descr="Une image contenant un dessin  Description générée automatiquement">
            <a:extLst>
              <a:ext uri="{FF2B5EF4-FFF2-40B4-BE49-F238E27FC236}">
                <a16:creationId xmlns:a16="http://schemas.microsoft.com/office/drawing/2014/main" id="{4648457E-F850-4348-8A54-B316DBD7E0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2" name="Picture 11" descr="Une image contenant un dessin  Description générée automatiquement">
            <a:extLst>
              <a:ext uri="{FF2B5EF4-FFF2-40B4-BE49-F238E27FC236}">
                <a16:creationId xmlns:a16="http://schemas.microsoft.com/office/drawing/2014/main" id="{FFB49FB2-DEB5-451B-9EC3-88E00653F4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3" name="Rectangle 12">
            <a:extLst>
              <a:ext uri="{FF2B5EF4-FFF2-40B4-BE49-F238E27FC236}">
                <a16:creationId xmlns:a16="http://schemas.microsoft.com/office/drawing/2014/main" id="{66006A6F-10DF-40E6-87B5-CFC6E9B15680}"/>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838200" y="365127"/>
            <a:ext cx="10515600" cy="1325563"/>
          </a:xfrm>
          <a:prstGeom prst="rect">
            <a:avLst/>
          </a:prstGeom>
        </p:spPr>
        <p:txBody>
          <a:bodyPr vert="horz" lIns="91440" tIns="45720" rIns="91440" bIns="45720" rtlCol="0" anchor="ctr">
            <a:normAutofit/>
          </a:bodyPr>
          <a:lstStyle/>
          <a:p>
            <a:r>
              <a:rPr lang="fr-FR"/>
              <a:t>Cliquez pour modifier le style du titre principal</a:t>
            </a:r>
          </a:p>
        </p:txBody>
      </p:sp>
      <p:sp>
        <p:nvSpPr>
          <p:cNvPr id="3" name="Text Placeholder 2"/>
          <p:cNvSpPr>
            <a:spLocks noGrp="1"/>
          </p:cNvSpPr>
          <p:nvPr>
            <p:ph type="body" idx="1" hasCustomPrompt="1"/>
          </p:nvPr>
        </p:nvSpPr>
        <p:spPr>
          <a:xfrm>
            <a:off x="838200" y="1825625"/>
            <a:ext cx="10515600" cy="4351338"/>
          </a:xfrm>
          <a:prstGeom prst="rect">
            <a:avLst/>
          </a:prstGeom>
        </p:spPr>
        <p:txBody>
          <a:bodyPr vert="horz" lIns="91440" tIns="45720" rIns="91440" bIns="45720" rtlCol="0">
            <a:normAutofit/>
          </a:bodyPr>
          <a:lstStyle/>
          <a:p>
            <a:pPr lvl="0"/>
            <a:r>
              <a:rPr lang="fr-FR"/>
              <a:t>Cliquez sur pour modifier les styles de texte du Master</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hasCustomPrompt="1"/>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D8D78-9F5B-4492-9F37-B05A13B3AECB}" type="datetimeFigureOut">
              <a:rPr lang="en-US" smtClean="0"/>
              <a:t>5/28/2024</a:t>
            </a:fld>
            <a:endParaRPr lang="en-US"/>
          </a:p>
        </p:txBody>
      </p:sp>
      <p:sp>
        <p:nvSpPr>
          <p:cNvPr id="5" name="Footer Placeholder 4"/>
          <p:cNvSpPr>
            <a:spLocks noGrp="1"/>
          </p:cNvSpPr>
          <p:nvPr>
            <p:ph type="ftr" sz="quarter" idx="3" hasCustomPrompt="1"/>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hasCustomPrompt="1"/>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2B5E-0FB2-4926-83BB-130A85BFDFDE}" type="slidenum">
              <a:rPr lang="en-US" smtClean="0"/>
              <a:t>‹#›</a:t>
            </a:fld>
            <a:endParaRPr lang="en-US"/>
          </a:p>
        </p:txBody>
      </p:sp>
    </p:spTree>
    <p:extLst>
      <p:ext uri="{BB962C8B-B14F-4D97-AF65-F5344CB8AC3E}">
        <p14:creationId xmlns:p14="http://schemas.microsoft.com/office/powerpoint/2010/main" val="426966389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fom.crs.org/environmental-stewardship-too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fom.crs.org/environmental-stewardship-too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902" y="4235452"/>
            <a:ext cx="10891897" cy="15387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3600" b="1" dirty="0">
                <a:latin typeface="Avenir Next LT Pro"/>
                <a:ea typeface="Calibri" panose="020F0502020204030204" pitchFamily="34" charset="0"/>
                <a:cs typeface="Times New Roman"/>
              </a:rPr>
              <a:t>Formation à l’Outil de Gestion Environnementale (OGE)</a:t>
            </a:r>
          </a:p>
          <a:p>
            <a:pPr algn="ctr">
              <a:spcAft>
                <a:spcPts val="600"/>
              </a:spcAft>
            </a:pPr>
            <a:r>
              <a:rPr lang="fr-FR" sz="2800" i="1" dirty="0" err="1">
                <a:latin typeface="Avenir Next LT Pro"/>
                <a:ea typeface="Calibri" panose="020F0502020204030204" pitchFamily="34" charset="0"/>
                <a:cs typeface="Times New Roman"/>
              </a:rPr>
              <a:t>Environmental</a:t>
            </a:r>
            <a:r>
              <a:rPr lang="fr-FR" sz="2800" i="1" dirty="0">
                <a:latin typeface="Avenir Next LT Pro"/>
                <a:ea typeface="Calibri" panose="020F0502020204030204" pitchFamily="34" charset="0"/>
                <a:cs typeface="Times New Roman"/>
              </a:rPr>
              <a:t> </a:t>
            </a:r>
            <a:r>
              <a:rPr lang="fr-FR" sz="2800" i="1" dirty="0" err="1">
                <a:latin typeface="Avenir Next LT Pro"/>
                <a:ea typeface="Calibri" panose="020F0502020204030204" pitchFamily="34" charset="0"/>
                <a:cs typeface="Times New Roman"/>
              </a:rPr>
              <a:t>Stewardship</a:t>
            </a:r>
            <a:r>
              <a:rPr lang="fr-FR" sz="2800" i="1" dirty="0">
                <a:latin typeface="Avenir Next LT Pro"/>
                <a:ea typeface="Calibri" panose="020F0502020204030204" pitchFamily="34" charset="0"/>
                <a:cs typeface="Times New Roman"/>
              </a:rPr>
              <a:t> Tool (EST)</a:t>
            </a:r>
          </a:p>
        </p:txBody>
      </p:sp>
      <p:pic>
        <p:nvPicPr>
          <p:cNvPr id="6" name="Picture 5" descr="Un groupe de personnes assises sur une chaise  Description générée automatiquement">
            <a:extLst>
              <a:ext uri="{FF2B5EF4-FFF2-40B4-BE49-F238E27FC236}">
                <a16:creationId xmlns:a16="http://schemas.microsoft.com/office/drawing/2014/main" id="{E583A2CD-DD27-4672-AE94-0720B3C7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21628" y="320511"/>
            <a:ext cx="3794760" cy="3930978"/>
          </a:xfrm>
          <a:prstGeom prst="rect">
            <a:avLst/>
          </a:prstGeom>
          <a:ln>
            <a:solidFill>
              <a:schemeClr val="tx1"/>
            </a:solidFill>
          </a:ln>
        </p:spPr>
      </p:pic>
      <p:pic>
        <p:nvPicPr>
          <p:cNvPr id="3" name="Picture 2" descr="Un groupe de personnes assises dans une pièce  Description générée automatiquement">
            <a:extLst>
              <a:ext uri="{FF2B5EF4-FFF2-40B4-BE49-F238E27FC236}">
                <a16:creationId xmlns:a16="http://schemas.microsoft.com/office/drawing/2014/main" id="{6E2B1F7C-E797-4490-BF2E-8787ABC3F5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612" y="304636"/>
            <a:ext cx="3794760" cy="3930978"/>
          </a:xfrm>
          <a:prstGeom prst="rect">
            <a:avLst/>
          </a:prstGeom>
          <a:ln>
            <a:solidFill>
              <a:schemeClr val="tx1"/>
            </a:solidFill>
          </a:ln>
        </p:spPr>
      </p:pic>
      <p:pic>
        <p:nvPicPr>
          <p:cNvPr id="11" name="Picture 10" descr="Une personne se tenant à côté d'un bateau dans un plan d'eau  Description générée automatiquement">
            <a:extLst>
              <a:ext uri="{FF2B5EF4-FFF2-40B4-BE49-F238E27FC236}">
                <a16:creationId xmlns:a16="http://schemas.microsoft.com/office/drawing/2014/main" id="{8F794AC3-380C-4059-970B-69DA92E512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4243" y="319013"/>
            <a:ext cx="3794760" cy="3930978"/>
          </a:xfrm>
          <a:prstGeom prst="rect">
            <a:avLst/>
          </a:prstGeom>
          <a:ln>
            <a:solidFill>
              <a:schemeClr val="tx1"/>
            </a:solidFill>
          </a:ln>
        </p:spPr>
      </p:pic>
      <p:cxnSp>
        <p:nvCxnSpPr>
          <p:cNvPr id="16" name="Straight Connector 1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BD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740A35-ADC4-478B-B92B-EBEA96CA8FE7}"/>
              </a:ext>
            </a:extLst>
          </p:cNvPr>
          <p:cNvSpPr/>
          <p:nvPr/>
        </p:nvSpPr>
        <p:spPr>
          <a:xfrm>
            <a:off x="209550" y="104776"/>
            <a:ext cx="11660822" cy="4146714"/>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D198B4-45DA-0899-6169-5109701A6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05" y="614448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D053944-9D51-13E1-5D89-A2E960B7AF66}"/>
              </a:ext>
            </a:extLst>
          </p:cNvPr>
          <p:cNvSpPr txBox="1"/>
          <p:nvPr/>
        </p:nvSpPr>
        <p:spPr>
          <a:xfrm>
            <a:off x="657815" y="6281514"/>
            <a:ext cx="4507030" cy="30777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b="1" i="0" u="none" strike="noStrike" cap="none" normalizeH="0" baseline="0" noProof="0">
                <a:ln>
                  <a:noFill/>
                </a:ln>
                <a:uLnTx/>
                <a:uFillTx/>
                <a:latin typeface="Avenir Next LT Pro"/>
                <a:cs typeface="Calibri"/>
              </a:rPr>
              <a:t>Veuillez couper les micros !</a:t>
            </a:r>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522" y="3752849"/>
            <a:ext cx="3307364" cy="2452687"/>
          </a:xfrm>
        </p:spPr>
        <p:txBody>
          <a:bodyPr anchor="ctr">
            <a:normAutofit/>
          </a:bodyPr>
          <a:lstStyle/>
          <a:p>
            <a:r>
              <a:rPr lang="fr-FR" sz="3200" b="1" dirty="0">
                <a:latin typeface="+mn-lt"/>
                <a:ea typeface="Calibri" panose="020F0502020204030204" pitchFamily="34" charset="0"/>
                <a:cs typeface="Times New Roman" panose="02020603050405020304" pitchFamily="18" charset="0"/>
              </a:rPr>
              <a:t>Outil de Gestion Environnementale  (OGE): </a:t>
            </a:r>
            <a:br>
              <a:rPr lang="fr-FR" sz="3200" b="1" dirty="0">
                <a:latin typeface="+mn-lt"/>
                <a:ea typeface="Calibri" panose="020F0502020204030204" pitchFamily="34" charset="0"/>
                <a:cs typeface="Times New Roman" panose="02020603050405020304" pitchFamily="18" charset="0"/>
              </a:rPr>
            </a:br>
            <a:endParaRPr lang="fr-FR" sz="3600" b="1" dirty="0">
              <a:latin typeface="+mn-lt"/>
              <a:ea typeface="Calibri" panose="020F0502020204030204" pitchFamily="34" charset="0"/>
              <a:cs typeface="Times New Roman" panose="02020603050405020304" pitchFamily="18" charset="0"/>
            </a:endParaRPr>
          </a:p>
        </p:txBody>
      </p:sp>
      <p:sp>
        <p:nvSpPr>
          <p:cNvPr id="5" name="Content Placeholder 2"/>
          <p:cNvSpPr>
            <a:spLocks noGrp="1"/>
          </p:cNvSpPr>
          <p:nvPr>
            <p:ph idx="1"/>
          </p:nvPr>
        </p:nvSpPr>
        <p:spPr>
          <a:xfrm>
            <a:off x="3207026" y="3867252"/>
            <a:ext cx="8852452" cy="2223880"/>
          </a:xfrm>
        </p:spPr>
        <p:txBody>
          <a:bodyPr vert="horz" lIns="91440" tIns="45720" rIns="91440" bIns="45720" rtlCol="0" anchor="ctr">
            <a:noAutofit/>
          </a:bodyPr>
          <a:lstStyle/>
          <a:p>
            <a:pPr>
              <a:buFont typeface="Arial"/>
              <a:buChar char="•"/>
            </a:pPr>
            <a:r>
              <a:rPr lang="fr-FR" sz="1800" dirty="0">
                <a:latin typeface="+mn-lt"/>
                <a:ea typeface="Malgun Gothic Semilight"/>
                <a:cs typeface="Malgun Gothic Semilight"/>
              </a:rPr>
              <a:t>Finalisé en mai 2019, développé par le groupe interagences de Caritas RRC/Résilience (CRS, CAFOD, Caritas Australie, </a:t>
            </a:r>
            <a:r>
              <a:rPr lang="fr-FR" sz="1800" dirty="0" err="1">
                <a:latin typeface="+mn-lt"/>
                <a:ea typeface="Malgun Gothic Semilight"/>
                <a:cs typeface="Malgun Gothic Semilight"/>
              </a:rPr>
              <a:t>Trocaire</a:t>
            </a:r>
            <a:r>
              <a:rPr lang="fr-FR" sz="1800" dirty="0">
                <a:latin typeface="+mn-lt"/>
                <a:ea typeface="Malgun Gothic Semilight"/>
                <a:cs typeface="Malgun Gothic Semilight"/>
              </a:rPr>
              <a:t>).</a:t>
            </a:r>
          </a:p>
          <a:p>
            <a:pPr>
              <a:buFont typeface="Arial"/>
              <a:buChar char="•"/>
            </a:pPr>
            <a:r>
              <a:rPr lang="fr-FR" sz="1800" dirty="0">
                <a:latin typeface="+mn-lt"/>
                <a:ea typeface="Malgun Gothic Semilight"/>
                <a:cs typeface="Malgun Gothic Semilight"/>
              </a:rPr>
              <a:t>3 cycles d'examen par plus de 30 points focaux d'agences CI : </a:t>
            </a:r>
            <a:r>
              <a:rPr lang="fr-FR" sz="1800" dirty="0">
                <a:latin typeface="Avenir Next LT Pro Light"/>
                <a:ea typeface="Malgun Gothic Semilight"/>
                <a:cs typeface="Malgun Gothic Semilight"/>
              </a:rPr>
              <a:t>pour la RRC, l'alimentation/les moyens de subsistance, la protection, les hébergements/installations, l'eau, WASH, ainsi que les gestionnaires de projets, les directeurs de programmes et le personnel MEAL.</a:t>
            </a:r>
          </a:p>
          <a:p>
            <a:pPr>
              <a:buFont typeface="Arial"/>
              <a:buChar char="•"/>
            </a:pPr>
            <a:r>
              <a:rPr lang="fr-FR" sz="1800" dirty="0">
                <a:latin typeface="+mn-lt"/>
                <a:ea typeface="Malgun Gothic Semilight"/>
                <a:cs typeface="Malgun Gothic Semilight"/>
              </a:rPr>
              <a:t>Essais pilotes dans 6 pays </a:t>
            </a:r>
            <a:r>
              <a:rPr lang="fr-FR" sz="1800" dirty="0">
                <a:latin typeface="Avenir Next LT Pro Light"/>
                <a:ea typeface="Malgun Gothic Semilight"/>
                <a:cs typeface="Malgun Gothic Semilight"/>
              </a:rPr>
              <a:t>(Australie, RDC, Rwanda, Kenya, Inde, Indonésie). </a:t>
            </a:r>
          </a:p>
          <a:p>
            <a:pPr>
              <a:buFont typeface="Arial"/>
              <a:buChar char="•"/>
            </a:pPr>
            <a:r>
              <a:rPr lang="fr-FR" sz="1800" dirty="0">
                <a:latin typeface="+mn-lt"/>
                <a:ea typeface="Malgun Gothic Semilight"/>
                <a:cs typeface="Malgun Gothic Semilight"/>
              </a:rPr>
              <a:t>Applicable aux interventions humanitaires et de développement </a:t>
            </a:r>
          </a:p>
          <a:p>
            <a:pPr>
              <a:buFont typeface="Arial"/>
              <a:buChar char="•"/>
            </a:pPr>
            <a:r>
              <a:rPr lang="fr-FR" sz="1800" dirty="0">
                <a:latin typeface="+mn-lt"/>
                <a:ea typeface="Malgun Gothic Semilight"/>
                <a:cs typeface="Malgun Gothic Semilight"/>
              </a:rPr>
              <a:t>Voici la version 2.0</a:t>
            </a:r>
          </a:p>
        </p:txBody>
      </p:sp>
      <p:pic>
        <p:nvPicPr>
          <p:cNvPr id="4" name="Picture 3">
            <a:extLst>
              <a:ext uri="{FF2B5EF4-FFF2-40B4-BE49-F238E27FC236}">
                <a16:creationId xmlns:a16="http://schemas.microsoft.com/office/drawing/2014/main" id="{FF5893D7-CB5F-16C6-53F7-99A81DBA2726}"/>
              </a:ext>
            </a:extLst>
          </p:cNvPr>
          <p:cNvPicPr>
            <a:picLocks noChangeAspect="1"/>
          </p:cNvPicPr>
          <p:nvPr/>
        </p:nvPicPr>
        <p:blipFill>
          <a:blip r:embed="rId3"/>
          <a:stretch>
            <a:fillRect/>
          </a:stretch>
        </p:blipFill>
        <p:spPr>
          <a:xfrm>
            <a:off x="132522" y="0"/>
            <a:ext cx="11303581" cy="3549832"/>
          </a:xfrm>
          <a:prstGeom prst="rect">
            <a:avLst/>
          </a:prstGeom>
        </p:spPr>
      </p:pic>
    </p:spTree>
    <p:extLst>
      <p:ext uri="{BB962C8B-B14F-4D97-AF65-F5344CB8AC3E}">
        <p14:creationId xmlns:p14="http://schemas.microsoft.com/office/powerpoint/2010/main" val="16693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35" y="268991"/>
            <a:ext cx="11466448" cy="1325563"/>
          </a:xfrm>
        </p:spPr>
        <p:txBody>
          <a:bodyPr>
            <a:noAutofit/>
          </a:bodyPr>
          <a:lstStyle/>
          <a:p>
            <a:pPr marL="0" marR="0">
              <a:lnSpc>
                <a:spcPct val="107000"/>
              </a:lnSpc>
              <a:spcBef>
                <a:spcPts val="0"/>
              </a:spcBef>
              <a:spcAft>
                <a:spcPts val="800"/>
              </a:spcAft>
            </a:pPr>
            <a:r>
              <a:rPr lang="fr-FR" sz="3800" b="1" dirty="0">
                <a:latin typeface="+mn-lt"/>
                <a:ea typeface="Calibri" panose="020F0502020204030204" pitchFamily="34" charset="0"/>
                <a:cs typeface="Times New Roman" panose="02020603050405020304" pitchFamily="18" charset="0"/>
              </a:rPr>
              <a:t>L’Outil de Gestion Environnementale (OGE) - Qu'est-ce que c'est ?</a:t>
            </a:r>
          </a:p>
        </p:txBody>
      </p:sp>
      <p:sp>
        <p:nvSpPr>
          <p:cNvPr id="5" name="Content Placeholder 2"/>
          <p:cNvSpPr>
            <a:spLocks noGrp="1"/>
          </p:cNvSpPr>
          <p:nvPr>
            <p:ph idx="1"/>
          </p:nvPr>
        </p:nvSpPr>
        <p:spPr>
          <a:xfrm>
            <a:off x="287383" y="1594554"/>
            <a:ext cx="11066417" cy="4508534"/>
          </a:xfrm>
        </p:spPr>
        <p:txBody>
          <a:bodyPr>
            <a:normAutofit fontScale="85000" lnSpcReduction="20000"/>
          </a:bodyPr>
          <a:lstStyle/>
          <a:p>
            <a:r>
              <a:rPr lang="fr-FR" dirty="0">
                <a:latin typeface="+mn-lt"/>
                <a:ea typeface="Malgun Gothic Semilight" panose="020B0502040204020203" pitchFamily="34" charset="-128"/>
                <a:cs typeface="Malgun Gothic Semilight" panose="020B0502040204020203" pitchFamily="34" charset="-128"/>
              </a:rPr>
              <a:t>Un outil Excel </a:t>
            </a:r>
            <a:r>
              <a:rPr lang="fr-FR" b="1" dirty="0">
                <a:latin typeface="+mn-lt"/>
                <a:ea typeface="Malgun Gothic Semilight" panose="020B0502040204020203" pitchFamily="34" charset="-128"/>
                <a:cs typeface="Malgun Gothic Semilight" panose="020B0502040204020203" pitchFamily="34" charset="-128"/>
              </a:rPr>
              <a:t>Registre des risques </a:t>
            </a:r>
            <a:r>
              <a:rPr lang="fr-FR" dirty="0">
                <a:latin typeface="+mn-lt"/>
                <a:ea typeface="Malgun Gothic Semilight" panose="020B0502040204020203" pitchFamily="34" charset="-128"/>
                <a:cs typeface="Malgun Gothic Semilight" panose="020B0502040204020203" pitchFamily="34" charset="-128"/>
              </a:rPr>
              <a:t>qui nous permet de considérer les menaces pour l'environnement résultant de nos activités dans un contexte spécifique. Enregistre le </a:t>
            </a:r>
            <a:r>
              <a:rPr lang="fr-FR" b="1" dirty="0">
                <a:latin typeface="+mn-lt"/>
                <a:ea typeface="Malgun Gothic Semilight" panose="020B0502040204020203" pitchFamily="34" charset="-128"/>
                <a:cs typeface="Malgun Gothic Semilight" panose="020B0502040204020203" pitchFamily="34" charset="-128"/>
              </a:rPr>
              <a:t>niveau de « risque » </a:t>
            </a:r>
            <a:r>
              <a:rPr lang="fr-FR" dirty="0">
                <a:latin typeface="+mn-lt"/>
                <a:ea typeface="Malgun Gothic Semilight" panose="020B0502040204020203" pitchFamily="34" charset="-128"/>
                <a:cs typeface="Malgun Gothic Semilight" panose="020B0502040204020203" pitchFamily="34" charset="-128"/>
              </a:rPr>
              <a:t>que chacun de ces impacts peut présenter (faible, moyen et élevé)</a:t>
            </a:r>
          </a:p>
          <a:p>
            <a:r>
              <a:rPr lang="fr-FR" dirty="0">
                <a:latin typeface="+mn-lt"/>
                <a:ea typeface="Malgun Gothic Semilight" panose="020B0502040204020203" pitchFamily="34" charset="-128"/>
                <a:cs typeface="Malgun Gothic Semilight" panose="020B0502040204020203" pitchFamily="34" charset="-128"/>
              </a:rPr>
              <a:t>Fournit des </a:t>
            </a:r>
            <a:r>
              <a:rPr lang="fr-FR" b="1" dirty="0">
                <a:latin typeface="+mn-lt"/>
                <a:ea typeface="Malgun Gothic Semilight" panose="020B0502040204020203" pitchFamily="34" charset="-128"/>
                <a:cs typeface="Malgun Gothic Semilight" panose="020B0502040204020203" pitchFamily="34" charset="-128"/>
              </a:rPr>
              <a:t>orientations spécifiques au secteur </a:t>
            </a:r>
            <a:r>
              <a:rPr lang="fr-FR" dirty="0">
                <a:latin typeface="+mn-lt"/>
                <a:ea typeface="Malgun Gothic Semilight" panose="020B0502040204020203" pitchFamily="34" charset="-128"/>
                <a:cs typeface="Malgun Gothic Semilight" panose="020B0502040204020203" pitchFamily="34" charset="-128"/>
              </a:rPr>
              <a:t>sur la manière dont les activités du programme peuvent atténuer le risque identifié </a:t>
            </a:r>
            <a:r>
              <a:rPr lang="fr-FR" b="1" dirty="0">
                <a:latin typeface="+mn-lt"/>
                <a:ea typeface="Malgun Gothic Semilight" panose="020B0502040204020203" pitchFamily="34" charset="-128"/>
                <a:cs typeface="Malgun Gothic Semilight" panose="020B0502040204020203" pitchFamily="34" charset="-128"/>
              </a:rPr>
              <a:t>: </a:t>
            </a:r>
            <a:r>
              <a:rPr lang="fr-FR" dirty="0">
                <a:latin typeface="+mn-lt"/>
                <a:ea typeface="Malgun Gothic Semilight" panose="020B0502040204020203" pitchFamily="34" charset="-128"/>
                <a:cs typeface="Malgun Gothic Semilight" panose="020B0502040204020203" pitchFamily="34" charset="-128"/>
              </a:rPr>
              <a:t>RRC, sécurité alimentaire/moyens de subsistance, hébergements/installations, WASH, marchés et PTM, opérations et programmation dans la sécurité et la dignité.</a:t>
            </a:r>
          </a:p>
          <a:p>
            <a:r>
              <a:rPr lang="fr-FR" dirty="0">
                <a:latin typeface="+mn-lt"/>
                <a:ea typeface="Malgun Gothic Semilight" panose="020B0502040204020203" pitchFamily="34" charset="-128"/>
                <a:cs typeface="Malgun Gothic Semilight" panose="020B0502040204020203" pitchFamily="34" charset="-128"/>
              </a:rPr>
              <a:t>Cet outil doit être utilisé pour </a:t>
            </a:r>
            <a:r>
              <a:rPr lang="fr-FR" b="1" dirty="0">
                <a:latin typeface="+mn-lt"/>
                <a:ea typeface="Malgun Gothic Semilight" panose="020B0502040204020203" pitchFamily="34" charset="-128"/>
                <a:cs typeface="Malgun Gothic Semilight" panose="020B0502040204020203" pitchFamily="34" charset="-128"/>
              </a:rPr>
              <a:t>faciliter le dialogue </a:t>
            </a:r>
            <a:r>
              <a:rPr lang="fr-FR" dirty="0">
                <a:latin typeface="+mn-lt"/>
                <a:ea typeface="Malgun Gothic Semilight" panose="020B0502040204020203" pitchFamily="34" charset="-128"/>
                <a:cs typeface="Malgun Gothic Semilight" panose="020B0502040204020203" pitchFamily="34" charset="-128"/>
              </a:rPr>
              <a:t>avec l'équipe de conception du projet et les partenaires sur les incidences négatives potentielles sur l'environnement et sur les stratégies à mettre en œuvre pour y remédier.</a:t>
            </a:r>
          </a:p>
          <a:p>
            <a:r>
              <a:rPr lang="fr-FR" dirty="0">
                <a:latin typeface="+mn-lt"/>
                <a:ea typeface="Malgun Gothic Semilight" panose="020B0502040204020203" pitchFamily="34" charset="-128"/>
                <a:cs typeface="Malgun Gothic Semilight" panose="020B0502040204020203" pitchFamily="34" charset="-128"/>
              </a:rPr>
              <a:t>Convient aux </a:t>
            </a:r>
            <a:r>
              <a:rPr lang="fr-FR" b="1" dirty="0">
                <a:latin typeface="+mn-lt"/>
                <a:ea typeface="Malgun Gothic Semilight" panose="020B0502040204020203" pitchFamily="34" charset="-128"/>
                <a:cs typeface="Malgun Gothic Semilight" panose="020B0502040204020203" pitchFamily="34" charset="-128"/>
              </a:rPr>
              <a:t>généralistes</a:t>
            </a:r>
            <a:r>
              <a:rPr lang="fr-FR" dirty="0">
                <a:latin typeface="+mn-lt"/>
                <a:ea typeface="Malgun Gothic Semilight" panose="020B0502040204020203" pitchFamily="34" charset="-128"/>
                <a:cs typeface="Malgun Gothic Semilight" panose="020B0502040204020203" pitchFamily="34" charset="-128"/>
              </a:rPr>
              <a:t> mais est amélioré s'il est appliqué par le personnel/les partenaires ayant des </a:t>
            </a:r>
            <a:r>
              <a:rPr lang="fr-FR" b="1" dirty="0">
                <a:latin typeface="+mn-lt"/>
                <a:ea typeface="Malgun Gothic Semilight" panose="020B0502040204020203" pitchFamily="34" charset="-128"/>
                <a:cs typeface="Malgun Gothic Semilight" panose="020B0502040204020203" pitchFamily="34" charset="-128"/>
              </a:rPr>
              <a:t>connaissances techniques </a:t>
            </a:r>
            <a:r>
              <a:rPr lang="fr-FR" dirty="0">
                <a:latin typeface="+mn-lt"/>
                <a:ea typeface="Malgun Gothic Semilight" panose="020B0502040204020203" pitchFamily="34" charset="-128"/>
                <a:cs typeface="Malgun Gothic Semilight" panose="020B0502040204020203" pitchFamily="34" charset="-128"/>
              </a:rPr>
              <a:t>(en particulier pour les installations et WASH).</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62534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52473"/>
          </a:xfrm>
        </p:spPr>
        <p:txBody>
          <a:bodyPr>
            <a:normAutofit/>
          </a:bodyPr>
          <a:lstStyle/>
          <a:p>
            <a:r>
              <a:rPr lang="fr-FR" b="1" dirty="0">
                <a:latin typeface="+mn-lt"/>
                <a:ea typeface="Calibri" panose="020F0502020204030204" pitchFamily="34" charset="0"/>
                <a:cs typeface="Times New Roman" panose="02020603050405020304" pitchFamily="18" charset="0"/>
              </a:rPr>
              <a:t>Limites de l’outil OGE :</a:t>
            </a:r>
          </a:p>
        </p:txBody>
      </p:sp>
      <p:sp>
        <p:nvSpPr>
          <p:cNvPr id="3" name="Content Placeholder 2"/>
          <p:cNvSpPr>
            <a:spLocks noGrp="1"/>
          </p:cNvSpPr>
          <p:nvPr>
            <p:ph idx="1"/>
          </p:nvPr>
        </p:nvSpPr>
        <p:spPr>
          <a:xfrm>
            <a:off x="507437" y="1117600"/>
            <a:ext cx="11177125" cy="5143500"/>
          </a:xfrm>
        </p:spPr>
        <p:txBody>
          <a:bodyPr vert="horz" lIns="91440" tIns="45720" rIns="91440" bIns="45720" rtlCol="0" anchor="t">
            <a:normAutofit fontScale="92500" lnSpcReduction="20000"/>
          </a:bodyPr>
          <a:lstStyle/>
          <a:p>
            <a:r>
              <a:rPr lang="fr-FR" sz="3200" dirty="0">
                <a:latin typeface="+mn-lt"/>
              </a:rPr>
              <a:t>Il ne s'agit  </a:t>
            </a:r>
            <a:r>
              <a:rPr lang="fr-FR" sz="3200" b="1" dirty="0">
                <a:latin typeface="+mn-lt"/>
              </a:rPr>
              <a:t>pas d'une EIE </a:t>
            </a:r>
            <a:r>
              <a:rPr lang="fr-FR" sz="3200" dirty="0">
                <a:latin typeface="+mn-lt"/>
              </a:rPr>
              <a:t>(évaluation des incidences sur l'environnement), mais potentiellement d'un précurseur du processus d'EIE. </a:t>
            </a:r>
          </a:p>
          <a:p>
            <a:r>
              <a:rPr lang="fr-FR" sz="3200" dirty="0">
                <a:latin typeface="+mn-lt"/>
              </a:rPr>
              <a:t>Il s'agit d'un </a:t>
            </a:r>
            <a:r>
              <a:rPr lang="fr-FR" sz="3200" b="1" dirty="0">
                <a:latin typeface="+mn-lt"/>
              </a:rPr>
              <a:t>outil interne de diligence raisonnable </a:t>
            </a:r>
            <a:r>
              <a:rPr lang="fr-FR" sz="3200" dirty="0">
                <a:latin typeface="+mn-lt"/>
              </a:rPr>
              <a:t>pour la gestion des risques environnementaux et </a:t>
            </a:r>
            <a:r>
              <a:rPr lang="fr-FR" sz="3200" b="1" dirty="0">
                <a:latin typeface="+mn-lt"/>
              </a:rPr>
              <a:t>la législation nationale en matière d'environnement doit toujours être respectée</a:t>
            </a:r>
            <a:r>
              <a:rPr lang="fr-FR" sz="3200" dirty="0">
                <a:latin typeface="+mn-lt"/>
              </a:rPr>
              <a:t>. </a:t>
            </a:r>
          </a:p>
          <a:p>
            <a:pPr>
              <a:buFont typeface="Arial"/>
              <a:buChar char="•"/>
            </a:pPr>
            <a:r>
              <a:rPr lang="fr-FR" sz="3200" dirty="0">
                <a:latin typeface="+mn-lt"/>
              </a:rPr>
              <a:t>L'outil OGE ne donne pas de bonnes ou de mauvaises réponses, mais </a:t>
            </a:r>
            <a:r>
              <a:rPr lang="fr-FR" sz="3200" b="1" dirty="0">
                <a:latin typeface="+mn-lt"/>
              </a:rPr>
              <a:t>indique les questions qui doivent être examinées de manière plus approfondie</a:t>
            </a:r>
            <a:r>
              <a:rPr lang="fr-FR" sz="3200" dirty="0">
                <a:latin typeface="+mn-lt"/>
              </a:rPr>
              <a:t>.</a:t>
            </a:r>
          </a:p>
          <a:p>
            <a:pPr>
              <a:buFont typeface="Arial"/>
              <a:buChar char="•"/>
            </a:pPr>
            <a:r>
              <a:rPr lang="fr-FR" sz="3200" dirty="0">
                <a:latin typeface="+mn-lt"/>
              </a:rPr>
              <a:t>Nous vous déconseillons de le faire directement avec les communautés (trop technique). Il existe des conseils sur la manière </a:t>
            </a:r>
            <a:r>
              <a:rPr lang="fr-FR" sz="3200" b="1" dirty="0">
                <a:latin typeface="+mn-lt"/>
              </a:rPr>
              <a:t>d'impliquer les communautés </a:t>
            </a:r>
            <a:r>
              <a:rPr lang="fr-FR" sz="3200" dirty="0">
                <a:latin typeface="+mn-lt"/>
              </a:rPr>
              <a:t>dans le kit de formation (sur le site du </a:t>
            </a:r>
            <a:r>
              <a:rPr lang="fr-FR" sz="3200" dirty="0">
                <a:latin typeface="+mn-lt"/>
                <a:hlinkClick r:id="rId3"/>
              </a:rPr>
              <a:t>CRS EFOM</a:t>
            </a:r>
            <a:r>
              <a:rPr lang="fr-FR" sz="3200" dirty="0">
                <a:latin typeface="+mn-lt"/>
              </a:rPr>
              <a:t>). </a:t>
            </a:r>
          </a:p>
          <a:p>
            <a:pPr marL="0" indent="0">
              <a:buNone/>
            </a:pPr>
            <a:r>
              <a:rPr lang="fr-FR" sz="2900" dirty="0"/>
              <a:t> </a:t>
            </a:r>
          </a:p>
          <a:p>
            <a:pPr>
              <a:buFont typeface="Arial"/>
              <a:buChar char="•"/>
            </a:pPr>
            <a:endParaRPr lang="en-IE" dirty="0"/>
          </a:p>
          <a:p>
            <a:pPr marL="0" indent="0">
              <a:buNone/>
            </a:pPr>
            <a:endParaRPr lang="en-IE" dirty="0"/>
          </a:p>
          <a:p>
            <a:endParaRPr lang="en-IE" dirty="0"/>
          </a:p>
        </p:txBody>
      </p:sp>
    </p:spTree>
    <p:extLst>
      <p:ext uri="{BB962C8B-B14F-4D97-AF65-F5344CB8AC3E}">
        <p14:creationId xmlns:p14="http://schemas.microsoft.com/office/powerpoint/2010/main" val="8222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latin typeface="+mn-lt"/>
                <a:ea typeface="Calibri" panose="020F0502020204030204" pitchFamily="34" charset="0"/>
                <a:cs typeface="Times New Roman" panose="02020603050405020304" pitchFamily="18" charset="0"/>
              </a:rPr>
              <a:t>OGE: Qui l'utilise, quand ? </a:t>
            </a:r>
          </a:p>
        </p:txBody>
      </p:sp>
      <p:sp>
        <p:nvSpPr>
          <p:cNvPr id="5" name="Content Placeholder 2"/>
          <p:cNvSpPr>
            <a:spLocks noGrp="1"/>
          </p:cNvSpPr>
          <p:nvPr>
            <p:ph idx="1"/>
          </p:nvPr>
        </p:nvSpPr>
        <p:spPr>
          <a:xfrm>
            <a:off x="838200" y="1592332"/>
            <a:ext cx="10515600" cy="4351338"/>
          </a:xfrm>
        </p:spPr>
        <p:txBody>
          <a:bodyPr>
            <a:normAutofit fontScale="92500" lnSpcReduction="10000"/>
          </a:bodyPr>
          <a:lstStyle/>
          <a:p>
            <a:r>
              <a:rPr lang="fr-FR" dirty="0">
                <a:latin typeface="+mn-lt"/>
                <a:ea typeface="Malgun Gothic Semilight" panose="020B0502040204020203" pitchFamily="34" charset="-128"/>
                <a:cs typeface="Malgun Gothic Semilight" panose="020B0502040204020203" pitchFamily="34" charset="-128"/>
              </a:rPr>
              <a:t>Généralement utilisé pendant la </a:t>
            </a:r>
            <a:r>
              <a:rPr lang="fr-FR" b="1" dirty="0">
                <a:latin typeface="+mn-lt"/>
                <a:ea typeface="Malgun Gothic Semilight" panose="020B0502040204020203" pitchFamily="34" charset="-128"/>
                <a:cs typeface="Malgun Gothic Semilight" panose="020B0502040204020203" pitchFamily="34" charset="-128"/>
              </a:rPr>
              <a:t> phase de conception</a:t>
            </a:r>
            <a:r>
              <a:rPr lang="fr-FR" dirty="0">
                <a:latin typeface="+mn-lt"/>
                <a:ea typeface="Malgun Gothic Semilight" panose="020B0502040204020203" pitchFamily="34" charset="-128"/>
                <a:cs typeface="Malgun Gothic Semilight" panose="020B0502040204020203" pitchFamily="34" charset="-128"/>
              </a:rPr>
              <a:t> par </a:t>
            </a:r>
            <a:r>
              <a:rPr lang="fr-FR" b="1" dirty="0">
                <a:latin typeface="+mn-lt"/>
                <a:ea typeface="Malgun Gothic Semilight" panose="020B0502040204020203" pitchFamily="34" charset="-128"/>
                <a:cs typeface="Malgun Gothic Semilight" panose="020B0502040204020203" pitchFamily="34" charset="-128"/>
              </a:rPr>
              <a:t>l'équipe</a:t>
            </a:r>
            <a:r>
              <a:rPr lang="fr-FR" dirty="0">
                <a:latin typeface="+mn-lt"/>
                <a:ea typeface="Malgun Gothic Semilight" panose="020B0502040204020203" pitchFamily="34" charset="-128"/>
                <a:cs typeface="Malgun Gothic Semilight" panose="020B0502040204020203" pitchFamily="34" charset="-128"/>
              </a:rPr>
              <a:t> de conception une fois que le cadre logique, le plan de mis-en-ouvre, et les activités du projet sont rédigés.</a:t>
            </a:r>
          </a:p>
          <a:p>
            <a:r>
              <a:rPr lang="fr-FR" dirty="0">
                <a:latin typeface="+mn-lt"/>
                <a:ea typeface="Malgun Gothic Semilight" panose="020B0502040204020203" pitchFamily="34" charset="-128"/>
                <a:cs typeface="Malgun Gothic Semilight" panose="020B0502040204020203" pitchFamily="34" charset="-128"/>
              </a:rPr>
              <a:t>Vous devez avoir un projet </a:t>
            </a:r>
            <a:r>
              <a:rPr lang="fr-FR" b="1" dirty="0">
                <a:latin typeface="+mn-lt"/>
                <a:ea typeface="Malgun Gothic Semilight" panose="020B0502040204020203" pitchFamily="34" charset="-128"/>
                <a:cs typeface="Malgun Gothic Semilight" panose="020B0502040204020203" pitchFamily="34" charset="-128"/>
              </a:rPr>
              <a:t>concret </a:t>
            </a:r>
            <a:r>
              <a:rPr lang="fr-FR" dirty="0">
                <a:latin typeface="+mn-lt"/>
                <a:ea typeface="Malgun Gothic Semilight" panose="020B0502040204020203" pitchFamily="34" charset="-128"/>
                <a:cs typeface="Malgun Gothic Semilight" panose="020B0502040204020203" pitchFamily="34" charset="-128"/>
              </a:rPr>
              <a:t>(Concept/ liste des activités...) sur lequel vous travaillez pour appliquer cet outil. </a:t>
            </a:r>
          </a:p>
          <a:p>
            <a:r>
              <a:rPr lang="fr-FR" dirty="0">
                <a:latin typeface="+mn-lt"/>
                <a:ea typeface="Malgun Gothic Semilight" panose="020B0502040204020203" pitchFamily="34" charset="-128"/>
                <a:cs typeface="Malgun Gothic Semilight" panose="020B0502040204020203" pitchFamily="34" charset="-128"/>
              </a:rPr>
              <a:t>L'équipe de conception du programme peut inclure, sans s'y limiter, le personnel de l'agence/du partenaire (éventuellement des représentants du gouvernement, des membres de la communauté) ou toute autre personne impliquée dans la conception de l'intervention.</a:t>
            </a:r>
          </a:p>
          <a:p>
            <a:r>
              <a:rPr lang="fr-FR" dirty="0">
                <a:latin typeface="+mn-lt"/>
                <a:ea typeface="Malgun Gothic Semilight" panose="020B0502040204020203" pitchFamily="34" charset="-128"/>
                <a:cs typeface="Malgun Gothic Semilight" panose="020B0502040204020203" pitchFamily="34" charset="-128"/>
              </a:rPr>
              <a:t>Durée estimée : </a:t>
            </a:r>
            <a:r>
              <a:rPr lang="fr-FR" b="1" dirty="0">
                <a:latin typeface="+mn-lt"/>
                <a:ea typeface="Malgun Gothic Semilight" panose="020B0502040204020203" pitchFamily="34" charset="-128"/>
                <a:cs typeface="Malgun Gothic Semilight" panose="020B0502040204020203" pitchFamily="34" charset="-128"/>
              </a:rPr>
              <a:t>Entre 1,5 et 3 heures </a:t>
            </a:r>
            <a:r>
              <a:rPr lang="fr-FR" dirty="0">
                <a:latin typeface="+mn-lt"/>
                <a:ea typeface="Malgun Gothic Semilight" panose="020B0502040204020203" pitchFamily="34" charset="-128"/>
                <a:cs typeface="Malgun Gothic Semilight" panose="020B0502040204020203" pitchFamily="34" charset="-128"/>
              </a:rPr>
              <a:t>selon le contexte, la complexité et la taille du programme.</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284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93" y="741391"/>
            <a:ext cx="3455821" cy="1616203"/>
          </a:xfrm>
        </p:spPr>
        <p:txBody>
          <a:bodyPr anchor="b">
            <a:normAutofit/>
          </a:bodyPr>
          <a:lstStyle/>
          <a:p>
            <a:r>
              <a:rPr lang="fr-FR" sz="3200" b="1" dirty="0"/>
              <a:t>Se familiariser avec l'outil...</a:t>
            </a:r>
          </a:p>
        </p:txBody>
      </p:sp>
      <p:sp>
        <p:nvSpPr>
          <p:cNvPr id="5" name="Content Placeholder 2"/>
          <p:cNvSpPr>
            <a:spLocks noGrp="1"/>
          </p:cNvSpPr>
          <p:nvPr>
            <p:ph idx="1"/>
          </p:nvPr>
        </p:nvSpPr>
        <p:spPr>
          <a:xfrm>
            <a:off x="876693" y="2533476"/>
            <a:ext cx="3455821" cy="3447832"/>
          </a:xfrm>
        </p:spPr>
        <p:txBody>
          <a:bodyPr anchor="t">
            <a:normAutofit/>
          </a:bodyPr>
          <a:lstStyle/>
          <a:p>
            <a:pPr marL="0" indent="0">
              <a:buNone/>
            </a:pPr>
            <a:r>
              <a:rPr lang="fr-FR" sz="2000" dirty="0">
                <a:latin typeface="+mn-lt"/>
                <a:ea typeface="Malgun Gothic Semilight" panose="020B0502040204020203" pitchFamily="34" charset="-128"/>
                <a:cs typeface="Malgun Gothic Semilight" panose="020B0502040204020203" pitchFamily="34" charset="-128"/>
              </a:rPr>
              <a:t>Prenez le temps de vous familiariser avec l'outil, concentrez-vous sur :</a:t>
            </a:r>
          </a:p>
          <a:p>
            <a:pPr lvl="1"/>
            <a:r>
              <a:rPr lang="fr-FR" sz="2000" b="1" dirty="0">
                <a:latin typeface="+mn-lt"/>
                <a:ea typeface="Malgun Gothic Semilight" panose="020B0502040204020203" pitchFamily="34" charset="-128"/>
                <a:cs typeface="Malgun Gothic Semilight" panose="020B0502040204020203" pitchFamily="34" charset="-128"/>
              </a:rPr>
              <a:t>Identification des risques </a:t>
            </a:r>
            <a:r>
              <a:rPr lang="fr-FR" sz="2000" dirty="0">
                <a:latin typeface="+mn-lt"/>
                <a:ea typeface="Malgun Gothic Semilight" panose="020B0502040204020203" pitchFamily="34" charset="-128"/>
                <a:cs typeface="Malgun Gothic Semilight" panose="020B0502040204020203" pitchFamily="34" charset="-128"/>
              </a:rPr>
              <a:t>(Niveau 1)</a:t>
            </a:r>
          </a:p>
          <a:p>
            <a:pPr lvl="1"/>
            <a:r>
              <a:rPr lang="fr-FR" sz="2000" b="1" dirty="0">
                <a:latin typeface="+mn-lt"/>
                <a:ea typeface="Malgun Gothic Semilight" panose="020B0502040204020203" pitchFamily="34" charset="-128"/>
                <a:cs typeface="Malgun Gothic Semilight" panose="020B0502040204020203" pitchFamily="34" charset="-128"/>
              </a:rPr>
              <a:t>Profil des risques </a:t>
            </a:r>
            <a:r>
              <a:rPr lang="fr-FR" sz="2000" dirty="0">
                <a:latin typeface="+mn-lt"/>
                <a:ea typeface="Malgun Gothic Semilight" panose="020B0502040204020203" pitchFamily="34" charset="-128"/>
                <a:cs typeface="Malgun Gothic Semilight" panose="020B0502040204020203" pitchFamily="34" charset="-128"/>
              </a:rPr>
              <a:t>(Niveau 2)</a:t>
            </a:r>
          </a:p>
          <a:p>
            <a:pPr lvl="1"/>
            <a:r>
              <a:rPr lang="fr-FR" sz="2000" b="1" dirty="0">
                <a:latin typeface="+mn-lt"/>
                <a:ea typeface="Malgun Gothic Semilight" panose="020B0502040204020203" pitchFamily="34" charset="-128"/>
                <a:cs typeface="Malgun Gothic Semilight" panose="020B0502040204020203" pitchFamily="34" charset="-128"/>
              </a:rPr>
              <a:t>Registre final des risques </a:t>
            </a:r>
            <a:r>
              <a:rPr lang="fr-FR" sz="2000" dirty="0">
                <a:latin typeface="+mn-lt"/>
                <a:ea typeface="Malgun Gothic Semilight" panose="020B0502040204020203" pitchFamily="34" charset="-128"/>
                <a:cs typeface="Malgun Gothic Semilight" panose="020B0502040204020203" pitchFamily="34" charset="-128"/>
              </a:rPr>
              <a:t>et mesures d'atténuation ou de régénération (Niveau 3)</a:t>
            </a:r>
          </a:p>
          <a:p>
            <a:pPr marL="457200" lvl="1" indent="0">
              <a:buNone/>
            </a:pPr>
            <a:endParaRPr lang="en-US" sz="2000" dirty="0">
              <a:ea typeface="Malgun Gothic Semilight" panose="020B0502040204020203" pitchFamily="34" charset="-128"/>
              <a:cs typeface="Malgun Gothic Semilight" panose="020B0502040204020203" pitchFamily="34" charset="-128"/>
            </a:endParaRPr>
          </a:p>
          <a:p>
            <a:pPr marL="0" indent="0">
              <a:buNone/>
            </a:pPr>
            <a:endParaRPr lang="en-US" sz="2000" dirty="0">
              <a:ea typeface="Malgun Gothic Semilight" panose="020B0502040204020203" pitchFamily="34" charset="-128"/>
              <a:cs typeface="Malgun Gothic Semilight" panose="020B0502040204020203" pitchFamily="34" charset="-128"/>
            </a:endParaRPr>
          </a:p>
          <a:p>
            <a:endParaRPr lang="en-US" sz="2000" dirty="0">
              <a:ea typeface="Malgun Gothic Semilight" panose="020B0502040204020203" pitchFamily="34" charset="-128"/>
              <a:cs typeface="Malgun Gothic Semilight" panose="020B0502040204020203" pitchFamily="34" charset="-128"/>
            </a:endParaRPr>
          </a:p>
          <a:p>
            <a:endParaRPr lang="en-US" sz="2000" dirty="0">
              <a:ea typeface="Malgun Gothic Semilight" panose="020B0502040204020203" pitchFamily="34" charset="-128"/>
              <a:cs typeface="Malgun Gothic Semilight" panose="020B0502040204020203" pitchFamily="34" charset="-128"/>
            </a:endParaRPr>
          </a:p>
          <a:p>
            <a:pPr marL="0" indent="0">
              <a:buNone/>
            </a:pPr>
            <a:endParaRPr lang="en-US" sz="2000" dirty="0">
              <a:ea typeface="Malgun Gothic Semilight" panose="020B0502040204020203" pitchFamily="34" charset="-128"/>
              <a:cs typeface="Malgun Gothic Semilight" panose="020B0502040204020203" pitchFamily="34" charset="-128"/>
            </a:endParaRPr>
          </a:p>
          <a:p>
            <a:pPr marL="0" lvl="0" indent="0">
              <a:buNone/>
            </a:pPr>
            <a:endParaRPr lang="en-US" sz="2000" dirty="0"/>
          </a:p>
        </p:txBody>
      </p:sp>
      <p:pic>
        <p:nvPicPr>
          <p:cNvPr id="4" name="Picture 3">
            <a:extLst>
              <a:ext uri="{FF2B5EF4-FFF2-40B4-BE49-F238E27FC236}">
                <a16:creationId xmlns:a16="http://schemas.microsoft.com/office/drawing/2014/main" id="{F8314B69-2B1E-DF90-45DD-18590227132E}"/>
              </a:ext>
            </a:extLst>
          </p:cNvPr>
          <p:cNvPicPr>
            <a:picLocks noChangeAspect="1"/>
          </p:cNvPicPr>
          <p:nvPr/>
        </p:nvPicPr>
        <p:blipFill>
          <a:blip r:embed="rId3"/>
          <a:stretch>
            <a:fillRect/>
          </a:stretch>
        </p:blipFill>
        <p:spPr>
          <a:xfrm>
            <a:off x="4987672" y="1339134"/>
            <a:ext cx="6389346" cy="4189041"/>
          </a:xfrm>
          <a:prstGeom prst="rect">
            <a:avLst/>
          </a:prstGeom>
        </p:spPr>
      </p:pic>
      <p:grpSp>
        <p:nvGrpSpPr>
          <p:cNvPr id="24" name="Group 23">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5" name="Rectangle 2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59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9D47-43AC-81C4-AB31-18786B8195C0}"/>
              </a:ext>
            </a:extLst>
          </p:cNvPr>
          <p:cNvSpPr>
            <a:spLocks noGrp="1"/>
          </p:cNvSpPr>
          <p:nvPr>
            <p:ph type="title"/>
          </p:nvPr>
        </p:nvSpPr>
        <p:spPr>
          <a:xfrm>
            <a:off x="876693" y="741391"/>
            <a:ext cx="3455821" cy="1616203"/>
          </a:xfrm>
          <a:prstGeom prst="ellipse">
            <a:avLst/>
          </a:prstGeom>
        </p:spPr>
        <p:txBody>
          <a:bodyPr anchor="b">
            <a:noAutofit/>
          </a:bodyPr>
          <a:lstStyle/>
          <a:p>
            <a:r>
              <a:rPr lang="fr-FR" sz="3600" b="1" dirty="0">
                <a:latin typeface="+mn-lt"/>
              </a:rPr>
              <a:t>Catégories d'impacts (niveau 1) </a:t>
            </a:r>
          </a:p>
        </p:txBody>
      </p:sp>
      <p:sp>
        <p:nvSpPr>
          <p:cNvPr id="3" name="Content Placeholder 2">
            <a:extLst>
              <a:ext uri="{FF2B5EF4-FFF2-40B4-BE49-F238E27FC236}">
                <a16:creationId xmlns:a16="http://schemas.microsoft.com/office/drawing/2014/main" id="{8A6BC22D-325B-A74A-F805-94793D3F4781}"/>
              </a:ext>
            </a:extLst>
          </p:cNvPr>
          <p:cNvSpPr>
            <a:spLocks noGrp="1"/>
          </p:cNvSpPr>
          <p:nvPr>
            <p:ph idx="1"/>
          </p:nvPr>
        </p:nvSpPr>
        <p:spPr>
          <a:xfrm>
            <a:off x="876693" y="2533476"/>
            <a:ext cx="3455821" cy="3447832"/>
          </a:xfrm>
        </p:spPr>
        <p:txBody>
          <a:bodyPr anchor="t">
            <a:normAutofit/>
          </a:bodyPr>
          <a:lstStyle/>
          <a:p>
            <a:r>
              <a:rPr lang="fr-FR" sz="2000">
                <a:latin typeface="+mn-lt"/>
              </a:rPr>
              <a:t>Impacts sur les ressources</a:t>
            </a:r>
          </a:p>
          <a:p>
            <a:r>
              <a:rPr lang="fr-FR" sz="2000">
                <a:latin typeface="+mn-lt"/>
              </a:rPr>
              <a:t>Impacts culturels et sur les déplacements</a:t>
            </a:r>
          </a:p>
          <a:p>
            <a:r>
              <a:rPr lang="fr-FR" sz="2000">
                <a:latin typeface="+mn-lt"/>
              </a:rPr>
              <a:t>Impacts biophysiques</a:t>
            </a:r>
          </a:p>
          <a:p>
            <a:r>
              <a:rPr lang="fr-FR" sz="2000">
                <a:latin typeface="+mn-lt"/>
              </a:rPr>
              <a:t>Impacts sur la qualité du sol, de l'eau et de l'air </a:t>
            </a:r>
          </a:p>
          <a:p>
            <a:r>
              <a:rPr lang="fr-FR" sz="2000">
                <a:latin typeface="+mn-lt"/>
              </a:rPr>
              <a:t>Impacts du changement climatique et aléas naturels</a:t>
            </a:r>
          </a:p>
          <a:p>
            <a:endParaRPr lang="en-US" sz="2000" dirty="0"/>
          </a:p>
          <a:p>
            <a:endParaRPr lang="en-US" sz="2000" dirty="0"/>
          </a:p>
        </p:txBody>
      </p:sp>
      <p:pic>
        <p:nvPicPr>
          <p:cNvPr id="6" name="Picture 5">
            <a:extLst>
              <a:ext uri="{FF2B5EF4-FFF2-40B4-BE49-F238E27FC236}">
                <a16:creationId xmlns:a16="http://schemas.microsoft.com/office/drawing/2014/main" id="{DF976876-3C27-336B-1F15-385FF4D27BC3}"/>
              </a:ext>
            </a:extLst>
          </p:cNvPr>
          <p:cNvPicPr>
            <a:picLocks noChangeAspect="1"/>
          </p:cNvPicPr>
          <p:nvPr/>
        </p:nvPicPr>
        <p:blipFill>
          <a:blip r:embed="rId3"/>
          <a:stretch>
            <a:fillRect/>
          </a:stretch>
        </p:blipFill>
        <p:spPr>
          <a:xfrm>
            <a:off x="5764946" y="741391"/>
            <a:ext cx="5425568" cy="5384528"/>
          </a:xfrm>
          <a:prstGeom prst="rect">
            <a:avLst/>
          </a:prstGeom>
        </p:spPr>
      </p:pic>
      <p:grpSp>
        <p:nvGrpSpPr>
          <p:cNvPr id="48" name="Group 4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9" name="Rectangle 4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8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6DC3-4C21-9B64-D6A7-28DCA1435943}"/>
              </a:ext>
            </a:extLst>
          </p:cNvPr>
          <p:cNvSpPr>
            <a:spLocks noGrp="1"/>
          </p:cNvSpPr>
          <p:nvPr>
            <p:ph type="title"/>
          </p:nvPr>
        </p:nvSpPr>
        <p:spPr>
          <a:xfrm>
            <a:off x="838200" y="365127"/>
            <a:ext cx="10515600" cy="695047"/>
          </a:xfrm>
        </p:spPr>
        <p:txBody>
          <a:bodyPr>
            <a:noAutofit/>
          </a:bodyPr>
          <a:lstStyle/>
          <a:p>
            <a:r>
              <a:rPr lang="fr-FR" sz="3600" b="1" dirty="0"/>
              <a:t>Profil et classement des risques de niveau 2 </a:t>
            </a:r>
          </a:p>
        </p:txBody>
      </p:sp>
      <p:sp>
        <p:nvSpPr>
          <p:cNvPr id="3" name="Content Placeholder 2">
            <a:extLst>
              <a:ext uri="{FF2B5EF4-FFF2-40B4-BE49-F238E27FC236}">
                <a16:creationId xmlns:a16="http://schemas.microsoft.com/office/drawing/2014/main" id="{EEFCC975-CF10-E3CD-5545-692C85F47FE5}"/>
              </a:ext>
            </a:extLst>
          </p:cNvPr>
          <p:cNvSpPr>
            <a:spLocks noGrp="1"/>
          </p:cNvSpPr>
          <p:nvPr>
            <p:ph idx="1"/>
          </p:nvPr>
        </p:nvSpPr>
        <p:spPr>
          <a:xfrm>
            <a:off x="838200" y="1179443"/>
            <a:ext cx="10515600" cy="4852782"/>
          </a:xfrm>
        </p:spPr>
        <p:txBody>
          <a:bodyPr>
            <a:normAutofit fontScale="62500" lnSpcReduction="20000"/>
          </a:bodyPr>
          <a:lstStyle/>
          <a:p>
            <a:r>
              <a:rPr lang="fr-FR" sz="4000" b="1" i="0" u="sng" baseline="0" dirty="0">
                <a:latin typeface="Franklin Gothic Book" panose="020B0503020102020204" pitchFamily="34" charset="0"/>
              </a:rPr>
              <a:t>C'est ici que vous élaborez la déclaration de risque </a:t>
            </a:r>
            <a:r>
              <a:rPr lang="fr-FR" sz="4000" i="0" u="sng" baseline="0" dirty="0">
                <a:latin typeface="Franklin Gothic Book" panose="020B0503020102020204" pitchFamily="34" charset="0"/>
              </a:rPr>
              <a:t>(avec l'équipe de conception) </a:t>
            </a:r>
          </a:p>
          <a:p>
            <a:pPr marL="0" indent="0">
              <a:buNone/>
            </a:pPr>
            <a:endParaRPr lang="en-US" sz="4000" b="1" i="0" u="sng" baseline="0" dirty="0">
              <a:latin typeface="Franklin Gothic Book" panose="020B0503020102020204" pitchFamily="34" charset="0"/>
            </a:endParaRPr>
          </a:p>
          <a:p>
            <a:pPr algn="l"/>
            <a:r>
              <a:rPr lang="fr-FR" sz="4000" b="1" i="0" u="sng" baseline="0" dirty="0">
                <a:latin typeface="Franklin Gothic Book" panose="020B0503020102020204" pitchFamily="34" charset="0"/>
              </a:rPr>
              <a:t>Définitions du classement de l'impact</a:t>
            </a:r>
          </a:p>
          <a:p>
            <a:pPr algn="l"/>
            <a:r>
              <a:rPr lang="fr-FR" sz="2800" b="1" i="1" u="none" baseline="0" dirty="0">
                <a:latin typeface="Franklin Gothic Book" panose="020B0503020102020204" pitchFamily="34" charset="0"/>
              </a:rPr>
              <a:t>Élevé : </a:t>
            </a:r>
            <a:r>
              <a:rPr lang="fr-FR" sz="2800" i="1" baseline="0" dirty="0">
                <a:latin typeface="Franklin Gothic Book" panose="020B0503020102020204" pitchFamily="34" charset="0"/>
              </a:rPr>
              <a:t>Perturbation totale pour la majorité des gens dans la zone du programme</a:t>
            </a:r>
          </a:p>
          <a:p>
            <a:pPr algn="l"/>
            <a:r>
              <a:rPr lang="fr-FR" sz="2800" b="1" i="1" u="none" baseline="0" dirty="0">
                <a:latin typeface="Franklin Gothic Book" panose="020B0503020102020204" pitchFamily="34" charset="0"/>
              </a:rPr>
              <a:t>Moyen : </a:t>
            </a:r>
            <a:r>
              <a:rPr lang="fr-FR" sz="2800" i="1" baseline="0" dirty="0">
                <a:latin typeface="Franklin Gothic Book" panose="020B0503020102020204" pitchFamily="34" charset="0"/>
              </a:rPr>
              <a:t>Problèmes importants pour environ 50 % des personnes dans la zone du programme</a:t>
            </a:r>
          </a:p>
          <a:p>
            <a:pPr algn="l"/>
            <a:r>
              <a:rPr lang="fr-FR" sz="2800" b="1" i="1" u="none" baseline="0" dirty="0">
                <a:latin typeface="Franklin Gothic Book" panose="020B0503020102020204" pitchFamily="34" charset="0"/>
              </a:rPr>
              <a:t>Faible : </a:t>
            </a:r>
            <a:r>
              <a:rPr lang="fr-FR" sz="2800" i="1" baseline="0" dirty="0">
                <a:latin typeface="Franklin Gothic Book" panose="020B0503020102020204" pitchFamily="34" charset="0"/>
              </a:rPr>
              <a:t>Problèmes modérés à mineurs pour 25 % ou moins dans la zone du programme</a:t>
            </a:r>
          </a:p>
          <a:p>
            <a:pPr algn="l"/>
            <a:endParaRPr lang="en-US" sz="2800" i="1" baseline="0" dirty="0">
              <a:latin typeface="Franklin Gothic Book" panose="020B0503020102020204" pitchFamily="34" charset="0"/>
            </a:endParaRPr>
          </a:p>
          <a:p>
            <a:pPr algn="l"/>
            <a:r>
              <a:rPr lang="fr-FR" sz="4000" b="1" i="0" u="sng" baseline="0" dirty="0">
                <a:latin typeface="Franklin Gothic Book" panose="020B0503020102020204" pitchFamily="34" charset="0"/>
              </a:rPr>
              <a:t>Définitions du classement de la probabilité</a:t>
            </a:r>
          </a:p>
          <a:p>
            <a:pPr algn="l"/>
            <a:r>
              <a:rPr lang="fr-FR" sz="2800" b="1" i="1" baseline="0" dirty="0">
                <a:latin typeface="Franklin Gothic Book" panose="020B0503020102020204" pitchFamily="34" charset="0"/>
              </a:rPr>
              <a:t>Élevé : </a:t>
            </a:r>
            <a:r>
              <a:rPr lang="fr-FR" sz="2800" i="1" baseline="0" dirty="0">
                <a:latin typeface="Franklin Gothic Book" panose="020B0503020102020204" pitchFamily="34" charset="0"/>
              </a:rPr>
              <a:t>75% ou plus de chances de se produire</a:t>
            </a:r>
          </a:p>
          <a:p>
            <a:pPr algn="l"/>
            <a:r>
              <a:rPr lang="fr-FR" sz="2800" b="1" i="1" baseline="0" dirty="0">
                <a:latin typeface="Franklin Gothic Book" panose="020B0503020102020204" pitchFamily="34" charset="0"/>
              </a:rPr>
              <a:t>Moyen : </a:t>
            </a:r>
            <a:r>
              <a:rPr lang="fr-FR" sz="2800" i="1" baseline="0" dirty="0">
                <a:latin typeface="Franklin Gothic Book" panose="020B0503020102020204" pitchFamily="34" charset="0"/>
              </a:rPr>
              <a:t>26 - 74% de chances de se produire</a:t>
            </a:r>
          </a:p>
          <a:p>
            <a:pPr algn="l"/>
            <a:r>
              <a:rPr lang="fr-FR" sz="2800" b="1" i="1" baseline="0" dirty="0">
                <a:latin typeface="Franklin Gothic Book" panose="020B0503020102020204" pitchFamily="34" charset="0"/>
              </a:rPr>
              <a:t>Faible : </a:t>
            </a:r>
            <a:r>
              <a:rPr lang="fr-FR" sz="2800" i="1" baseline="0" dirty="0">
                <a:latin typeface="Franklin Gothic Book" panose="020B0503020102020204" pitchFamily="34" charset="0"/>
              </a:rPr>
              <a:t>25% ou moins de chances de se produire</a:t>
            </a:r>
          </a:p>
          <a:p>
            <a:pPr marL="0" indent="0" algn="l">
              <a:buNone/>
            </a:pPr>
            <a:endParaRPr lang="en-US" i="1" dirty="0">
              <a:latin typeface="Franklin Gothic Book" panose="020B0503020102020204" pitchFamily="34" charset="0"/>
            </a:endParaRPr>
          </a:p>
          <a:p>
            <a:pPr marL="0" indent="0" algn="l">
              <a:buNone/>
            </a:pPr>
            <a:r>
              <a:rPr lang="fr-FR" sz="4000" b="1" u="sng" dirty="0">
                <a:latin typeface="Franklin Gothic Book" panose="020B0503020102020204" pitchFamily="34" charset="0"/>
              </a:rPr>
              <a:t>Le niveau 2 vous donnera un classement des risques </a:t>
            </a:r>
          </a:p>
        </p:txBody>
      </p:sp>
    </p:spTree>
    <p:extLst>
      <p:ext uri="{BB962C8B-B14F-4D97-AF65-F5344CB8AC3E}">
        <p14:creationId xmlns:p14="http://schemas.microsoft.com/office/powerpoint/2010/main" val="265206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EBF6996-5515-AC2E-82DD-5769BEB5DBA8}"/>
              </a:ext>
            </a:extLst>
          </p:cNvPr>
          <p:cNvGraphicFramePr>
            <a:graphicFrameLocks noGrp="1"/>
          </p:cNvGraphicFramePr>
          <p:nvPr>
            <p:ph idx="1"/>
            <p:extLst>
              <p:ext uri="{D42A27DB-BD31-4B8C-83A1-F6EECF244321}">
                <p14:modId xmlns:p14="http://schemas.microsoft.com/office/powerpoint/2010/main" val="25041139"/>
              </p:ext>
            </p:extLst>
          </p:nvPr>
        </p:nvGraphicFramePr>
        <p:xfrm>
          <a:off x="477012" y="225778"/>
          <a:ext cx="11237974" cy="6468533"/>
        </p:xfrm>
        <a:graphic>
          <a:graphicData uri="http://schemas.openxmlformats.org/drawingml/2006/table">
            <a:tbl>
              <a:tblPr firstRow="1" bandRow="1">
                <a:tableStyleId>{5C22544A-7EE6-4342-B048-85BDC9FD1C3A}</a:tableStyleId>
              </a:tblPr>
              <a:tblGrid>
                <a:gridCol w="1243370">
                  <a:extLst>
                    <a:ext uri="{9D8B030D-6E8A-4147-A177-3AD203B41FA5}">
                      <a16:colId xmlns:a16="http://schemas.microsoft.com/office/drawing/2014/main" val="4088043775"/>
                    </a:ext>
                  </a:extLst>
                </a:gridCol>
                <a:gridCol w="2422349">
                  <a:extLst>
                    <a:ext uri="{9D8B030D-6E8A-4147-A177-3AD203B41FA5}">
                      <a16:colId xmlns:a16="http://schemas.microsoft.com/office/drawing/2014/main" val="2258507637"/>
                    </a:ext>
                  </a:extLst>
                </a:gridCol>
                <a:gridCol w="4230961">
                  <a:extLst>
                    <a:ext uri="{9D8B030D-6E8A-4147-A177-3AD203B41FA5}">
                      <a16:colId xmlns:a16="http://schemas.microsoft.com/office/drawing/2014/main" val="2232939560"/>
                    </a:ext>
                  </a:extLst>
                </a:gridCol>
                <a:gridCol w="3341294">
                  <a:extLst>
                    <a:ext uri="{9D8B030D-6E8A-4147-A177-3AD203B41FA5}">
                      <a16:colId xmlns:a16="http://schemas.microsoft.com/office/drawing/2014/main" val="1942132853"/>
                    </a:ext>
                  </a:extLst>
                </a:gridCol>
              </a:tblGrid>
              <a:tr h="654555">
                <a:tc>
                  <a:txBody>
                    <a:bodyPr/>
                    <a:lstStyle/>
                    <a:p>
                      <a:pPr marL="0" marR="0" algn="ctr">
                        <a:lnSpc>
                          <a:spcPct val="100000"/>
                        </a:lnSpc>
                        <a:spcBef>
                          <a:spcPts val="0"/>
                        </a:spcBef>
                        <a:spcAft>
                          <a:spcPts val="0"/>
                        </a:spcAft>
                      </a:pPr>
                      <a:r>
                        <a:rPr lang="fr-FR" sz="1400" dirty="0">
                          <a:solidFill>
                            <a:schemeClr val="tx1"/>
                          </a:solidFill>
                          <a:latin typeface="+mn-lt"/>
                          <a:ea typeface="Times New Roman" panose="02020603050405020304" pitchFamily="18" charset="0"/>
                          <a:cs typeface="Calibri" panose="020F0502020204030204" pitchFamily="34" charset="0"/>
                        </a:rPr>
                        <a:t>Numéro de cellule Excel</a:t>
                      </a:r>
                    </a:p>
                  </a:txBody>
                  <a:tcPr marL="59714" marR="59714" marT="0" marB="0" anchor="ctr"/>
                </a:tc>
                <a:tc>
                  <a:txBody>
                    <a:bodyPr/>
                    <a:lstStyle/>
                    <a:p>
                      <a:pPr marL="0" marR="0" algn="ctr">
                        <a:lnSpc>
                          <a:spcPct val="100000"/>
                        </a:lnSpc>
                        <a:spcBef>
                          <a:spcPts val="0"/>
                        </a:spcBef>
                        <a:spcAft>
                          <a:spcPts val="0"/>
                        </a:spcAft>
                      </a:pPr>
                      <a:r>
                        <a:rPr lang="fr-FR" sz="1400">
                          <a:solidFill>
                            <a:schemeClr val="tx1"/>
                          </a:solidFill>
                          <a:latin typeface="+mn-lt"/>
                          <a:ea typeface="Times New Roman" panose="02020603050405020304" pitchFamily="18" charset="0"/>
                          <a:cs typeface="Calibri" panose="020F0502020204030204" pitchFamily="34" charset="0"/>
                        </a:rPr>
                        <a:t>Déclaration de la liste de contrôle </a:t>
                      </a:r>
                    </a:p>
                    <a:p>
                      <a:pPr marL="0" marR="0" algn="ctr">
                        <a:lnSpc>
                          <a:spcPct val="100000"/>
                        </a:lnSpc>
                        <a:spcBef>
                          <a:spcPts val="0"/>
                        </a:spcBef>
                        <a:spcAft>
                          <a:spcPts val="0"/>
                        </a:spcAft>
                      </a:pPr>
                      <a:r>
                        <a:rPr lang="fr-FR" sz="1400">
                          <a:solidFill>
                            <a:schemeClr val="tx1"/>
                          </a:solidFill>
                          <a:latin typeface="+mn-lt"/>
                          <a:ea typeface="Times New Roman" panose="02020603050405020304" pitchFamily="18" charset="0"/>
                          <a:cs typeface="Calibri" panose="020F0502020204030204" pitchFamily="34" charset="0"/>
                        </a:rPr>
                        <a:t>Niveau 1</a:t>
                      </a:r>
                    </a:p>
                  </a:txBody>
                  <a:tcPr marL="59714" marR="59714" marT="0" marB="0" anchor="ctr"/>
                </a:tc>
                <a:tc>
                  <a:txBody>
                    <a:bodyPr/>
                    <a:lstStyle/>
                    <a:p>
                      <a:pPr marL="0" marR="0" algn="ctr">
                        <a:lnSpc>
                          <a:spcPct val="100000"/>
                        </a:lnSpc>
                        <a:spcBef>
                          <a:spcPts val="0"/>
                        </a:spcBef>
                        <a:spcAft>
                          <a:spcPts val="0"/>
                        </a:spcAft>
                      </a:pPr>
                      <a:r>
                        <a:rPr lang="fr-FR" sz="1400">
                          <a:solidFill>
                            <a:schemeClr val="tx1"/>
                          </a:solidFill>
                          <a:latin typeface="+mn-lt"/>
                          <a:ea typeface="Times New Roman" panose="02020603050405020304" pitchFamily="18" charset="0"/>
                          <a:cs typeface="Calibri" panose="020F0502020204030204" pitchFamily="34" charset="0"/>
                        </a:rPr>
                        <a:t>Explication sommaire</a:t>
                      </a:r>
                    </a:p>
                  </a:txBody>
                  <a:tcPr marL="59714" marR="59714" marT="0" marB="0" anchor="ctr"/>
                </a:tc>
                <a:tc>
                  <a:txBody>
                    <a:bodyPr/>
                    <a:lstStyle/>
                    <a:p>
                      <a:pPr marL="0" marR="0" algn="ctr">
                        <a:lnSpc>
                          <a:spcPct val="100000"/>
                        </a:lnSpc>
                        <a:spcBef>
                          <a:spcPts val="0"/>
                        </a:spcBef>
                        <a:spcAft>
                          <a:spcPts val="0"/>
                        </a:spcAft>
                      </a:pPr>
                      <a:r>
                        <a:rPr lang="fr-FR" sz="1400">
                          <a:solidFill>
                            <a:schemeClr val="tx1"/>
                          </a:solidFill>
                          <a:latin typeface="+mn-lt"/>
                          <a:ea typeface="Times New Roman" panose="02020603050405020304" pitchFamily="18" charset="0"/>
                          <a:cs typeface="Calibri" panose="020F0502020204030204" pitchFamily="34" charset="0"/>
                        </a:rPr>
                        <a:t>Exemple de déclaration de risque</a:t>
                      </a:r>
                    </a:p>
                    <a:p>
                      <a:pPr marL="0" marR="0" algn="ctr">
                        <a:lnSpc>
                          <a:spcPct val="100000"/>
                        </a:lnSpc>
                        <a:spcBef>
                          <a:spcPts val="0"/>
                        </a:spcBef>
                        <a:spcAft>
                          <a:spcPts val="0"/>
                        </a:spcAft>
                      </a:pPr>
                      <a:r>
                        <a:rPr lang="fr-FR" sz="1400">
                          <a:solidFill>
                            <a:schemeClr val="tx1"/>
                          </a:solidFill>
                          <a:latin typeface="+mn-lt"/>
                          <a:ea typeface="Times New Roman" panose="02020603050405020304" pitchFamily="18" charset="0"/>
                          <a:cs typeface="Calibri" panose="020F0502020204030204" pitchFamily="34" charset="0"/>
                        </a:rPr>
                        <a:t>Niveau 2</a:t>
                      </a:r>
                    </a:p>
                  </a:txBody>
                  <a:tcPr marL="59714" marR="59714" marT="0" marB="0" anchor="ctr"/>
                </a:tc>
                <a:extLst>
                  <a:ext uri="{0D108BD9-81ED-4DB2-BD59-A6C34878D82A}">
                    <a16:rowId xmlns:a16="http://schemas.microsoft.com/office/drawing/2014/main" val="773808708"/>
                  </a:ext>
                </a:extLst>
              </a:tr>
              <a:tr h="1937993">
                <a:tc>
                  <a:txBody>
                    <a:bodyPr/>
                    <a:lstStyle/>
                    <a:p>
                      <a:pPr marL="0" marR="0">
                        <a:lnSpc>
                          <a:spcPct val="107000"/>
                        </a:lnSpc>
                        <a:spcBef>
                          <a:spcPts val="0"/>
                        </a:spcBef>
                        <a:spcAft>
                          <a:spcPts val="0"/>
                        </a:spcAft>
                      </a:pPr>
                      <a:r>
                        <a:rPr lang="fr-FR" sz="1400">
                          <a:latin typeface="+mn-lt"/>
                          <a:ea typeface="Times New Roman" panose="02020603050405020304" pitchFamily="18" charset="0"/>
                          <a:cs typeface="Calibri" panose="020F0502020204030204" pitchFamily="34" charset="0"/>
                        </a:rPr>
                        <a:t>A8</a:t>
                      </a:r>
                    </a:p>
                  </a:txBody>
                  <a:tcPr marL="59714" marR="59714" marT="0" marB="0" anchor="ctr"/>
                </a:tc>
                <a:tc>
                  <a:txBody>
                    <a:bodyPr/>
                    <a:lstStyle/>
                    <a:p>
                      <a:pPr marL="0" marR="0">
                        <a:lnSpc>
                          <a:spcPct val="107000"/>
                        </a:lnSpc>
                        <a:spcBef>
                          <a:spcPts val="0"/>
                        </a:spcBef>
                        <a:spcAft>
                          <a:spcPts val="0"/>
                        </a:spcAft>
                      </a:pPr>
                      <a:r>
                        <a:rPr lang="fr-FR" sz="1400">
                          <a:latin typeface="+mn-lt"/>
                          <a:ea typeface="Times New Roman" panose="02020603050405020304" pitchFamily="18" charset="0"/>
                          <a:cs typeface="Calibri" panose="020F0502020204030204" pitchFamily="34" charset="0"/>
                        </a:rPr>
                        <a:t>Les activités du programme sont susceptibles d’avoir des effets négatifs pour les utilisateurs des ressources en aval, notamment les eaux de surface et les eaux souterraines</a:t>
                      </a:r>
                    </a:p>
                  </a:txBody>
                  <a:tcPr marL="59714" marR="59714" marT="0" marB="0" anchor="ctr"/>
                </a:tc>
                <a:tc>
                  <a:txBody>
                    <a:bodyPr/>
                    <a:lstStyle/>
                    <a:p>
                      <a:pPr marL="0" marR="0">
                        <a:lnSpc>
                          <a:spcPct val="107000"/>
                        </a:lnSpc>
                        <a:spcBef>
                          <a:spcPts val="0"/>
                        </a:spcBef>
                        <a:spcAft>
                          <a:spcPts val="0"/>
                        </a:spcAft>
                      </a:pPr>
                      <a:r>
                        <a:rPr lang="fr-FR" sz="1400">
                          <a:latin typeface="+mn-lt"/>
                          <a:ea typeface="Times New Roman" panose="02020603050405020304" pitchFamily="18" charset="0"/>
                          <a:cs typeface="Calibri" panose="020F0502020204030204" pitchFamily="34" charset="0"/>
                        </a:rPr>
                        <a:t>Les activités de programme qui nécessiteraient une utilisation importante d'une ressource peuvent affecter les utilisateurs « en aval » de la source. Par exemple, un projet d'agriculture intensive qui prélève des eaux souterraines à des niveaux élevés peut réduire la disponibilité de l'eau pour d'autres utilisateurs dans le bassin hydrographique.</a:t>
                      </a:r>
                    </a:p>
                  </a:txBody>
                  <a:tcPr marL="59714" marR="59714"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fr-FR" sz="1400">
                          <a:latin typeface="+mn-lt"/>
                          <a:ea typeface="Times New Roman" panose="02020603050405020304" pitchFamily="18" charset="0"/>
                          <a:cs typeface="Calibri" panose="020F0502020204030204" pitchFamily="34" charset="0"/>
                        </a:rPr>
                        <a:t>L'utilisation excessive et non réglementée de l'eau pour l'irrigation prélève les eaux souterraines à des débits élevés, laissant les agriculteurs en aval dans l'incapacité d'irriguer leurs cultures (il s'agit d'un risque important à prendre en compte dans les projets qui encouragent la production de cultures de rente). </a:t>
                      </a:r>
                    </a:p>
                  </a:txBody>
                  <a:tcPr marL="59714" marR="59714" marT="0" marB="0" anchor="ctr"/>
                </a:tc>
                <a:extLst>
                  <a:ext uri="{0D108BD9-81ED-4DB2-BD59-A6C34878D82A}">
                    <a16:rowId xmlns:a16="http://schemas.microsoft.com/office/drawing/2014/main" val="3028100470"/>
                  </a:ext>
                </a:extLst>
              </a:tr>
              <a:tr h="1450801">
                <a:tc>
                  <a:txBody>
                    <a:bodyPr/>
                    <a:lstStyle/>
                    <a:p>
                      <a:r>
                        <a:rPr lang="fr-FR" sz="1400">
                          <a:latin typeface="+mn-lt"/>
                        </a:rPr>
                        <a:t>A24</a:t>
                      </a:r>
                    </a:p>
                  </a:txBody>
                  <a:tcPr marL="79618" marR="79618" marT="39809" marB="39809" anchor="ctr"/>
                </a:tc>
                <a:tc>
                  <a:txBody>
                    <a:bodyPr/>
                    <a:lstStyle/>
                    <a:p>
                      <a:pPr marL="0" marR="0">
                        <a:lnSpc>
                          <a:spcPct val="107000"/>
                        </a:lnSpc>
                        <a:spcBef>
                          <a:spcPts val="0"/>
                        </a:spcBef>
                        <a:spcAft>
                          <a:spcPts val="800"/>
                        </a:spcAft>
                      </a:pPr>
                      <a:r>
                        <a:rPr lang="fr-FR" sz="1400">
                          <a:latin typeface="+mn-lt"/>
                          <a:ea typeface="Calibri" panose="020F0502020204030204" pitchFamily="34" charset="0"/>
                          <a:cs typeface="Arial" panose="020B0604020202020204" pitchFamily="34" charset="0"/>
                        </a:rPr>
                        <a:t>Les activités du programme sont susceptibles de construire les structures à moins de 50 mètres d’un rivage (par exemple, un lac, une rivière ou la mer)</a:t>
                      </a:r>
                    </a:p>
                  </a:txBody>
                  <a:tcPr marL="60888" marR="60888" marT="0" marB="0" anchor="ctr"/>
                </a:tc>
                <a:tc>
                  <a:txBody>
                    <a:bodyPr/>
                    <a:lstStyle/>
                    <a:p>
                      <a:pPr marL="0" marR="0">
                        <a:lnSpc>
                          <a:spcPct val="107000"/>
                        </a:lnSpc>
                        <a:spcBef>
                          <a:spcPts val="0"/>
                        </a:spcBef>
                        <a:spcAft>
                          <a:spcPts val="0"/>
                        </a:spcAft>
                      </a:pPr>
                      <a:r>
                        <a:rPr lang="fr-FR" sz="1400" dirty="0">
                          <a:latin typeface="+mn-lt"/>
                          <a:ea typeface="Times New Roman" panose="02020603050405020304" pitchFamily="18" charset="0"/>
                          <a:cs typeface="Calibri" panose="020F0502020204030204" pitchFamily="34" charset="0"/>
                        </a:rPr>
                        <a:t>Il est essentiel de veiller à ce qu'une distance adéquate soit respectée en ce qui concerne les chantiers de construction. 50 mètres est une norme courante, mais les réglementations locales peuvent fournir de meilleures informations en fonction des conditions sur le terrain.</a:t>
                      </a:r>
                    </a:p>
                  </a:txBody>
                  <a:tcPr marL="60888" marR="60888"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fr-FR" sz="1400" dirty="0">
                          <a:latin typeface="+mn-lt"/>
                          <a:ea typeface="Times New Roman" panose="02020603050405020304" pitchFamily="18" charset="0"/>
                          <a:cs typeface="Calibri" panose="020F0502020204030204" pitchFamily="34" charset="0"/>
                        </a:rPr>
                        <a:t>La construction d'abris et la mise en place de canaux d'irrigation auront lieu dans une zone soumise à des marées saisonnières, ce qui pourrait créer un risque d'inondation. </a:t>
                      </a:r>
                    </a:p>
                  </a:txBody>
                  <a:tcPr marL="60888" marR="60888" marT="0" marB="0" anchor="ctr"/>
                </a:tc>
                <a:extLst>
                  <a:ext uri="{0D108BD9-81ED-4DB2-BD59-A6C34878D82A}">
                    <a16:rowId xmlns:a16="http://schemas.microsoft.com/office/drawing/2014/main" val="2721367585"/>
                  </a:ext>
                </a:extLst>
              </a:tr>
              <a:tr h="2425184">
                <a:tc>
                  <a:txBody>
                    <a:bodyPr/>
                    <a:lstStyle/>
                    <a:p>
                      <a:pPr marL="0" marR="0">
                        <a:lnSpc>
                          <a:spcPct val="107000"/>
                        </a:lnSpc>
                        <a:spcBef>
                          <a:spcPts val="0"/>
                        </a:spcBef>
                        <a:spcAft>
                          <a:spcPts val="0"/>
                        </a:spcAft>
                      </a:pPr>
                      <a:r>
                        <a:rPr lang="fr-FR" sz="1400">
                          <a:latin typeface="+mn-lt"/>
                          <a:ea typeface="Times New Roman" panose="02020603050405020304" pitchFamily="18" charset="0"/>
                          <a:cs typeface="Calibri" panose="020F0502020204030204" pitchFamily="34" charset="0"/>
                        </a:rPr>
                        <a:t>A38</a:t>
                      </a:r>
                    </a:p>
                  </a:txBody>
                  <a:tcPr marL="60888" marR="60888" marT="0" marB="0" anchor="ctr"/>
                </a:tc>
                <a:tc>
                  <a:txBody>
                    <a:bodyPr/>
                    <a:lstStyle/>
                    <a:p>
                      <a:pPr marL="0" marR="0">
                        <a:lnSpc>
                          <a:spcPct val="107000"/>
                        </a:lnSpc>
                        <a:spcBef>
                          <a:spcPts val="0"/>
                        </a:spcBef>
                        <a:spcAft>
                          <a:spcPts val="800"/>
                        </a:spcAft>
                      </a:pPr>
                      <a:r>
                        <a:rPr lang="fr-FR" sz="1400">
                          <a:latin typeface="+mn-lt"/>
                          <a:ea typeface="Calibri" panose="020F0502020204030204" pitchFamily="34" charset="0"/>
                          <a:cs typeface="Arial" panose="020B0604020202020204" pitchFamily="34" charset="0"/>
                        </a:rPr>
                        <a:t>Les activités du programme et/ou les opérations connexes sont susceptibles de d’avoir des conséquences négatives supplémentaires sur l'environnement naturel et augmenter les émissions de gaz à effet de serre contribuant au changement climatique (à long terme)</a:t>
                      </a:r>
                    </a:p>
                  </a:txBody>
                  <a:tcPr marL="60888" marR="60888" marT="0" marB="0" anchor="ctr"/>
                </a:tc>
                <a:tc>
                  <a:txBody>
                    <a:bodyPr/>
                    <a:lstStyle/>
                    <a:p>
                      <a:pPr marL="0" marR="0">
                        <a:lnSpc>
                          <a:spcPct val="107000"/>
                        </a:lnSpc>
                        <a:spcBef>
                          <a:spcPts val="0"/>
                        </a:spcBef>
                        <a:spcAft>
                          <a:spcPts val="0"/>
                        </a:spcAft>
                      </a:pPr>
                      <a:r>
                        <a:rPr lang="fr-FR" sz="1400" dirty="0">
                          <a:latin typeface="+mn-lt"/>
                          <a:ea typeface="Times New Roman" panose="02020603050405020304" pitchFamily="18" charset="0"/>
                          <a:cs typeface="Calibri" panose="020F0502020204030204" pitchFamily="34" charset="0"/>
                        </a:rPr>
                        <a:t>Tout ce que nous faisons a une empreinte carbone. Bien sûr, une partie est négligeable, mais nous devrions en tenir compte, en particulier en ce qui concerne l'impact de nos activités, directement ou indirectement, par le rejet de gaz à effet de serre (dioxyde de carbone, méthane, oxyde nitreux, hydrofluorocarbures, </a:t>
                      </a:r>
                      <a:r>
                        <a:rPr lang="fr-FR" sz="1400" dirty="0" err="1">
                          <a:latin typeface="+mn-lt"/>
                          <a:ea typeface="Times New Roman" panose="02020603050405020304" pitchFamily="18" charset="0"/>
                          <a:cs typeface="Calibri" panose="020F0502020204030204" pitchFamily="34" charset="0"/>
                        </a:rPr>
                        <a:t>perfluorocarbures</a:t>
                      </a:r>
                      <a:r>
                        <a:rPr lang="fr-FR" sz="1400" dirty="0">
                          <a:latin typeface="+mn-lt"/>
                          <a:ea typeface="Times New Roman" panose="02020603050405020304" pitchFamily="18" charset="0"/>
                          <a:cs typeface="Calibri" panose="020F0502020204030204" pitchFamily="34" charset="0"/>
                        </a:rPr>
                        <a:t> et hexafluorure de soufre).</a:t>
                      </a:r>
                    </a:p>
                  </a:txBody>
                  <a:tcPr marL="60888" marR="60888" marT="0" marB="0" anchor="ctr"/>
                </a:tc>
                <a:tc>
                  <a:txBody>
                    <a:bodyPr/>
                    <a:lstStyle/>
                    <a:p>
                      <a:pPr marL="0" marR="0" lvl="0" indent="0">
                        <a:lnSpc>
                          <a:spcPct val="107000"/>
                        </a:lnSpc>
                        <a:spcBef>
                          <a:spcPts val="0"/>
                        </a:spcBef>
                        <a:spcAft>
                          <a:spcPts val="800"/>
                        </a:spcAft>
                        <a:buFont typeface="Franklin Gothic Book" panose="020B0503020102020204" pitchFamily="34" charset="0"/>
                        <a:buNone/>
                      </a:pPr>
                      <a:r>
                        <a:rPr lang="fr-FR" sz="1400" dirty="0">
                          <a:latin typeface="+mn-lt"/>
                          <a:ea typeface="Times New Roman" panose="02020603050405020304" pitchFamily="18" charset="0"/>
                          <a:cs typeface="Calibri" panose="020F0502020204030204" pitchFamily="34" charset="0"/>
                        </a:rPr>
                        <a:t>Les générateurs diesel utilisés comme source d'énergie dans les camps de réfugiés entraîneront une augmentation des émissions de gaz à effet de serre, ainsi que des coûts élevés.</a:t>
                      </a:r>
                    </a:p>
                  </a:txBody>
                  <a:tcPr marL="60888" marR="60888" marT="0" marB="0" anchor="ctr"/>
                </a:tc>
                <a:extLst>
                  <a:ext uri="{0D108BD9-81ED-4DB2-BD59-A6C34878D82A}">
                    <a16:rowId xmlns:a16="http://schemas.microsoft.com/office/drawing/2014/main" val="3582865480"/>
                  </a:ext>
                </a:extLst>
              </a:tr>
            </a:tbl>
          </a:graphicData>
        </a:graphic>
      </p:graphicFrame>
    </p:spTree>
    <p:extLst>
      <p:ext uri="{BB962C8B-B14F-4D97-AF65-F5344CB8AC3E}">
        <p14:creationId xmlns:p14="http://schemas.microsoft.com/office/powerpoint/2010/main" val="42828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963-6277-5207-9ACB-2E4F3DD802AE}"/>
              </a:ext>
            </a:extLst>
          </p:cNvPr>
          <p:cNvSpPr>
            <a:spLocks noGrp="1"/>
          </p:cNvSpPr>
          <p:nvPr>
            <p:ph type="title"/>
          </p:nvPr>
        </p:nvSpPr>
        <p:spPr>
          <a:xfrm>
            <a:off x="292100" y="365128"/>
            <a:ext cx="11061700" cy="500990"/>
          </a:xfrm>
        </p:spPr>
        <p:txBody>
          <a:bodyPr>
            <a:normAutofit fontScale="90000"/>
          </a:bodyPr>
          <a:lstStyle/>
          <a:p>
            <a:r>
              <a:rPr lang="fr-FR" sz="4400" b="1">
                <a:latin typeface="+mn-lt"/>
                <a:ea typeface="Calibri" panose="020F0502020204030204" pitchFamily="34" charset="0"/>
                <a:cs typeface="Times New Roman" panose="02020603050405020304" pitchFamily="18" charset="0"/>
              </a:rPr>
              <a:t>Registre des risques et des mesures d'atténuation (niveau 3)</a:t>
            </a:r>
          </a:p>
        </p:txBody>
      </p:sp>
      <p:sp>
        <p:nvSpPr>
          <p:cNvPr id="7" name="Content Placeholder 6">
            <a:extLst>
              <a:ext uri="{FF2B5EF4-FFF2-40B4-BE49-F238E27FC236}">
                <a16:creationId xmlns:a16="http://schemas.microsoft.com/office/drawing/2014/main" id="{0C7E6072-7044-6CC9-368B-1E21A23B4BB4}"/>
              </a:ext>
            </a:extLst>
          </p:cNvPr>
          <p:cNvSpPr>
            <a:spLocks noGrp="1"/>
          </p:cNvSpPr>
          <p:nvPr>
            <p:ph idx="1"/>
          </p:nvPr>
        </p:nvSpPr>
        <p:spPr>
          <a:xfrm>
            <a:off x="292101" y="1117600"/>
            <a:ext cx="11568246" cy="5740400"/>
          </a:xfrm>
        </p:spPr>
        <p:txBody>
          <a:bodyPr>
            <a:normAutofit/>
          </a:bodyPr>
          <a:lstStyle/>
          <a:p>
            <a:pPr marL="0" indent="0">
              <a:buNone/>
            </a:pPr>
            <a:r>
              <a:rPr lang="fr-FR" b="1" dirty="0">
                <a:latin typeface="+mn-lt"/>
              </a:rPr>
              <a:t>Tableau d'atténuation des risques (produit final) à incorporer dans la conception finale / les activités / le plan de travail</a:t>
            </a:r>
          </a:p>
          <a:p>
            <a:pPr marL="0" indent="0">
              <a:buNone/>
            </a:pPr>
            <a:r>
              <a:rPr lang="fr-FR" b="1" dirty="0">
                <a:latin typeface="+mn-lt"/>
              </a:rPr>
              <a:t>			                 </a:t>
            </a:r>
            <a:r>
              <a:rPr lang="fr-FR" sz="1800" dirty="0">
                <a:latin typeface="+mn-lt"/>
              </a:rPr>
              <a:t>Automatique depuis le niveau 2  </a:t>
            </a:r>
          </a:p>
          <a:p>
            <a:pPr marL="0" indent="0">
              <a:buNone/>
            </a:pPr>
            <a:endParaRPr lang="fr-FR" dirty="0"/>
          </a:p>
          <a:p>
            <a:pPr marL="0" indent="0">
              <a:buNone/>
            </a:pPr>
            <a:r>
              <a:rPr lang="fr-FR" dirty="0"/>
              <a:t>  </a:t>
            </a:r>
          </a:p>
        </p:txBody>
      </p:sp>
      <p:sp>
        <p:nvSpPr>
          <p:cNvPr id="3" name="TextBox 2">
            <a:extLst>
              <a:ext uri="{FF2B5EF4-FFF2-40B4-BE49-F238E27FC236}">
                <a16:creationId xmlns:a16="http://schemas.microsoft.com/office/drawing/2014/main" id="{E3DE02C2-C10C-C31A-F451-1A648936E919}"/>
              </a:ext>
            </a:extLst>
          </p:cNvPr>
          <p:cNvSpPr txBox="1"/>
          <p:nvPr/>
        </p:nvSpPr>
        <p:spPr>
          <a:xfrm>
            <a:off x="7188413" y="3128920"/>
            <a:ext cx="4102975" cy="646331"/>
          </a:xfrm>
          <a:prstGeom prst="rect">
            <a:avLst/>
          </a:prstGeom>
          <a:noFill/>
        </p:spPr>
        <p:txBody>
          <a:bodyPr wrap="square" rtlCol="0">
            <a:spAutoFit/>
          </a:bodyPr>
          <a:lstStyle/>
          <a:p>
            <a:r>
              <a:rPr lang="fr-FR" b="1" dirty="0">
                <a:solidFill>
                  <a:srgbClr val="FF0000"/>
                </a:solidFill>
              </a:rPr>
              <a:t>Donnez la priorité à ce qui est rouge et jaune dans le classement </a:t>
            </a:r>
            <a:r>
              <a:rPr lang="fr-FR" b="1">
                <a:solidFill>
                  <a:srgbClr val="FF0000"/>
                </a:solidFill>
              </a:rPr>
              <a:t>net !!! </a:t>
            </a:r>
            <a:endParaRPr lang="fr-FR" b="1" dirty="0">
              <a:solidFill>
                <a:srgbClr val="FF0000"/>
              </a:solidFill>
            </a:endParaRPr>
          </a:p>
        </p:txBody>
      </p:sp>
      <p:sp>
        <p:nvSpPr>
          <p:cNvPr id="4" name="TextBox 3">
            <a:extLst>
              <a:ext uri="{FF2B5EF4-FFF2-40B4-BE49-F238E27FC236}">
                <a16:creationId xmlns:a16="http://schemas.microsoft.com/office/drawing/2014/main" id="{42A0230C-EED4-81FA-CF41-7FDDE88A394E}"/>
              </a:ext>
            </a:extLst>
          </p:cNvPr>
          <p:cNvSpPr txBox="1"/>
          <p:nvPr/>
        </p:nvSpPr>
        <p:spPr>
          <a:xfrm>
            <a:off x="708460" y="5822184"/>
            <a:ext cx="10884826" cy="830997"/>
          </a:xfrm>
          <a:prstGeom prst="rect">
            <a:avLst/>
          </a:prstGeom>
          <a:noFill/>
        </p:spPr>
        <p:txBody>
          <a:bodyPr wrap="square" rtlCol="0">
            <a:spAutoFit/>
          </a:bodyPr>
          <a:lstStyle/>
          <a:p>
            <a:r>
              <a:rPr lang="fr-FR" sz="2400" b="1" dirty="0">
                <a:solidFill>
                  <a:srgbClr val="FF0000"/>
                </a:solidFill>
              </a:rPr>
              <a:t>Intégrez les résultats / mesures d'atténuation identifiés au niveau 3 dans les plans de projet / MEAL / budget</a:t>
            </a:r>
          </a:p>
        </p:txBody>
      </p:sp>
      <p:pic>
        <p:nvPicPr>
          <p:cNvPr id="15" name="Picture 14">
            <a:extLst>
              <a:ext uri="{FF2B5EF4-FFF2-40B4-BE49-F238E27FC236}">
                <a16:creationId xmlns:a16="http://schemas.microsoft.com/office/drawing/2014/main" id="{EF21AA4D-A43F-34B2-81F8-AA434C005E67}"/>
              </a:ext>
            </a:extLst>
          </p:cNvPr>
          <p:cNvPicPr>
            <a:picLocks noChangeAspect="1"/>
          </p:cNvPicPr>
          <p:nvPr/>
        </p:nvPicPr>
        <p:blipFill>
          <a:blip r:embed="rId3"/>
          <a:stretch>
            <a:fillRect/>
          </a:stretch>
        </p:blipFill>
        <p:spPr>
          <a:xfrm>
            <a:off x="708460" y="2070806"/>
            <a:ext cx="3657788" cy="787440"/>
          </a:xfrm>
          <a:prstGeom prst="rect">
            <a:avLst/>
          </a:prstGeom>
        </p:spPr>
      </p:pic>
      <p:pic>
        <p:nvPicPr>
          <p:cNvPr id="18" name="Picture 17">
            <a:extLst>
              <a:ext uri="{FF2B5EF4-FFF2-40B4-BE49-F238E27FC236}">
                <a16:creationId xmlns:a16="http://schemas.microsoft.com/office/drawing/2014/main" id="{AF2EA6FC-C26D-A8E3-CC6F-0CB9A3C5AA06}"/>
              </a:ext>
            </a:extLst>
          </p:cNvPr>
          <p:cNvPicPr>
            <a:picLocks noChangeAspect="1"/>
          </p:cNvPicPr>
          <p:nvPr/>
        </p:nvPicPr>
        <p:blipFill>
          <a:blip r:embed="rId4"/>
          <a:stretch>
            <a:fillRect/>
          </a:stretch>
        </p:blipFill>
        <p:spPr>
          <a:xfrm>
            <a:off x="1431237" y="3109728"/>
            <a:ext cx="5188217" cy="997001"/>
          </a:xfrm>
          <a:prstGeom prst="rect">
            <a:avLst/>
          </a:prstGeom>
        </p:spPr>
      </p:pic>
      <p:pic>
        <p:nvPicPr>
          <p:cNvPr id="21" name="Picture 20">
            <a:extLst>
              <a:ext uri="{FF2B5EF4-FFF2-40B4-BE49-F238E27FC236}">
                <a16:creationId xmlns:a16="http://schemas.microsoft.com/office/drawing/2014/main" id="{2D18A5A6-CEDC-B2D4-145D-6EF7EC126F87}"/>
              </a:ext>
            </a:extLst>
          </p:cNvPr>
          <p:cNvPicPr>
            <a:picLocks noChangeAspect="1"/>
          </p:cNvPicPr>
          <p:nvPr/>
        </p:nvPicPr>
        <p:blipFill>
          <a:blip r:embed="rId5"/>
          <a:stretch>
            <a:fillRect/>
          </a:stretch>
        </p:blipFill>
        <p:spPr>
          <a:xfrm>
            <a:off x="3079742" y="4573701"/>
            <a:ext cx="6883754" cy="997001"/>
          </a:xfrm>
          <a:prstGeom prst="rect">
            <a:avLst/>
          </a:prstGeom>
        </p:spPr>
      </p:pic>
    </p:spTree>
    <p:extLst>
      <p:ext uri="{BB962C8B-B14F-4D97-AF65-F5344CB8AC3E}">
        <p14:creationId xmlns:p14="http://schemas.microsoft.com/office/powerpoint/2010/main" val="30568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fr-FR" sz="4600" b="1">
                <a:latin typeface="+mn-lt"/>
                <a:ea typeface="Calibri" panose="020F0502020204030204" pitchFamily="34" charset="0"/>
                <a:cs typeface="Times New Roman" panose="02020603050405020304" pitchFamily="18" charset="0"/>
              </a:rPr>
              <a:t>Orientations sectorielles  </a:t>
            </a:r>
          </a:p>
        </p:txBody>
      </p:sp>
      <p:sp>
        <p:nvSpPr>
          <p:cNvPr id="6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30936" y="2807208"/>
            <a:ext cx="3429000" cy="3410712"/>
          </a:xfrm>
        </p:spPr>
        <p:txBody>
          <a:bodyPr anchor="t">
            <a:normAutofit/>
          </a:bodyPr>
          <a:lstStyle/>
          <a:p>
            <a:pPr marL="0" indent="0">
              <a:buNone/>
            </a:pPr>
            <a:r>
              <a:rPr lang="fr-FR" sz="1400">
                <a:ea typeface="Malgun Gothic Semilight" panose="020B0502040204020203" pitchFamily="34" charset="-128"/>
                <a:cs typeface="Malgun Gothic Semilight" panose="020B0502040204020203" pitchFamily="34" charset="-128"/>
              </a:rPr>
              <a:t>Orientations sur l'intégration de la gestion environnementale dans des secteurs thématiques spécifiques, notamment :</a:t>
            </a:r>
          </a:p>
          <a:p>
            <a:pPr lvl="1"/>
            <a:r>
              <a:rPr lang="fr-FR" sz="1400">
                <a:ea typeface="Malgun Gothic Semilight" panose="020B0502040204020203" pitchFamily="34" charset="-128"/>
                <a:cs typeface="Malgun Gothic Semilight" panose="020B0502040204020203" pitchFamily="34" charset="-128"/>
              </a:rPr>
              <a:t>ECO-RRC</a:t>
            </a:r>
          </a:p>
          <a:p>
            <a:pPr lvl="1"/>
            <a:r>
              <a:rPr lang="fr-FR" sz="1400">
                <a:ea typeface="Malgun Gothic Semilight" panose="020B0502040204020203" pitchFamily="34" charset="-128"/>
                <a:cs typeface="Malgun Gothic Semilight" panose="020B0502040204020203" pitchFamily="34" charset="-128"/>
              </a:rPr>
              <a:t>Sécurité alimentaire/moyens de subsistance (adaptation changement climatique)</a:t>
            </a:r>
          </a:p>
          <a:p>
            <a:pPr lvl="1"/>
            <a:r>
              <a:rPr lang="fr-FR" sz="1400">
                <a:ea typeface="Malgun Gothic Semilight" panose="020B0502040204020203" pitchFamily="34" charset="-128"/>
                <a:cs typeface="Malgun Gothic Semilight" panose="020B0502040204020203" pitchFamily="34" charset="-128"/>
              </a:rPr>
              <a:t>Abris et établissement </a:t>
            </a:r>
          </a:p>
          <a:p>
            <a:pPr lvl="1"/>
            <a:r>
              <a:rPr lang="fr-FR" sz="1400">
                <a:ea typeface="Malgun Gothic Semilight" panose="020B0502040204020203" pitchFamily="34" charset="-128"/>
                <a:cs typeface="Malgun Gothic Semilight" panose="020B0502040204020203" pitchFamily="34" charset="-128"/>
              </a:rPr>
              <a:t>WASH</a:t>
            </a:r>
          </a:p>
          <a:p>
            <a:pPr lvl="1"/>
            <a:r>
              <a:rPr lang="fr-FR" sz="1400">
                <a:ea typeface="Malgun Gothic Semilight" panose="020B0502040204020203" pitchFamily="34" charset="-128"/>
                <a:cs typeface="Malgun Gothic Semilight" panose="020B0502040204020203" pitchFamily="34" charset="-128"/>
              </a:rPr>
              <a:t>Marchés et PTM</a:t>
            </a:r>
          </a:p>
          <a:p>
            <a:pPr lvl="1"/>
            <a:r>
              <a:rPr lang="fr-FR" sz="1400">
                <a:ea typeface="Malgun Gothic Semilight" panose="020B0502040204020203" pitchFamily="34" charset="-128"/>
                <a:cs typeface="Malgun Gothic Semilight" panose="020B0502040204020203" pitchFamily="34" charset="-128"/>
              </a:rPr>
              <a:t>Opérations </a:t>
            </a:r>
          </a:p>
          <a:p>
            <a:pPr lvl="1"/>
            <a:r>
              <a:rPr lang="fr-FR" sz="1400">
                <a:ea typeface="Malgun Gothic Semilight" panose="020B0502040204020203" pitchFamily="34" charset="-128"/>
                <a:cs typeface="Malgun Gothic Semilight" panose="020B0502040204020203" pitchFamily="34" charset="-128"/>
              </a:rPr>
              <a:t>Programmation sûre et digne </a:t>
            </a:r>
          </a:p>
          <a:p>
            <a:pPr lvl="1"/>
            <a:endParaRPr lang="en-US" sz="1400">
              <a:ea typeface="Malgun Gothic Semilight" panose="020B0502040204020203" pitchFamily="34" charset="-128"/>
              <a:cs typeface="Malgun Gothic Semilight" panose="020B0502040204020203" pitchFamily="34" charset="-128"/>
            </a:endParaRPr>
          </a:p>
          <a:p>
            <a:pPr marL="457200" lvl="1" indent="0">
              <a:buNone/>
            </a:pPr>
            <a:endParaRPr lang="en-US" sz="140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pPr marL="0" indent="0">
              <a:buNone/>
            </a:pPr>
            <a:endParaRPr lang="en-US" sz="1400">
              <a:ea typeface="Malgun Gothic Semilight" panose="020B0502040204020203" pitchFamily="34" charset="-128"/>
              <a:cs typeface="Malgun Gothic Semilight" panose="020B0502040204020203" pitchFamily="34" charset="-128"/>
            </a:endParaRPr>
          </a:p>
          <a:p>
            <a:endParaRPr lang="en-US" sz="1400">
              <a:ea typeface="Malgun Gothic Semilight" panose="020B0502040204020203" pitchFamily="34" charset="-128"/>
              <a:cs typeface="Malgun Gothic Semilight" panose="020B0502040204020203" pitchFamily="34" charset="-128"/>
            </a:endParaRPr>
          </a:p>
          <a:p>
            <a:pPr marL="0" indent="0">
              <a:buNone/>
            </a:pPr>
            <a:endParaRPr lang="en-US" sz="1400">
              <a:ea typeface="Malgun Gothic Semilight" panose="020B0502040204020203" pitchFamily="34" charset="-128"/>
              <a:cs typeface="Malgun Gothic Semilight" panose="020B0502040204020203" pitchFamily="34" charset="-128"/>
            </a:endParaRPr>
          </a:p>
          <a:p>
            <a:pPr marL="0" lvl="0" indent="0">
              <a:buNone/>
            </a:pPr>
            <a:endParaRPr lang="en-US" sz="1400"/>
          </a:p>
        </p:txBody>
      </p:sp>
      <p:pic>
        <p:nvPicPr>
          <p:cNvPr id="11" name="Picture 10">
            <a:extLst>
              <a:ext uri="{FF2B5EF4-FFF2-40B4-BE49-F238E27FC236}">
                <a16:creationId xmlns:a16="http://schemas.microsoft.com/office/drawing/2014/main" id="{C13B7D57-C103-CAE0-9907-D3FA71FB11D2}"/>
              </a:ext>
            </a:extLst>
          </p:cNvPr>
          <p:cNvPicPr>
            <a:picLocks noChangeAspect="1"/>
          </p:cNvPicPr>
          <p:nvPr/>
        </p:nvPicPr>
        <p:blipFill>
          <a:blip r:embed="rId3"/>
          <a:stretch>
            <a:fillRect/>
          </a:stretch>
        </p:blipFill>
        <p:spPr>
          <a:xfrm>
            <a:off x="4116933" y="1625890"/>
            <a:ext cx="7872353" cy="416487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DC23095-EC1B-13CA-B446-265A610FF54B}"/>
                  </a:ext>
                </a:extLst>
              </p14:cNvPr>
              <p14:cNvContentPartPr/>
              <p14:nvPr/>
            </p14:nvContentPartPr>
            <p14:xfrm>
              <a:off x="-63420" y="4202920"/>
              <a:ext cx="360" cy="360"/>
            </p14:xfrm>
          </p:contentPart>
        </mc:Choice>
        <mc:Fallback xmlns="">
          <p:pic>
            <p:nvPicPr>
              <p:cNvPr id="8" name="Ink 7">
                <a:extLst>
                  <a:ext uri="{FF2B5EF4-FFF2-40B4-BE49-F238E27FC236}">
                    <a16:creationId xmlns:a16="http://schemas.microsoft.com/office/drawing/2014/main" id="{1DC23095-EC1B-13CA-B446-265A610FF54B}"/>
                  </a:ext>
                </a:extLst>
              </p:cNvPr>
              <p:cNvPicPr/>
              <p:nvPr/>
            </p:nvPicPr>
            <p:blipFill>
              <a:blip r:embed="rId5"/>
              <a:stretch>
                <a:fillRect/>
              </a:stretch>
            </p:blipFill>
            <p:spPr>
              <a:xfrm>
                <a:off x="-126420" y="4139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681356E-B51E-19F8-FF6B-D5C331054B47}"/>
                  </a:ext>
                </a:extLst>
              </p14:cNvPr>
              <p14:cNvContentPartPr/>
              <p14:nvPr/>
            </p14:nvContentPartPr>
            <p14:xfrm>
              <a:off x="-1029300" y="4596760"/>
              <a:ext cx="360" cy="360"/>
            </p14:xfrm>
          </p:contentPart>
        </mc:Choice>
        <mc:Fallback xmlns="">
          <p:pic>
            <p:nvPicPr>
              <p:cNvPr id="9" name="Ink 8">
                <a:extLst>
                  <a:ext uri="{FF2B5EF4-FFF2-40B4-BE49-F238E27FC236}">
                    <a16:creationId xmlns:a16="http://schemas.microsoft.com/office/drawing/2014/main" id="{2681356E-B51E-19F8-FF6B-D5C331054B47}"/>
                  </a:ext>
                </a:extLst>
              </p:cNvPr>
              <p:cNvPicPr/>
              <p:nvPr/>
            </p:nvPicPr>
            <p:blipFill>
              <a:blip r:embed="rId7"/>
              <a:stretch>
                <a:fillRect/>
              </a:stretch>
            </p:blipFill>
            <p:spPr>
              <a:xfrm>
                <a:off x="-1033620" y="459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0A8CAFB-84DB-ABF5-42F5-8278BBED65D6}"/>
                  </a:ext>
                </a:extLst>
              </p14:cNvPr>
              <p14:cNvContentPartPr/>
              <p14:nvPr/>
            </p14:nvContentPartPr>
            <p14:xfrm>
              <a:off x="-1029300" y="4596760"/>
              <a:ext cx="360" cy="360"/>
            </p14:xfrm>
          </p:contentPart>
        </mc:Choice>
        <mc:Fallback xmlns="">
          <p:pic>
            <p:nvPicPr>
              <p:cNvPr id="10" name="Ink 9">
                <a:extLst>
                  <a:ext uri="{FF2B5EF4-FFF2-40B4-BE49-F238E27FC236}">
                    <a16:creationId xmlns:a16="http://schemas.microsoft.com/office/drawing/2014/main" id="{90A8CAFB-84DB-ABF5-42F5-8278BBED65D6}"/>
                  </a:ext>
                </a:extLst>
              </p:cNvPr>
              <p:cNvPicPr/>
              <p:nvPr/>
            </p:nvPicPr>
            <p:blipFill>
              <a:blip r:embed="rId7"/>
              <a:stretch>
                <a:fillRect/>
              </a:stretch>
            </p:blipFill>
            <p:spPr>
              <a:xfrm>
                <a:off x="-1033620" y="4592440"/>
                <a:ext cx="9000" cy="9000"/>
              </a:xfrm>
              <a:prstGeom prst="rect">
                <a:avLst/>
              </a:prstGeom>
            </p:spPr>
          </p:pic>
        </mc:Fallback>
      </mc:AlternateContent>
    </p:spTree>
    <p:extLst>
      <p:ext uri="{BB962C8B-B14F-4D97-AF65-F5344CB8AC3E}">
        <p14:creationId xmlns:p14="http://schemas.microsoft.com/office/powerpoint/2010/main" val="271331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fr-FR" sz="2400" dirty="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pic>
        <p:nvPicPr>
          <p:cNvPr id="37" name="Content Placeholder 3">
            <a:extLst>
              <a:ext uri="{FF2B5EF4-FFF2-40B4-BE49-F238E27FC236}">
                <a16:creationId xmlns:a16="http://schemas.microsoft.com/office/drawing/2014/main" id="{BB83464B-B4C9-3DE2-3128-873AACB0715B}"/>
              </a:ext>
            </a:extLst>
          </p:cNvPr>
          <p:cNvPicPr>
            <a:picLocks noChangeAspect="1"/>
          </p:cNvPicPr>
          <p:nvPr/>
        </p:nvPicPr>
        <p:blipFill rotWithShape="1">
          <a:blip r:embed="rId3"/>
          <a:srcRect l="8582" r="13951"/>
          <a:stretch/>
        </p:blipFill>
        <p:spPr>
          <a:xfrm>
            <a:off x="359028" y="1322313"/>
            <a:ext cx="5498683" cy="3691011"/>
          </a:xfrm>
          <a:prstGeom prst="rect">
            <a:avLst/>
          </a:prstGeom>
        </p:spPr>
      </p:pic>
      <p:sp>
        <p:nvSpPr>
          <p:cNvPr id="39" name="Title 1">
            <a:extLst>
              <a:ext uri="{FF2B5EF4-FFF2-40B4-BE49-F238E27FC236}">
                <a16:creationId xmlns:a16="http://schemas.microsoft.com/office/drawing/2014/main" id="{DAEF38A5-CB7F-CE5F-827E-F687013AD3C4}"/>
              </a:ext>
            </a:extLst>
          </p:cNvPr>
          <p:cNvSpPr>
            <a:spLocks noGrp="1"/>
          </p:cNvSpPr>
          <p:nvPr>
            <p:ph type="title"/>
          </p:nvPr>
        </p:nvSpPr>
        <p:spPr>
          <a:xfrm>
            <a:off x="7545569" y="-545601"/>
            <a:ext cx="4236257" cy="2228850"/>
          </a:xfrm>
        </p:spPr>
        <p:txBody>
          <a:bodyPr vert="horz" lIns="91440" tIns="45720" rIns="91440" bIns="45720" rtlCol="0" anchor="b">
            <a:normAutofit/>
          </a:bodyPr>
          <a:lstStyle/>
          <a:p>
            <a:r>
              <a:rPr lang="fr-FR" sz="4000" b="1">
                <a:latin typeface="Avenir Next LT Pro"/>
              </a:rPr>
              <a:t>Introduction </a:t>
            </a:r>
            <a:br>
              <a:rPr lang="fr-FR" sz="4000" b="1">
                <a:latin typeface="Avenir Next LT Pro"/>
              </a:rPr>
            </a:br>
            <a:r>
              <a:rPr lang="fr-FR" sz="4000" b="1">
                <a:latin typeface="Avenir Next LT Pro"/>
              </a:rPr>
              <a:t>de présentation </a:t>
            </a:r>
          </a:p>
        </p:txBody>
      </p:sp>
      <p:pic>
        <p:nvPicPr>
          <p:cNvPr id="40" name="Picture 39">
            <a:extLst>
              <a:ext uri="{FF2B5EF4-FFF2-40B4-BE49-F238E27FC236}">
                <a16:creationId xmlns:a16="http://schemas.microsoft.com/office/drawing/2014/main" id="{5EDF4588-6ED6-4D51-1BBF-4B8FCA3F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03" y="1778229"/>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59229561-9FD1-9A3F-4FF3-867F9D1C13AF}"/>
              </a:ext>
            </a:extLst>
          </p:cNvPr>
          <p:cNvSpPr txBox="1">
            <a:spLocks/>
          </p:cNvSpPr>
          <p:nvPr/>
        </p:nvSpPr>
        <p:spPr>
          <a:xfrm>
            <a:off x="7850105" y="1875417"/>
            <a:ext cx="1649072" cy="572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latin typeface="Avenir Next LT Pro"/>
              </a:rPr>
              <a:t>Coupé</a:t>
            </a:r>
          </a:p>
        </p:txBody>
      </p:sp>
      <p:cxnSp>
        <p:nvCxnSpPr>
          <p:cNvPr id="7" name="Straight Connector 6">
            <a:extLst>
              <a:ext uri="{FF2B5EF4-FFF2-40B4-BE49-F238E27FC236}">
                <a16:creationId xmlns:a16="http://schemas.microsoft.com/office/drawing/2014/main" id="{5CF5095C-AC61-98E8-41FF-D39F4818A8AD}"/>
              </a:ext>
            </a:extLst>
          </p:cNvPr>
          <p:cNvCxnSpPr/>
          <p:nvPr/>
        </p:nvCxnSpPr>
        <p:spPr>
          <a:xfrm>
            <a:off x="6237027" y="565150"/>
            <a:ext cx="0" cy="50633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AF92EACC-0B29-9063-85A8-73D302089060}"/>
              </a:ext>
            </a:extLst>
          </p:cNvPr>
          <p:cNvSpPr txBox="1">
            <a:spLocks/>
          </p:cNvSpPr>
          <p:nvPr/>
        </p:nvSpPr>
        <p:spPr>
          <a:xfrm>
            <a:off x="7924149" y="2909985"/>
            <a:ext cx="3760645" cy="5551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dirty="0">
                <a:latin typeface="Avenir Next LT Pro"/>
              </a:rPr>
              <a:t>Questions techniques : Préjudice</a:t>
            </a:r>
          </a:p>
        </p:txBody>
      </p:sp>
      <p:pic>
        <p:nvPicPr>
          <p:cNvPr id="12" name="Picture 11">
            <a:extLst>
              <a:ext uri="{FF2B5EF4-FFF2-40B4-BE49-F238E27FC236}">
                <a16:creationId xmlns:a16="http://schemas.microsoft.com/office/drawing/2014/main" id="{3A8415CA-6C5A-9793-3256-3B5AC7CAD4F8}"/>
              </a:ext>
            </a:extLst>
          </p:cNvPr>
          <p:cNvPicPr>
            <a:picLocks noChangeAspect="1"/>
          </p:cNvPicPr>
          <p:nvPr/>
        </p:nvPicPr>
        <p:blipFill>
          <a:blip r:embed="rId5"/>
          <a:stretch>
            <a:fillRect/>
          </a:stretch>
        </p:blipFill>
        <p:spPr>
          <a:xfrm>
            <a:off x="6737689" y="2752316"/>
            <a:ext cx="853360" cy="751271"/>
          </a:xfrm>
          <a:prstGeom prst="rect">
            <a:avLst/>
          </a:prstGeom>
        </p:spPr>
      </p:pic>
      <p:pic>
        <p:nvPicPr>
          <p:cNvPr id="14" name="Picture 13">
            <a:extLst>
              <a:ext uri="{FF2B5EF4-FFF2-40B4-BE49-F238E27FC236}">
                <a16:creationId xmlns:a16="http://schemas.microsoft.com/office/drawing/2014/main" id="{7CB44697-F5F6-BFBB-D235-5ACBB54164A2}"/>
              </a:ext>
            </a:extLst>
          </p:cNvPr>
          <p:cNvPicPr>
            <a:picLocks noChangeAspect="1"/>
          </p:cNvPicPr>
          <p:nvPr/>
        </p:nvPicPr>
        <p:blipFill>
          <a:blip r:embed="rId6"/>
          <a:stretch>
            <a:fillRect/>
          </a:stretch>
        </p:blipFill>
        <p:spPr>
          <a:xfrm>
            <a:off x="6755864" y="3769706"/>
            <a:ext cx="789705" cy="799546"/>
          </a:xfrm>
          <a:prstGeom prst="rect">
            <a:avLst/>
          </a:prstGeom>
        </p:spPr>
      </p:pic>
      <p:sp>
        <p:nvSpPr>
          <p:cNvPr id="45" name="Content Placeholder 2">
            <a:extLst>
              <a:ext uri="{FF2B5EF4-FFF2-40B4-BE49-F238E27FC236}">
                <a16:creationId xmlns:a16="http://schemas.microsoft.com/office/drawing/2014/main" id="{42D62F0D-0656-8C44-0B1E-5E251ED48586}"/>
              </a:ext>
            </a:extLst>
          </p:cNvPr>
          <p:cNvSpPr txBox="1">
            <a:spLocks/>
          </p:cNvSpPr>
          <p:nvPr/>
        </p:nvSpPr>
        <p:spPr>
          <a:xfrm>
            <a:off x="7881345" y="3769706"/>
            <a:ext cx="3973299" cy="918086"/>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latin typeface="Avenir Next LT Pro"/>
              </a:rPr>
              <a:t>Questions : utilisez le chat pour poser des questions. </a:t>
            </a:r>
          </a:p>
        </p:txBody>
      </p:sp>
      <p:pic>
        <p:nvPicPr>
          <p:cNvPr id="47" name="Picture 46">
            <a:extLst>
              <a:ext uri="{FF2B5EF4-FFF2-40B4-BE49-F238E27FC236}">
                <a16:creationId xmlns:a16="http://schemas.microsoft.com/office/drawing/2014/main" id="{22A463EB-588D-0210-7364-0F1B37D89E91}"/>
              </a:ext>
            </a:extLst>
          </p:cNvPr>
          <p:cNvPicPr>
            <a:picLocks noChangeAspect="1"/>
          </p:cNvPicPr>
          <p:nvPr/>
        </p:nvPicPr>
        <p:blipFill>
          <a:blip r:embed="rId7"/>
          <a:stretch>
            <a:fillRect/>
          </a:stretch>
        </p:blipFill>
        <p:spPr>
          <a:xfrm>
            <a:off x="6572822" y="4802926"/>
            <a:ext cx="1300560" cy="688987"/>
          </a:xfrm>
          <a:prstGeom prst="rect">
            <a:avLst/>
          </a:prstGeom>
        </p:spPr>
      </p:pic>
      <p:sp>
        <p:nvSpPr>
          <p:cNvPr id="48" name="Content Placeholder 2">
            <a:extLst>
              <a:ext uri="{FF2B5EF4-FFF2-40B4-BE49-F238E27FC236}">
                <a16:creationId xmlns:a16="http://schemas.microsoft.com/office/drawing/2014/main" id="{8E46EF95-E9CB-9C25-FBB2-0E88249B4351}"/>
              </a:ext>
            </a:extLst>
          </p:cNvPr>
          <p:cNvSpPr txBox="1">
            <a:spLocks/>
          </p:cNvSpPr>
          <p:nvPr/>
        </p:nvSpPr>
        <p:spPr>
          <a:xfrm>
            <a:off x="7987673" y="4895303"/>
            <a:ext cx="3760645" cy="555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600">
                <a:latin typeface="Avenir Next LT Pro"/>
              </a:rPr>
              <a:t>Sera partagé plus tard</a:t>
            </a:r>
          </a:p>
        </p:txBody>
      </p:sp>
      <p:sp>
        <p:nvSpPr>
          <p:cNvPr id="2" name="TextBox 1">
            <a:extLst>
              <a:ext uri="{FF2B5EF4-FFF2-40B4-BE49-F238E27FC236}">
                <a16:creationId xmlns:a16="http://schemas.microsoft.com/office/drawing/2014/main" id="{2AE63EA2-BC92-68C3-F1CD-43210953C7D9}"/>
              </a:ext>
            </a:extLst>
          </p:cNvPr>
          <p:cNvSpPr txBox="1"/>
          <p:nvPr/>
        </p:nvSpPr>
        <p:spPr>
          <a:xfrm>
            <a:off x="484188" y="5628470"/>
            <a:ext cx="5607049" cy="461665"/>
          </a:xfrm>
          <a:prstGeom prst="rect">
            <a:avLst/>
          </a:prstGeom>
          <a:noFill/>
        </p:spPr>
        <p:txBody>
          <a:bodyPr wrap="square" rtlCol="0">
            <a:spAutoFit/>
          </a:bodyPr>
          <a:lstStyle/>
          <a:p>
            <a:r>
              <a:rPr lang="fr-FR" sz="2400"/>
              <a:t>Présentez-vous et précisez votre rôle dans le chat </a:t>
            </a:r>
          </a:p>
        </p:txBody>
      </p:sp>
    </p:spTree>
    <p:extLst>
      <p:ext uri="{BB962C8B-B14F-4D97-AF65-F5344CB8AC3E}">
        <p14:creationId xmlns:p14="http://schemas.microsoft.com/office/powerpoint/2010/main" val="683305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fr-FR" b="1"/>
              <a:t>Conseils pour l'utilisation de l'outil :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238539" y="1060174"/>
            <a:ext cx="11834191" cy="5797826"/>
          </a:xfrm>
        </p:spPr>
        <p:txBody>
          <a:bodyPr>
            <a:normAutofit/>
          </a:bodyPr>
          <a:lstStyle/>
          <a:p>
            <a:r>
              <a:rPr lang="fr-FR" sz="2400" dirty="0">
                <a:latin typeface="+mn-lt"/>
              </a:rPr>
              <a:t>Certaines des déclarations du niveau 1 peuvent se ressembler. Nos experts techniques l'ont conçu pour qu'il puisse </a:t>
            </a:r>
            <a:r>
              <a:rPr lang="fr-FR" sz="2400" b="1" dirty="0">
                <a:latin typeface="+mn-lt"/>
              </a:rPr>
              <a:t>être sondé sous différents angles</a:t>
            </a:r>
            <a:r>
              <a:rPr lang="fr-FR" sz="2400" dirty="0">
                <a:latin typeface="+mn-lt"/>
              </a:rPr>
              <a:t>. Si le même risque apparaît à travers différentes invites au niveau 1, cela indique que vous avez un </a:t>
            </a:r>
            <a:r>
              <a:rPr lang="fr-FR" sz="2400" b="1" dirty="0">
                <a:latin typeface="+mn-lt"/>
              </a:rPr>
              <a:t>risque important à atténuer</a:t>
            </a:r>
            <a:r>
              <a:rPr lang="fr-FR" sz="2400" dirty="0">
                <a:latin typeface="+mn-lt"/>
              </a:rPr>
              <a:t>.</a:t>
            </a:r>
          </a:p>
          <a:p>
            <a:r>
              <a:rPr lang="fr-FR" sz="2400" dirty="0">
                <a:latin typeface="+mn-lt"/>
              </a:rPr>
              <a:t>Il est possible d'avoir la même déclaration de risque au niveau 2 pour différentes invites et la même mesure d'atténuation au niveau 3 pour ce risque spécifique. </a:t>
            </a:r>
            <a:r>
              <a:rPr lang="fr-FR" sz="2400" b="1" dirty="0">
                <a:latin typeface="+mn-lt"/>
              </a:rPr>
              <a:t>L'important est de réduire ce risque</a:t>
            </a:r>
            <a:r>
              <a:rPr lang="fr-FR" sz="2400" dirty="0">
                <a:latin typeface="+mn-lt"/>
              </a:rPr>
              <a:t>.  Il peut y avoir plus d'une mesure d'atténuation par risque. </a:t>
            </a:r>
          </a:p>
          <a:p>
            <a:r>
              <a:rPr lang="fr-FR" sz="2400" dirty="0">
                <a:latin typeface="+mn-lt"/>
              </a:rPr>
              <a:t>Il n'est pas nécessaire de proposer des mesures d'atténuation au niveau 3 si le classement du risque est faible (VERT), donnez toujours la </a:t>
            </a:r>
            <a:r>
              <a:rPr lang="fr-FR" sz="2400" b="1" dirty="0">
                <a:latin typeface="+mn-lt"/>
              </a:rPr>
              <a:t>toujours la priorité aux drapeaux rouges, puis à l'orange (classement du risque net)</a:t>
            </a:r>
          </a:p>
          <a:p>
            <a:r>
              <a:rPr lang="fr-FR" sz="2400" dirty="0">
                <a:latin typeface="+mn-lt"/>
              </a:rPr>
              <a:t>Comme il s'agit d'alimenter la conversation avec l'équipe de conception et d'accroître la sensibilisation au cours du processus, essayez de ne pas le faire seul. </a:t>
            </a:r>
            <a:r>
              <a:rPr lang="fr-FR" sz="2400" b="1" dirty="0">
                <a:latin typeface="+mn-lt"/>
              </a:rPr>
              <a:t>Le processus est aussi important que le résultat. </a:t>
            </a:r>
            <a:r>
              <a:rPr lang="fr-FR" sz="2400" dirty="0">
                <a:latin typeface="+mn-lt"/>
              </a:rPr>
              <a:t>Prévoyez </a:t>
            </a:r>
            <a:r>
              <a:rPr lang="fr-FR" sz="2400" b="1" dirty="0">
                <a:latin typeface="+mn-lt"/>
              </a:rPr>
              <a:t>beaucoup de temps </a:t>
            </a:r>
            <a:r>
              <a:rPr lang="fr-FR" sz="2400" dirty="0">
                <a:latin typeface="+mn-lt"/>
              </a:rPr>
              <a:t>lorsque vous faites cela avec des partenaires. </a:t>
            </a:r>
          </a:p>
        </p:txBody>
      </p:sp>
    </p:spTree>
    <p:extLst>
      <p:ext uri="{BB962C8B-B14F-4D97-AF65-F5344CB8AC3E}">
        <p14:creationId xmlns:p14="http://schemas.microsoft.com/office/powerpoint/2010/main" val="243628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fr-FR" b="1"/>
              <a:t>Conseils pour l'utilisation de l'outil :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546652" y="1099930"/>
            <a:ext cx="10515600" cy="5294243"/>
          </a:xfrm>
        </p:spPr>
        <p:txBody>
          <a:bodyPr>
            <a:normAutofit fontScale="92500" lnSpcReduction="10000"/>
          </a:bodyPr>
          <a:lstStyle/>
          <a:p>
            <a:r>
              <a:rPr lang="fr-FR" sz="2800" dirty="0">
                <a:latin typeface="+mn-lt"/>
                <a:cs typeface="Calibri"/>
              </a:rPr>
              <a:t>Il est idéal lorsque les activités sont en interface avec l'environnement, mais il peut aider à détecter des </a:t>
            </a:r>
            <a:r>
              <a:rPr lang="fr-FR" sz="2800" b="1" dirty="0">
                <a:latin typeface="+mn-lt"/>
                <a:cs typeface="Calibri"/>
              </a:rPr>
              <a:t>problèmes opérationnels </a:t>
            </a:r>
            <a:r>
              <a:rPr lang="fr-FR" sz="2800" dirty="0">
                <a:latin typeface="+mn-lt"/>
                <a:cs typeface="Calibri"/>
              </a:rPr>
              <a:t>également.</a:t>
            </a:r>
          </a:p>
          <a:p>
            <a:r>
              <a:rPr lang="fr-FR" dirty="0">
                <a:latin typeface="+mn-lt"/>
              </a:rPr>
              <a:t>Bien que l'outil soit conçu pour fonctionner comme un registre des risques, vous pouvez également </a:t>
            </a:r>
            <a:r>
              <a:rPr lang="fr-FR" b="1" dirty="0">
                <a:latin typeface="+mn-lt"/>
              </a:rPr>
              <a:t>aller au-delà (ne pas nuire) </a:t>
            </a:r>
            <a:r>
              <a:rPr lang="fr-FR" dirty="0">
                <a:latin typeface="+mn-lt"/>
              </a:rPr>
              <a:t>au niveau 3 en envisageant </a:t>
            </a:r>
            <a:r>
              <a:rPr lang="fr-FR" b="1" dirty="0">
                <a:latin typeface="+mn-lt"/>
              </a:rPr>
              <a:t>des pratiques régénératrices</a:t>
            </a:r>
            <a:r>
              <a:rPr lang="fr-FR" dirty="0">
                <a:latin typeface="+mn-lt"/>
              </a:rPr>
              <a:t>, telles que des solutions basées sur la nature.  </a:t>
            </a:r>
          </a:p>
          <a:p>
            <a:r>
              <a:rPr lang="fr-FR" sz="2800" dirty="0">
                <a:latin typeface="+mn-lt"/>
                <a:cs typeface="Calibri"/>
              </a:rPr>
              <a:t>Les mesures d'atténuation identifiées doivent ensuite </a:t>
            </a:r>
            <a:r>
              <a:rPr lang="fr-FR" sz="2800" b="1" dirty="0">
                <a:latin typeface="+mn-lt"/>
                <a:cs typeface="Calibri"/>
              </a:rPr>
              <a:t>être réintégrées dans les activités du projet et dans les plans et le budget MEAL</a:t>
            </a:r>
            <a:r>
              <a:rPr lang="fr-FR" sz="2800" dirty="0">
                <a:latin typeface="+mn-lt"/>
                <a:cs typeface="Calibri"/>
              </a:rPr>
              <a:t>. Comme pour toute matrice de risques. </a:t>
            </a:r>
          </a:p>
          <a:p>
            <a:r>
              <a:rPr lang="fr-FR" dirty="0">
                <a:latin typeface="+mn-lt"/>
                <a:cs typeface="Calibri"/>
              </a:rPr>
              <a:t>Vous devez </a:t>
            </a:r>
            <a:r>
              <a:rPr lang="fr-FR" b="1" dirty="0">
                <a:latin typeface="+mn-lt"/>
                <a:cs typeface="Calibri"/>
              </a:rPr>
              <a:t>communiquer les résultats</a:t>
            </a:r>
            <a:r>
              <a:rPr lang="fr-FR" dirty="0">
                <a:latin typeface="+mn-lt"/>
                <a:cs typeface="Calibri"/>
              </a:rPr>
              <a:t> </a:t>
            </a:r>
            <a:r>
              <a:rPr lang="fr-FR" b="1" dirty="0">
                <a:latin typeface="+mn-lt"/>
                <a:cs typeface="Calibri"/>
              </a:rPr>
              <a:t>aux parties prenantes du projet</a:t>
            </a:r>
            <a:r>
              <a:rPr lang="fr-FR" sz="2800" b="1" dirty="0">
                <a:latin typeface="+mn-lt"/>
                <a:cs typeface="Calibri"/>
              </a:rPr>
              <a:t> (équipe de conception) et éventuellement aux bailleurs de fonds</a:t>
            </a:r>
            <a:r>
              <a:rPr lang="fr-FR" sz="2800" dirty="0">
                <a:latin typeface="+mn-lt"/>
                <a:cs typeface="Calibri"/>
              </a:rPr>
              <a:t>. Soit dans le cadre de votre matrice de risques régulière, soit en tant que résultat propre accompagné d'une brève description des risques identifiés et des mesures d'atténuation correspondantes</a:t>
            </a:r>
            <a:r>
              <a:rPr lang="fr-FR" dirty="0">
                <a:latin typeface="+mn-lt"/>
                <a:cs typeface="Calibri"/>
              </a:rPr>
              <a:t>. </a:t>
            </a:r>
          </a:p>
        </p:txBody>
      </p:sp>
    </p:spTree>
    <p:extLst>
      <p:ext uri="{BB962C8B-B14F-4D97-AF65-F5344CB8AC3E}">
        <p14:creationId xmlns:p14="http://schemas.microsoft.com/office/powerpoint/2010/main" val="132732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65128"/>
            <a:ext cx="11843657" cy="496264"/>
          </a:xfrm>
        </p:spPr>
        <p:txBody>
          <a:bodyPr>
            <a:normAutofit fontScale="90000"/>
          </a:bodyPr>
          <a:lstStyle/>
          <a:p>
            <a:r>
              <a:rPr lang="fr-FR" sz="5300" b="1" dirty="0">
                <a:latin typeface="+mn-lt"/>
                <a:ea typeface="Calibri" panose="020F0502020204030204" pitchFamily="34" charset="0"/>
                <a:cs typeface="Times New Roman" panose="02020603050405020304" pitchFamily="18" charset="0"/>
              </a:rPr>
              <a:t>Exercice: Application de l’OGE à un cas réel </a:t>
            </a:r>
            <a:r>
              <a:rPr lang="fr-FR" sz="4800" b="1" dirty="0">
                <a:latin typeface="+mn-lt"/>
                <a:ea typeface="Calibri" panose="020F0502020204030204" pitchFamily="34" charset="0"/>
                <a:cs typeface="Times New Roman" panose="02020603050405020304" pitchFamily="18" charset="0"/>
              </a:rPr>
              <a:t>: </a:t>
            </a:r>
          </a:p>
        </p:txBody>
      </p:sp>
      <p:sp>
        <p:nvSpPr>
          <p:cNvPr id="5" name="Content Placeholder 2"/>
          <p:cNvSpPr>
            <a:spLocks noGrp="1"/>
          </p:cNvSpPr>
          <p:nvPr>
            <p:ph idx="1"/>
          </p:nvPr>
        </p:nvSpPr>
        <p:spPr>
          <a:xfrm>
            <a:off x="583096" y="1219200"/>
            <a:ext cx="10863970" cy="4656931"/>
          </a:xfrm>
        </p:spPr>
        <p:txBody>
          <a:bodyPr vert="horz" lIns="91440" tIns="45720" rIns="91440" bIns="45720" rtlCol="0" anchor="t">
            <a:normAutofit fontScale="32500" lnSpcReduction="20000"/>
          </a:bodyPr>
          <a:lstStyle/>
          <a:p>
            <a:pPr marL="0" marR="0" lvl="0" indent="0">
              <a:lnSpc>
                <a:spcPct val="107000"/>
              </a:lnSpc>
              <a:spcBef>
                <a:spcPts val="0"/>
              </a:spcBef>
              <a:spcAft>
                <a:spcPts val="800"/>
              </a:spcAft>
              <a:buNone/>
              <a:tabLst>
                <a:tab pos="457200" algn="l"/>
              </a:tabLst>
            </a:pPr>
            <a:r>
              <a:rPr lang="fr-FR" sz="8600" dirty="0">
                <a:latin typeface="+mn-lt"/>
                <a:ea typeface="Calibri"/>
                <a:cs typeface="Times New Roman"/>
              </a:rPr>
              <a:t>Dans vos groupes de programme, appliquez l'outil à un projet réel que vous connaissez bien (projet existant ou nouveau) :</a:t>
            </a:r>
          </a:p>
          <a:p>
            <a:pPr marL="342900" indent="-342900">
              <a:lnSpc>
                <a:spcPct val="107000"/>
              </a:lnSpc>
              <a:spcBef>
                <a:spcPts val="0"/>
              </a:spcBef>
              <a:spcAft>
                <a:spcPts val="800"/>
              </a:spcAft>
              <a:tabLst>
                <a:tab pos="457200" algn="l"/>
              </a:tabLst>
            </a:pPr>
            <a:r>
              <a:rPr lang="fr-FR" sz="8600" dirty="0">
                <a:latin typeface="+mn-lt"/>
                <a:ea typeface="Calibri"/>
                <a:cs typeface="Times New Roman"/>
              </a:rPr>
              <a:t>Présélectionnez un projet à analyser </a:t>
            </a:r>
          </a:p>
          <a:p>
            <a:pPr marL="342900" indent="-342900">
              <a:lnSpc>
                <a:spcPct val="107000"/>
              </a:lnSpc>
              <a:spcBef>
                <a:spcPts val="0"/>
              </a:spcBef>
              <a:spcAft>
                <a:spcPts val="800"/>
              </a:spcAft>
              <a:tabLst>
                <a:tab pos="457200" algn="l"/>
              </a:tabLst>
            </a:pPr>
            <a:r>
              <a:rPr lang="fr-FR" sz="8600" dirty="0">
                <a:latin typeface="+mn-lt"/>
                <a:ea typeface="Calibri"/>
                <a:cs typeface="Times New Roman"/>
              </a:rPr>
              <a:t>Vérifiez que tous les membres du groupe connaissent le projet - présentez brièvement le projet à ceux qui ne le connaissent pas - partagez le cadre logique, les activités... Prenez 10 minutes pour mettre tout le monde d'accord. </a:t>
            </a:r>
          </a:p>
          <a:p>
            <a:pPr marL="342900" indent="-342900">
              <a:lnSpc>
                <a:spcPct val="107000"/>
              </a:lnSpc>
              <a:spcBef>
                <a:spcPts val="0"/>
              </a:spcBef>
              <a:spcAft>
                <a:spcPts val="800"/>
              </a:spcAft>
              <a:tabLst>
                <a:tab pos="457200" algn="l"/>
              </a:tabLst>
            </a:pPr>
            <a:r>
              <a:rPr lang="fr-FR" sz="8600" dirty="0">
                <a:latin typeface="+mn-lt"/>
                <a:ea typeface="Calibri"/>
                <a:cs typeface="Times New Roman"/>
              </a:rPr>
              <a:t>Dans vos groupes, choisissez une personne pour partager l'écran.</a:t>
            </a:r>
          </a:p>
          <a:p>
            <a:pPr marL="342900" indent="-342900">
              <a:lnSpc>
                <a:spcPct val="107000"/>
              </a:lnSpc>
              <a:spcBef>
                <a:spcPts val="0"/>
              </a:spcBef>
              <a:spcAft>
                <a:spcPts val="800"/>
              </a:spcAft>
              <a:tabLst>
                <a:tab pos="457200" algn="l"/>
              </a:tabLst>
            </a:pPr>
            <a:r>
              <a:rPr lang="fr-FR" sz="8600" dirty="0">
                <a:latin typeface="+mn-lt"/>
                <a:ea typeface="Calibri"/>
                <a:cs typeface="Times New Roman"/>
              </a:rPr>
              <a:t>Ouvrez le fichier Excel </a:t>
            </a:r>
          </a:p>
          <a:p>
            <a:pPr marL="342900" indent="-342900">
              <a:lnSpc>
                <a:spcPct val="107000"/>
              </a:lnSpc>
              <a:spcBef>
                <a:spcPts val="0"/>
              </a:spcBef>
              <a:spcAft>
                <a:spcPts val="800"/>
              </a:spcAft>
              <a:tabLst>
                <a:tab pos="457200" algn="l"/>
              </a:tabLst>
            </a:pPr>
            <a:r>
              <a:rPr lang="fr-FR" sz="8600" dirty="0">
                <a:latin typeface="+mn-lt"/>
                <a:ea typeface="Calibri"/>
                <a:cs typeface="Times New Roman"/>
              </a:rPr>
              <a:t>Travaillez ensemble à l'application de l’OGE et à l'analyse du projet. </a:t>
            </a:r>
          </a:p>
          <a:p>
            <a:pPr marL="0" lvl="0" indent="0">
              <a:buNone/>
            </a:pPr>
            <a:endParaRPr lang="en-US" dirty="0"/>
          </a:p>
        </p:txBody>
      </p:sp>
    </p:spTree>
    <p:extLst>
      <p:ext uri="{BB962C8B-B14F-4D97-AF65-F5344CB8AC3E}">
        <p14:creationId xmlns:p14="http://schemas.microsoft.com/office/powerpoint/2010/main" val="1873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D85F-62A6-5EEC-1734-74B9CEFFC4A9}"/>
              </a:ext>
            </a:extLst>
          </p:cNvPr>
          <p:cNvSpPr>
            <a:spLocks noGrp="1"/>
          </p:cNvSpPr>
          <p:nvPr>
            <p:ph type="title"/>
          </p:nvPr>
        </p:nvSpPr>
        <p:spPr/>
        <p:txBody>
          <a:bodyPr/>
          <a:lstStyle/>
          <a:p>
            <a:r>
              <a:rPr lang="fr-FR" b="1"/>
              <a:t>Débriefing </a:t>
            </a:r>
          </a:p>
        </p:txBody>
      </p:sp>
      <p:sp>
        <p:nvSpPr>
          <p:cNvPr id="3" name="Content Placeholder 2">
            <a:extLst>
              <a:ext uri="{FF2B5EF4-FFF2-40B4-BE49-F238E27FC236}">
                <a16:creationId xmlns:a16="http://schemas.microsoft.com/office/drawing/2014/main" id="{0483CFC3-CD10-5B45-E374-D2F0F1201C8C}"/>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2800" dirty="0">
                <a:latin typeface="+mn-lt"/>
                <a:ea typeface="Calibri" panose="020F0502020204030204" pitchFamily="34" charset="0"/>
                <a:cs typeface="Times New Roman" panose="02020603050405020304" pitchFamily="18" charset="0"/>
              </a:rPr>
              <a:t>Comment s'est déroulé l'exercice ? Partagez le processus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dirty="0">
                <a:latin typeface="+mn-lt"/>
                <a:ea typeface="Calibri" panose="020F0502020204030204" pitchFamily="34" charset="0"/>
                <a:cs typeface="Times New Roman" panose="02020603050405020304" pitchFamily="18" charset="0"/>
              </a:rPr>
              <a:t>Donnez au moins un exemple de risque et de mesure d'atténuation correspondante.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2800" dirty="0">
                <a:latin typeface="+mn-lt"/>
                <a:ea typeface="Calibri" panose="020F0502020204030204" pitchFamily="34" charset="0"/>
                <a:cs typeface="Times New Roman" panose="02020603050405020304" pitchFamily="18" charset="0"/>
              </a:rPr>
              <a:t>Pensez-vous utiliser cet outil dans votre travail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2800" dirty="0">
                <a:latin typeface="+mn-lt"/>
                <a:ea typeface="Calibri" panose="020F0502020204030204" pitchFamily="34" charset="0"/>
                <a:cs typeface="Times New Roman" panose="02020603050405020304" pitchFamily="18" charset="0"/>
              </a:rPr>
              <a:t>Quelles difficultés particulières rencontrez-vous dans l'application de l’OGE dans votre travail ?</a:t>
            </a:r>
          </a:p>
          <a:p>
            <a:pPr marL="0" indent="0">
              <a:buNone/>
            </a:pPr>
            <a:endParaRPr lang="en-US" dirty="0"/>
          </a:p>
        </p:txBody>
      </p:sp>
    </p:spTree>
    <p:extLst>
      <p:ext uri="{BB962C8B-B14F-4D97-AF65-F5344CB8AC3E}">
        <p14:creationId xmlns:p14="http://schemas.microsoft.com/office/powerpoint/2010/main" val="21898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0" y="260625"/>
            <a:ext cx="10902043" cy="460648"/>
          </a:xfrm>
        </p:spPr>
        <p:txBody>
          <a:bodyPr>
            <a:normAutofit fontScale="90000"/>
          </a:bodyPr>
          <a:lstStyle/>
          <a:p>
            <a:r>
              <a:rPr lang="fr-FR" b="1" dirty="0">
                <a:latin typeface="+mn-lt"/>
              </a:rPr>
              <a:t>Les enseignements tirés de l'application de l’OGE :</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765265" y="913643"/>
            <a:ext cx="10661469" cy="5290457"/>
          </a:xfrm>
        </p:spPr>
        <p:txBody>
          <a:bodyPr>
            <a:normAutofit fontScale="92500" lnSpcReduction="10000"/>
          </a:bodyPr>
          <a:lstStyle/>
          <a:p>
            <a:r>
              <a:rPr lang="fr-FR" dirty="0">
                <a:latin typeface="+mn-lt"/>
              </a:rPr>
              <a:t>Il s'agit en fait </a:t>
            </a:r>
            <a:r>
              <a:rPr lang="fr-FR" b="1" dirty="0">
                <a:latin typeface="+mn-lt"/>
              </a:rPr>
              <a:t>d'alimenter les conversations </a:t>
            </a:r>
            <a:r>
              <a:rPr lang="fr-FR" dirty="0">
                <a:latin typeface="+mn-lt"/>
              </a:rPr>
              <a:t>avec le personnel et les partenaires. </a:t>
            </a:r>
          </a:p>
          <a:p>
            <a:r>
              <a:rPr lang="fr-FR" dirty="0">
                <a:latin typeface="+mn-lt"/>
              </a:rPr>
              <a:t>L'application de l'outil peut mettre en évidence d'importants besoins en matière de </a:t>
            </a:r>
            <a:r>
              <a:rPr lang="fr-FR" b="1" dirty="0">
                <a:latin typeface="+mn-lt"/>
              </a:rPr>
              <a:t>renforcement des capacités</a:t>
            </a:r>
            <a:r>
              <a:rPr lang="fr-FR" dirty="0">
                <a:latin typeface="+mn-lt"/>
              </a:rPr>
              <a:t>.</a:t>
            </a:r>
          </a:p>
          <a:p>
            <a:r>
              <a:rPr lang="fr-FR" dirty="0">
                <a:latin typeface="+mn-lt"/>
              </a:rPr>
              <a:t>Parfois, les risques semblent se répéter - c'est le signe qu'il s'agit d'un </a:t>
            </a:r>
            <a:r>
              <a:rPr lang="fr-FR" b="1" dirty="0">
                <a:latin typeface="+mn-lt"/>
              </a:rPr>
              <a:t>risque important </a:t>
            </a:r>
            <a:r>
              <a:rPr lang="fr-FR" dirty="0">
                <a:latin typeface="+mn-lt"/>
              </a:rPr>
              <a:t>à prendre en considération. </a:t>
            </a:r>
          </a:p>
          <a:p>
            <a:r>
              <a:rPr lang="fr-FR" b="1" dirty="0">
                <a:latin typeface="+mn-lt"/>
              </a:rPr>
              <a:t>Incorporer des mesures d'atténuation dans les plans </a:t>
            </a:r>
            <a:r>
              <a:rPr lang="fr-FR" dirty="0">
                <a:latin typeface="+mn-lt"/>
              </a:rPr>
              <a:t>et le suivi des projets (MEAL). Peut être utilisé dans le cadre de la réflexion et du suivi d'un projet.</a:t>
            </a:r>
          </a:p>
          <a:p>
            <a:r>
              <a:rPr lang="fr-FR" dirty="0">
                <a:latin typeface="+mn-lt"/>
              </a:rPr>
              <a:t>Les activités </a:t>
            </a:r>
            <a:r>
              <a:rPr lang="fr-FR" b="1" dirty="0">
                <a:latin typeface="+mn-lt"/>
              </a:rPr>
              <a:t>en interface avec l'environnement naturel </a:t>
            </a:r>
            <a:r>
              <a:rPr lang="fr-FR" dirty="0">
                <a:latin typeface="+mn-lt"/>
              </a:rPr>
              <a:t>(WASH, Abris, Moyens de subsistance, Agriculture...) semblent bénéficier le plus du processus.</a:t>
            </a:r>
          </a:p>
          <a:p>
            <a:r>
              <a:rPr lang="fr-FR" dirty="0">
                <a:latin typeface="+mn-lt"/>
              </a:rPr>
              <a:t>Envisagez des mesures d'atténuation </a:t>
            </a:r>
            <a:r>
              <a:rPr lang="fr-FR" b="1" dirty="0">
                <a:latin typeface="+mn-lt"/>
              </a:rPr>
              <a:t>réalistes </a:t>
            </a:r>
            <a:r>
              <a:rPr lang="fr-FR" dirty="0">
                <a:latin typeface="+mn-lt"/>
              </a:rPr>
              <a:t>compte tenu du contexte, des capacités et des ressources. Il ne sert à rien de faire figurer quelque chose que vous ne pouvez pas faire. </a:t>
            </a:r>
          </a:p>
        </p:txBody>
      </p:sp>
    </p:spTree>
    <p:extLst>
      <p:ext uri="{BB962C8B-B14F-4D97-AF65-F5344CB8AC3E}">
        <p14:creationId xmlns:p14="http://schemas.microsoft.com/office/powerpoint/2010/main" val="168098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fr-FR" b="1">
                <a:latin typeface="+mn-lt"/>
              </a:rPr>
              <a:t>Suite de l'apprentissage :</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645995" y="1205191"/>
            <a:ext cx="10661469" cy="5290457"/>
          </a:xfrm>
        </p:spPr>
        <p:txBody>
          <a:bodyPr>
            <a:normAutofit fontScale="92500"/>
          </a:bodyPr>
          <a:lstStyle/>
          <a:p>
            <a:r>
              <a:rPr lang="fr-FR" dirty="0">
                <a:latin typeface="+mn-lt"/>
              </a:rPr>
              <a:t>N'oubliez pas de prendre en compte </a:t>
            </a:r>
            <a:r>
              <a:rPr lang="fr-FR" b="1" dirty="0">
                <a:latin typeface="+mn-lt"/>
              </a:rPr>
              <a:t>les impacts opérationnels </a:t>
            </a:r>
            <a:r>
              <a:rPr lang="fr-FR" dirty="0">
                <a:latin typeface="+mn-lt"/>
              </a:rPr>
              <a:t>qui contribuent aux émissions de GES, tels que l'utilisation de générateurs (Déclaration de niveau 1- A39). </a:t>
            </a:r>
          </a:p>
          <a:p>
            <a:r>
              <a:rPr lang="fr-FR" b="1" dirty="0">
                <a:latin typeface="+mn-lt"/>
              </a:rPr>
              <a:t>Ne travaillez pas seul </a:t>
            </a:r>
            <a:r>
              <a:rPr lang="fr-FR" dirty="0">
                <a:latin typeface="+mn-lt"/>
              </a:rPr>
              <a:t>- la collaboration avec des collègues/partenaires est un excellent moyen de les sensibiliser à ces questions. Sensibilisation - « ouvrir les yeux ». </a:t>
            </a:r>
          </a:p>
          <a:p>
            <a:r>
              <a:rPr lang="fr-FR" dirty="0">
                <a:latin typeface="+mn-lt"/>
              </a:rPr>
              <a:t>Améliore la qualité du programme et peut être utilisé pour la </a:t>
            </a:r>
            <a:r>
              <a:rPr lang="fr-FR" b="1" dirty="0">
                <a:latin typeface="+mn-lt"/>
              </a:rPr>
              <a:t>« diligence raisonnable » </a:t>
            </a:r>
            <a:r>
              <a:rPr lang="fr-FR" dirty="0">
                <a:latin typeface="+mn-lt"/>
              </a:rPr>
              <a:t>avec les bailleurs de fonds - démontre que vous avez pris en compte l'environnement. Il s'agit avant tout d'une </a:t>
            </a:r>
            <a:r>
              <a:rPr lang="fr-FR" b="1" dirty="0">
                <a:latin typeface="+mn-lt"/>
              </a:rPr>
              <a:t>bonne programmation </a:t>
            </a:r>
            <a:r>
              <a:rPr lang="fr-FR" dirty="0">
                <a:latin typeface="+mn-lt"/>
              </a:rPr>
              <a:t>!</a:t>
            </a:r>
          </a:p>
          <a:p>
            <a:r>
              <a:rPr lang="fr-FR" dirty="0">
                <a:latin typeface="+mn-lt"/>
              </a:rPr>
              <a:t>Les résultats de niveau 3 vous aident à articuler les mesures que vous mettez en place pour atténuer les risques - il y a des </a:t>
            </a:r>
            <a:r>
              <a:rPr lang="fr-FR" b="1" dirty="0">
                <a:latin typeface="+mn-lt"/>
              </a:rPr>
              <a:t>implications budgétaires</a:t>
            </a:r>
            <a:r>
              <a:rPr lang="fr-FR" dirty="0">
                <a:latin typeface="+mn-lt"/>
              </a:rPr>
              <a:t>. </a:t>
            </a:r>
          </a:p>
          <a:p>
            <a:pPr marL="0" indent="0" algn="ctr">
              <a:buNone/>
            </a:pPr>
            <a:r>
              <a:rPr lang="fr-FR" b="1" dirty="0">
                <a:latin typeface="+mn-lt"/>
              </a:rPr>
              <a:t>Mettez cet outil à votre service !</a:t>
            </a:r>
          </a:p>
          <a:p>
            <a:pPr marL="0" indent="0">
              <a:buNone/>
            </a:pPr>
            <a:endParaRPr lang="en-US" dirty="0">
              <a:latin typeface="+mn-lt"/>
            </a:endParaRPr>
          </a:p>
        </p:txBody>
      </p:sp>
    </p:spTree>
    <p:extLst>
      <p:ext uri="{BB962C8B-B14F-4D97-AF65-F5344CB8AC3E}">
        <p14:creationId xmlns:p14="http://schemas.microsoft.com/office/powerpoint/2010/main" val="3804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68AE3B-6F12-C884-1F14-A9DF7A0F3DF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fr-FR" sz="4000" b="1">
                <a:solidFill>
                  <a:srgbClr val="FFFFFF"/>
                </a:solidFill>
                <a:latin typeface="+mj-lt"/>
                <a:ea typeface="+mj-ea"/>
                <a:cs typeface="+mj-cs"/>
              </a:rPr>
              <a:t>Conseils pour </a:t>
            </a:r>
            <a:r>
              <a:rPr lang="fr-FR" sz="4000" b="1" u="sng">
                <a:solidFill>
                  <a:srgbClr val="FFFFFF"/>
                </a:solidFill>
                <a:latin typeface="+mj-lt"/>
                <a:ea typeface="+mj-ea"/>
                <a:cs typeface="+mj-cs"/>
              </a:rPr>
              <a:t>la suite</a:t>
            </a:r>
            <a:r>
              <a:rPr lang="fr-FR" sz="4000" b="1">
                <a:solidFill>
                  <a:srgbClr val="FFFFFF"/>
                </a:solidFill>
                <a:latin typeface="+mj-lt"/>
                <a:ea typeface="+mj-ea"/>
                <a:cs typeface="+mj-cs"/>
              </a:rPr>
              <a:t> de l'utilisation de l'outil :</a:t>
            </a:r>
          </a:p>
        </p:txBody>
      </p:sp>
      <p:graphicFrame>
        <p:nvGraphicFramePr>
          <p:cNvPr id="4" name="Content Placeholder 3">
            <a:extLst>
              <a:ext uri="{FF2B5EF4-FFF2-40B4-BE49-F238E27FC236}">
                <a16:creationId xmlns:a16="http://schemas.microsoft.com/office/drawing/2014/main" id="{2C7741A0-0BDE-919D-360B-E48D0C302889}"/>
              </a:ext>
            </a:extLst>
          </p:cNvPr>
          <p:cNvGraphicFramePr>
            <a:graphicFrameLocks noGrp="1"/>
          </p:cNvGraphicFramePr>
          <p:nvPr>
            <p:ph idx="1"/>
            <p:extLst>
              <p:ext uri="{D42A27DB-BD31-4B8C-83A1-F6EECF244321}">
                <p14:modId xmlns:p14="http://schemas.microsoft.com/office/powerpoint/2010/main" val="2881119914"/>
              </p:ext>
            </p:extLst>
          </p:nvPr>
        </p:nvGraphicFramePr>
        <p:xfrm>
          <a:off x="108857" y="1575459"/>
          <a:ext cx="11884361" cy="5399400"/>
        </p:xfrm>
        <a:graphic>
          <a:graphicData uri="http://schemas.openxmlformats.org/drawingml/2006/table">
            <a:tbl>
              <a:tblPr>
                <a:noFill/>
                <a:tableStyleId>{5C22544A-7EE6-4342-B048-85BDC9FD1C3A}</a:tableStyleId>
              </a:tblPr>
              <a:tblGrid>
                <a:gridCol w="11884361">
                  <a:extLst>
                    <a:ext uri="{9D8B030D-6E8A-4147-A177-3AD203B41FA5}">
                      <a16:colId xmlns:a16="http://schemas.microsoft.com/office/drawing/2014/main" val="720875405"/>
                    </a:ext>
                  </a:extLst>
                </a:gridCol>
              </a:tblGrid>
              <a:tr h="596883">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intégré les résultats (niveau 3) de l’OGE dans la conception de votre projet et dans votre plan d'évaluation des besoins en matière d'éducation et de formation, et ajusté les activités en conséquence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612561"/>
                  </a:ext>
                </a:extLst>
              </a:tr>
              <a:tr h="596883">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inclus les risques environnementaux identifiés par le biais de l’OGE dans votre matrice des risques généraux du projet ? Le cas échéant, vous pouvez envisager de rendre compte de ce processus aux bailleurs de fonds.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59334653"/>
                  </a:ext>
                </a:extLst>
              </a:tr>
              <a:tr h="398607">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identifié des rôles/fonctions spécifiques pour mettre en œuvre les mesures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45581008"/>
                  </a:ext>
                </a:extLst>
              </a:tr>
              <a:tr h="398607">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clairement identifié les actions et les échéances ? Sont-elles réalistes ? Viables dans les limites du budget et du calendrier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51949855"/>
                  </a:ext>
                </a:extLst>
              </a:tr>
              <a:tr h="398607">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Le personnel du projet et des partenaires a-t-il été impliqué dans l'application de l’OGE ? Sont-ils au courant des résultats (niveau 3)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3280380"/>
                  </a:ext>
                </a:extLst>
              </a:tr>
              <a:tr h="398607">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inclus dans le budget du projet les coûts liés aux mesures d'atténuation identifiées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307303"/>
                  </a:ext>
                </a:extLst>
              </a:tr>
              <a:tr h="398607">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Si une formation complémentaire est nécessaire pour les partenaires, l'avez-vous incluse dans le calendrier des activités et le budget du projet ?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6682148"/>
                  </a:ext>
                </a:extLst>
              </a:tr>
              <a:tr h="596883">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Avez-vous partagé/validé les résultats avec les communautés ? Le cas échéant, vous pouvez utiliser le guide « OGE pour les communautés » pour ce faire.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8401004"/>
                  </a:ext>
                </a:extLst>
              </a:tr>
              <a:tr h="596883">
                <a:tc>
                  <a:txBody>
                    <a:bodyPr/>
                    <a:lstStyle/>
                    <a:p>
                      <a:pPr algn="l" fontAlgn="ctr"/>
                      <a:r>
                        <a:rPr lang="fr-FR" sz="1600" u="none" strike="noStrike" cap="none" dirty="0">
                          <a:solidFill>
                            <a:schemeClr val="tx1"/>
                          </a:solidFill>
                          <a:latin typeface="Arial" panose="020B0604020202020204" pitchFamily="34" charset="0"/>
                          <a:cs typeface="Arial" panose="020B0604020202020204" pitchFamily="34" charset="0"/>
                        </a:rPr>
                        <a:t> Si cela est souhaitable, envisagez d'appliquer cet outil à la ligne de base, à la ligne médiane et à la ligne finale afin de suivre les mesures mais aussi d'identifier d'autres risques émergents.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68845872"/>
                  </a:ext>
                </a:extLst>
              </a:tr>
            </a:tbl>
          </a:graphicData>
        </a:graphic>
      </p:graphicFrame>
    </p:spTree>
    <p:extLst>
      <p:ext uri="{BB962C8B-B14F-4D97-AF65-F5344CB8AC3E}">
        <p14:creationId xmlns:p14="http://schemas.microsoft.com/office/powerpoint/2010/main" val="3525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528E939-C777-F81A-3A42-B35DDD7EF5F9}"/>
              </a:ext>
            </a:extLst>
          </p:cNvPr>
          <p:cNvSpPr>
            <a:spLocks noGrp="1"/>
          </p:cNvSpPr>
          <p:nvPr>
            <p:ph type="title"/>
          </p:nvPr>
        </p:nvSpPr>
        <p:spPr>
          <a:xfrm>
            <a:off x="479394" y="1070800"/>
            <a:ext cx="3939688" cy="4402348"/>
          </a:xfrm>
        </p:spPr>
        <p:txBody>
          <a:bodyPr>
            <a:normAutofit/>
          </a:bodyPr>
          <a:lstStyle/>
          <a:p>
            <a:pPr algn="r"/>
            <a:r>
              <a:rPr lang="fr-FR" sz="4600" b="1" dirty="0"/>
              <a:t>Ressources pour soutenir l'application de l’OGE </a:t>
            </a:r>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7FFE26EB-EE03-9F81-EEB7-3CD3BCD8A271}"/>
              </a:ext>
            </a:extLst>
          </p:cNvPr>
          <p:cNvGraphicFramePr>
            <a:graphicFrameLocks noGrp="1"/>
          </p:cNvGraphicFramePr>
          <p:nvPr>
            <p:ph idx="1"/>
            <p:extLst>
              <p:ext uri="{D42A27DB-BD31-4B8C-83A1-F6EECF244321}">
                <p14:modId xmlns:p14="http://schemas.microsoft.com/office/powerpoint/2010/main" val="690902049"/>
              </p:ext>
            </p:extLst>
          </p:nvPr>
        </p:nvGraphicFramePr>
        <p:xfrm>
          <a:off x="5108535" y="1070800"/>
          <a:ext cx="6604067"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F6F2CC7-ECC3-D751-19CC-1BB9E7159515}"/>
              </a:ext>
            </a:extLst>
          </p:cNvPr>
          <p:cNvSpPr txBox="1"/>
          <p:nvPr/>
        </p:nvSpPr>
        <p:spPr>
          <a:xfrm>
            <a:off x="250372" y="464524"/>
            <a:ext cx="6096000" cy="400110"/>
          </a:xfrm>
          <a:prstGeom prst="rect">
            <a:avLst/>
          </a:prstGeom>
          <a:noFill/>
        </p:spPr>
        <p:txBody>
          <a:bodyPr wrap="square">
            <a:spAutoFit/>
          </a:bodyPr>
          <a:lstStyle/>
          <a:p>
            <a:r>
              <a:rPr lang="en-GB" sz="2000" b="1" dirty="0">
                <a:hlinkClick r:id="rId8"/>
              </a:rPr>
              <a:t>https://efom.crs.org/environmental-stewardship-tool/</a:t>
            </a:r>
            <a:r>
              <a:rPr lang="en-GB" sz="2000" b="1" dirty="0"/>
              <a:t> </a:t>
            </a:r>
          </a:p>
        </p:txBody>
      </p:sp>
    </p:spTree>
    <p:extLst>
      <p:ext uri="{BB962C8B-B14F-4D97-AF65-F5344CB8AC3E}">
        <p14:creationId xmlns:p14="http://schemas.microsoft.com/office/powerpoint/2010/main" val="112690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Une forêt d'arbres  Description générée automatiquement avec un faible niveau de confiance">
            <a:extLst>
              <a:ext uri="{FF2B5EF4-FFF2-40B4-BE49-F238E27FC236}">
                <a16:creationId xmlns:a16="http://schemas.microsoft.com/office/drawing/2014/main" id="{5E90B050-1FA0-6E51-9489-4D9A763E731B}"/>
              </a:ext>
            </a:extLst>
          </p:cNvPr>
          <p:cNvPicPr>
            <a:picLocks noChangeAspect="1"/>
          </p:cNvPicPr>
          <p:nvPr/>
        </p:nvPicPr>
        <p:blipFill rotWithShape="1">
          <a:blip r:embed="rId3"/>
          <a:srcRect l="6220" r="25836" b="-1"/>
          <a:stretch/>
        </p:blipFill>
        <p:spPr>
          <a:xfrm>
            <a:off x="4038599" y="10"/>
            <a:ext cx="8160026" cy="6875809"/>
          </a:xfrm>
          <a:prstGeom prst="rect">
            <a:avLst/>
          </a:prstGeom>
        </p:spPr>
      </p:pic>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8AE013-A1F5-6825-6CC0-E19952CD0A42}"/>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ctr"/>
            <a:r>
              <a:rPr lang="fr-FR" sz="4000" b="1" dirty="0">
                <a:solidFill>
                  <a:srgbClr val="FFFFFF"/>
                </a:solidFill>
                <a:latin typeface="+mj-lt"/>
              </a:rPr>
              <a:t>Merci</a:t>
            </a:r>
            <a:br>
              <a:rPr lang="fr-FR" sz="4000" b="1" dirty="0">
                <a:solidFill>
                  <a:srgbClr val="FFFFFF"/>
                </a:solidFill>
                <a:latin typeface="+mj-lt"/>
              </a:rPr>
            </a:br>
            <a:r>
              <a:rPr lang="fr-FR" sz="4000" b="1" dirty="0">
                <a:solidFill>
                  <a:srgbClr val="FFFFFF"/>
                </a:solidFill>
                <a:latin typeface="+mj-lt"/>
              </a:rPr>
              <a:t> </a:t>
            </a:r>
          </a:p>
        </p:txBody>
      </p:sp>
    </p:spTree>
    <p:extLst>
      <p:ext uri="{BB962C8B-B14F-4D97-AF65-F5344CB8AC3E}">
        <p14:creationId xmlns:p14="http://schemas.microsoft.com/office/powerpoint/2010/main" val="429341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pPr>
              <a:spcBef>
                <a:spcPts val="0"/>
              </a:spcBef>
              <a:spcAft>
                <a:spcPts val="800"/>
              </a:spcAft>
            </a:pPr>
            <a:r>
              <a:rPr lang="fr-FR" sz="5400" b="1">
                <a:latin typeface="Avenir Next LT Pro"/>
                <a:ea typeface="Calibri" panose="020F0502020204030204" pitchFamily="34" charset="0"/>
                <a:cs typeface="Times New Roman"/>
              </a:rPr>
              <a:t>Pourquoi sommes-nous là ?</a:t>
            </a:r>
          </a:p>
        </p:txBody>
      </p:sp>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fr-FR" sz="2400" dirty="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
        <p:nvSpPr>
          <p:cNvPr id="37" name="Content Placeholder 2">
            <a:extLst>
              <a:ext uri="{FF2B5EF4-FFF2-40B4-BE49-F238E27FC236}">
                <a16:creationId xmlns:a16="http://schemas.microsoft.com/office/drawing/2014/main" id="{17DFF0AD-EA05-A536-4628-D66B94AA9E3B}"/>
              </a:ext>
            </a:extLst>
          </p:cNvPr>
          <p:cNvSpPr txBox="1">
            <a:spLocks/>
          </p:cNvSpPr>
          <p:nvPr/>
        </p:nvSpPr>
        <p:spPr>
          <a:xfrm>
            <a:off x="4432301" y="288131"/>
            <a:ext cx="7577008" cy="6041090"/>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dirty="0"/>
              <a:t>Bien que les problèmes environnementaux touchent des personnes du monde entier, les pauvres sont généralement les plus touchés par les conséquences locales de la dégradation de l'environnement, car ils sont souvent plus dépendants des ressources naturelles pour leurs moyens de subsistance et vivent dans des zones sensibles à la dégradation de l'environnement (justice environnementale).</a:t>
            </a:r>
          </a:p>
          <a:p>
            <a:pPr marL="0" indent="0">
              <a:buNone/>
            </a:pPr>
            <a:endParaRPr lang="en-US" sz="4400" dirty="0"/>
          </a:p>
          <a:p>
            <a:pPr marL="0" indent="0">
              <a:buNone/>
            </a:pPr>
            <a:r>
              <a:rPr lang="fr-FR" sz="4400" dirty="0"/>
              <a:t>Les plus pauvres sont également touchés de manière disproportionnée par le changement climatique en raison de leurs vulnérabilités inhérentes, de leurs taux élevés d'exposition aux risques naturels et de leur marginalisation socio-économique. </a:t>
            </a:r>
          </a:p>
          <a:p>
            <a:pPr marL="0" indent="0">
              <a:buNone/>
            </a:pPr>
            <a:endParaRPr lang="en-US" sz="4400" dirty="0"/>
          </a:p>
          <a:p>
            <a:pPr marL="0" indent="0">
              <a:buNone/>
            </a:pPr>
            <a:r>
              <a:rPr lang="fr-FR" sz="4400" dirty="0"/>
              <a:t>Il existe un lien direct entre la dégradation de l'environnement et le changement climatique, car la manière dont nous traitons notre environnement naturel est un facteur déterminant du changement climatique induit par l'homme. </a:t>
            </a:r>
          </a:p>
          <a:p>
            <a:pPr marL="0" indent="0">
              <a:buNone/>
            </a:pPr>
            <a:r>
              <a:rPr lang="fr-FR" sz="4400" dirty="0"/>
              <a:t>Toutes nos actions ont un impact sur l'environnement !  </a:t>
            </a:r>
          </a:p>
          <a:p>
            <a:pPr marL="0" indent="0">
              <a:buNone/>
            </a:pPr>
            <a:endParaRPr lang="en-US" sz="4200" dirty="0"/>
          </a:p>
          <a:p>
            <a:pPr marL="0" indent="0">
              <a:buNone/>
            </a:pPr>
            <a:r>
              <a:rPr lang="fr-FR" dirty="0"/>
              <a:t> </a:t>
            </a:r>
          </a:p>
        </p:txBody>
      </p:sp>
    </p:spTree>
    <p:extLst>
      <p:ext uri="{BB962C8B-B14F-4D97-AF65-F5344CB8AC3E}">
        <p14:creationId xmlns:p14="http://schemas.microsoft.com/office/powerpoint/2010/main" val="3764313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pPr marL="0" marR="0">
              <a:spcBef>
                <a:spcPts val="0"/>
              </a:spcBef>
              <a:spcAft>
                <a:spcPts val="800"/>
              </a:spcAft>
            </a:pPr>
            <a:r>
              <a:rPr lang="fr-FR" sz="5400" b="1" dirty="0">
                <a:latin typeface="Avenir Next LT Pro"/>
                <a:ea typeface="Calibri" panose="020F0502020204030204" pitchFamily="34" charset="0"/>
                <a:cs typeface="Times New Roman"/>
              </a:rPr>
              <a:t>Objectifs de la formation </a:t>
            </a:r>
          </a:p>
        </p:txBody>
      </p:sp>
      <p:sp>
        <p:nvSpPr>
          <p:cNvPr id="3" name="Content Placeholder 2"/>
          <p:cNvSpPr>
            <a:spLocks noGrp="1"/>
          </p:cNvSpPr>
          <p:nvPr>
            <p:ph idx="1"/>
          </p:nvPr>
        </p:nvSpPr>
        <p:spPr>
          <a:xfrm>
            <a:off x="4745449" y="485774"/>
            <a:ext cx="7117194" cy="6047547"/>
          </a:xfrm>
        </p:spPr>
        <p:txBody>
          <a:bodyPr vert="horz" lIns="91440" tIns="45720" rIns="91440" bIns="45720" rtlCol="0" anchor="t">
            <a:normAutofit/>
          </a:bodyPr>
          <a:lstStyle/>
          <a:p>
            <a:pPr marL="0" indent="0">
              <a:buNone/>
            </a:pPr>
            <a:r>
              <a:rPr lang="fr-FR" dirty="0">
                <a:latin typeface="Avenir Next LT Pro"/>
              </a:rPr>
              <a:t>À la fin de la session, les participants comprendront :</a:t>
            </a:r>
          </a:p>
          <a:p>
            <a:r>
              <a:rPr lang="fr-FR" sz="2400" dirty="0">
                <a:latin typeface="Avenir Next LT Pro"/>
              </a:rPr>
              <a:t>Pourquoi promouvoir la gestion de l'environnement dans les programmes humanitaires, de rétablissement et de réhabilitation</a:t>
            </a:r>
          </a:p>
          <a:p>
            <a:r>
              <a:rPr lang="fr-FR" sz="2400" dirty="0">
                <a:latin typeface="Avenir Next LT Pro"/>
              </a:rPr>
              <a:t>Ce que l'outil de gestion environnementale vise à accomplir</a:t>
            </a:r>
          </a:p>
          <a:p>
            <a:r>
              <a:rPr lang="fr-FR" sz="2400" dirty="0">
                <a:latin typeface="Avenir Next LT Pro"/>
              </a:rPr>
              <a:t>Quand utiliser l'outil</a:t>
            </a:r>
          </a:p>
          <a:p>
            <a:r>
              <a:rPr lang="fr-FR" sz="2400" dirty="0">
                <a:latin typeface="Avenir Next LT Pro"/>
              </a:rPr>
              <a:t>Qui devrait utiliser l'outil</a:t>
            </a:r>
          </a:p>
          <a:p>
            <a:r>
              <a:rPr lang="fr-FR" sz="2400" dirty="0">
                <a:latin typeface="Avenir Next LT Pro"/>
              </a:rPr>
              <a:t>Comment utiliser l'outil </a:t>
            </a:r>
          </a:p>
          <a:p>
            <a:r>
              <a:rPr lang="fr-FR" sz="2400" dirty="0">
                <a:latin typeface="Avenir Next LT Pro"/>
              </a:rPr>
              <a:t>S'exercer sur un scénario réel</a:t>
            </a:r>
          </a:p>
          <a:p>
            <a:r>
              <a:rPr lang="fr-FR" sz="2400" dirty="0">
                <a:latin typeface="Avenir Next LT Pro"/>
              </a:rPr>
              <a:t>Retour sur l'expérience et les questions...</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1009114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C315385-E9DB-ACEC-E748-FB7BDF4A6B03}"/>
              </a:ext>
            </a:extLst>
          </p:cNvPr>
          <p:cNvPicPr>
            <a:picLocks noChangeAspect="1"/>
          </p:cNvPicPr>
          <p:nvPr/>
        </p:nvPicPr>
        <p:blipFill rotWithShape="1">
          <a:blip r:embed="rId3"/>
          <a:srcRect l="4001"/>
          <a:stretch/>
        </p:blipFill>
        <p:spPr>
          <a:xfrm>
            <a:off x="23" y="0"/>
            <a:ext cx="12191977" cy="6858022"/>
          </a:xfrm>
          <a:prstGeom prst="rect">
            <a:avLst/>
          </a:prstGeom>
        </p:spPr>
      </p:pic>
      <p:sp>
        <p:nvSpPr>
          <p:cNvPr id="41" name="Rectangle 4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A4019-BD49-06A6-5CB0-8DCE372E3461}"/>
              </a:ext>
            </a:extLst>
          </p:cNvPr>
          <p:cNvSpPr>
            <a:spLocks noGrp="1"/>
          </p:cNvSpPr>
          <p:nvPr>
            <p:ph type="title"/>
          </p:nvPr>
        </p:nvSpPr>
        <p:spPr>
          <a:xfrm>
            <a:off x="116879" y="5231815"/>
            <a:ext cx="11949169" cy="1854138"/>
          </a:xfrm>
        </p:spPr>
        <p:txBody>
          <a:bodyPr vert="horz" lIns="91440" tIns="45720" rIns="91440" bIns="45720" rtlCol="0" anchor="t">
            <a:normAutofit/>
          </a:bodyPr>
          <a:lstStyle/>
          <a:p>
            <a:r>
              <a:rPr lang="fr-FR" sz="5200" b="1" dirty="0">
                <a:solidFill>
                  <a:srgbClr val="FFFFFF"/>
                </a:solidFill>
                <a:latin typeface="+mj-lt"/>
              </a:rPr>
              <a:t>Qu'est-ce que la gestion environnementale ?</a:t>
            </a:r>
          </a:p>
        </p:txBody>
      </p:sp>
      <p:sp>
        <p:nvSpPr>
          <p:cNvPr id="43" name="Rectangle 4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2793"/>
            <a:ext cx="11163300" cy="852658"/>
          </a:xfrm>
        </p:spPr>
        <p:txBody>
          <a:bodyPr>
            <a:noAutofit/>
          </a:bodyPr>
          <a:lstStyle/>
          <a:p>
            <a:r>
              <a:rPr lang="fr-FR" sz="4000"/>
              <a:t>Qu'est-ce que la gestion environnementale ?</a:t>
            </a:r>
          </a:p>
        </p:txBody>
      </p:sp>
      <p:sp>
        <p:nvSpPr>
          <p:cNvPr id="5" name="Content Placeholder 2"/>
          <p:cNvSpPr>
            <a:spLocks noGrp="1"/>
          </p:cNvSpPr>
          <p:nvPr>
            <p:ph idx="1"/>
          </p:nvPr>
        </p:nvSpPr>
        <p:spPr>
          <a:xfrm>
            <a:off x="177800" y="905451"/>
            <a:ext cx="11899900" cy="1015058"/>
          </a:xfrm>
        </p:spPr>
        <p:txBody>
          <a:bodyPr>
            <a:normAutofit fontScale="92500" lnSpcReduction="20000"/>
          </a:bodyPr>
          <a:lstStyle/>
          <a:p>
            <a:pPr marL="0" indent="0">
              <a:buNone/>
            </a:pPr>
            <a:r>
              <a:rPr lang="fr-FR" sz="2800" i="1"/>
              <a:t>L’</a:t>
            </a:r>
            <a:r>
              <a:rPr lang="fr-FR" sz="2800" b="1" i="1"/>
              <a:t>utilisation et la gestion durables </a:t>
            </a:r>
            <a:r>
              <a:rPr lang="fr-FR" sz="2800" i="1"/>
              <a:t>des ressources, les activités de </a:t>
            </a:r>
            <a:r>
              <a:rPr lang="fr-FR" sz="2800" b="1" i="1"/>
              <a:t>restauration active </a:t>
            </a:r>
            <a:r>
              <a:rPr lang="fr-FR" sz="2800" i="1"/>
              <a:t>et les actions qui aboutissent à une </a:t>
            </a:r>
            <a:r>
              <a:rPr lang="fr-FR" sz="2800" b="1" i="1"/>
              <a:t>adaptation positive des communautés vulnérables</a:t>
            </a: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396990" y="1789634"/>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6396990" y="5141114"/>
            <a:ext cx="5795010" cy="1200329"/>
          </a:xfrm>
          <a:prstGeom prst="rect">
            <a:avLst/>
          </a:prstGeom>
          <a:noFill/>
        </p:spPr>
        <p:txBody>
          <a:bodyPr wrap="square" rtlCol="0">
            <a:spAutoFit/>
          </a:bodyPr>
          <a:lstStyle/>
          <a:p>
            <a:r>
              <a:rPr lang="fr-FR"/>
              <a:t>Utilisation de matériaux locaux pour la construction de latrines dans le cadre d'une intervention humanitaire au Cameroun, ce qui réduit la menace de déforestation </a:t>
            </a:r>
          </a:p>
          <a:p>
            <a:endParaRPr lang="en-US"/>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email">
            <a:extLst>
              <a:ext uri="{28A0092B-C50C-407E-A947-70E740481C1C}">
                <a14:useLocalDpi xmlns:a14="http://schemas.microsoft.com/office/drawing/2010/main"/>
              </a:ext>
            </a:extLst>
          </a:blip>
          <a:stretch>
            <a:fillRect/>
          </a:stretch>
        </p:blipFill>
        <p:spPr>
          <a:xfrm>
            <a:off x="380138" y="1760855"/>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330200" y="5213885"/>
            <a:ext cx="5346700" cy="1477328"/>
          </a:xfrm>
          <a:prstGeom prst="rect">
            <a:avLst/>
          </a:prstGeom>
          <a:noFill/>
        </p:spPr>
        <p:txBody>
          <a:bodyPr wrap="square" rtlCol="0">
            <a:spAutoFit/>
          </a:bodyPr>
          <a:lstStyle/>
          <a:p>
            <a:r>
              <a:rPr lang="fr-FR"/>
              <a:t>Rétablissement des plantations de mangroves dans le centre du Viêt Nam. Les mangroves ont servi à la fois à restaurer les populations piscicoles et à agir en tant que barrière naturelle contre les tempêtes et les vagues, protégeant ainsi les biens de la communauté.</a:t>
            </a:r>
          </a:p>
          <a:p>
            <a:endParaRPr lang="en-US" dirty="0"/>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87" y="486439"/>
            <a:ext cx="10820400" cy="662681"/>
          </a:xfrm>
        </p:spPr>
        <p:txBody>
          <a:bodyPr>
            <a:normAutofit/>
          </a:bodyPr>
          <a:lstStyle/>
          <a:p>
            <a:r>
              <a:rPr lang="fr-FR" sz="3600" b="1">
                <a:latin typeface="+mn-lt"/>
              </a:rPr>
              <a:t>Pourquoi la gestion environnementale ?</a:t>
            </a:r>
          </a:p>
        </p:txBody>
      </p:sp>
      <p:sp>
        <p:nvSpPr>
          <p:cNvPr id="5" name="Content Placeholder 2"/>
          <p:cNvSpPr>
            <a:spLocks noGrp="1"/>
          </p:cNvSpPr>
          <p:nvPr>
            <p:ph idx="1"/>
          </p:nvPr>
        </p:nvSpPr>
        <p:spPr>
          <a:xfrm>
            <a:off x="217830" y="1149121"/>
            <a:ext cx="6090205" cy="5537430"/>
          </a:xfrm>
        </p:spPr>
        <p:txBody>
          <a:bodyPr vert="horz" lIns="91440" tIns="45720" rIns="91440" bIns="45720" rtlCol="0" anchor="t">
            <a:noAutofit/>
          </a:bodyPr>
          <a:lstStyle/>
          <a:p>
            <a:pPr marL="0" indent="0">
              <a:buNone/>
            </a:pPr>
            <a:r>
              <a:rPr lang="fr-FR" sz="2000" b="1" dirty="0">
                <a:latin typeface="+mn-lt"/>
                <a:ea typeface="Malgun Gothic Semilight" panose="020B0502040204020203" pitchFamily="34" charset="-128"/>
                <a:cs typeface="Malgun Gothic Semilight" panose="020B0502040204020203" pitchFamily="34" charset="-128"/>
              </a:rPr>
              <a:t>En tant que praticiens :</a:t>
            </a:r>
          </a:p>
          <a:p>
            <a:r>
              <a:rPr lang="fr-FR" sz="1800" dirty="0">
                <a:latin typeface="+mn-lt"/>
                <a:ea typeface="Malgun Gothic Semilight"/>
                <a:cs typeface="Malgun Gothic Semilight"/>
              </a:rPr>
              <a:t>Les questions environnementales peuvent être des facteurs sous-jacents contribuant à des crises à court et à long terme.</a:t>
            </a:r>
          </a:p>
          <a:p>
            <a:r>
              <a:rPr lang="fr-FR" sz="1800" dirty="0">
                <a:latin typeface="+mn-lt"/>
                <a:ea typeface="Malgun Gothic Semilight"/>
                <a:cs typeface="Malgun Gothic Semilight"/>
              </a:rPr>
              <a:t>Les interventions humanitaires et de développement peuvent également avoir des effets négatifs sur l'environnement, exacerber les problèmes environnementaux sous-jacents et accroître les risques et la vulnérabilité.</a:t>
            </a:r>
          </a:p>
          <a:p>
            <a:pPr marL="0" indent="0">
              <a:buNone/>
            </a:pPr>
            <a:r>
              <a:rPr lang="fr-FR" sz="2000" b="1" dirty="0">
                <a:latin typeface="+mn-lt"/>
                <a:ea typeface="Malgun Gothic Semilight" panose="020B0502040204020203" pitchFamily="34" charset="-128"/>
                <a:cs typeface="Malgun Gothic Semilight" panose="020B0502040204020203" pitchFamily="34" charset="-128"/>
              </a:rPr>
              <a:t>En tant qu'organismes catholiques </a:t>
            </a:r>
            <a:r>
              <a:rPr lang="fr-FR" sz="2000" dirty="0">
                <a:latin typeface="+mn-lt"/>
                <a:ea typeface="Malgun Gothic Semilight" panose="020B0502040204020203" pitchFamily="34" charset="-128"/>
                <a:cs typeface="Malgun Gothic Semilight" panose="020B0502040204020203" pitchFamily="34" charset="-128"/>
              </a:rPr>
              <a:t>:</a:t>
            </a:r>
          </a:p>
          <a:p>
            <a:pPr marL="0" indent="0">
              <a:buNone/>
            </a:pPr>
            <a:r>
              <a:rPr lang="fr-FR" sz="1800" dirty="0">
                <a:latin typeface="+mn-lt"/>
                <a:ea typeface="Malgun Gothic Semilight" panose="020B0502040204020203" pitchFamily="34" charset="-128"/>
                <a:cs typeface="Malgun Gothic Semilight" panose="020B0502040204020203" pitchFamily="34" charset="-128"/>
              </a:rPr>
              <a:t>Respect de la création. La gestion des ressources est un principe de l'enseignement social Catholique. Appel à répondre au « cri de la terre et au cri des pauvres » (</a:t>
            </a:r>
            <a:r>
              <a:rPr lang="fr-FR" sz="1800" i="1" dirty="0" err="1">
                <a:latin typeface="+mn-lt"/>
                <a:ea typeface="Malgun Gothic Semilight" panose="020B0502040204020203" pitchFamily="34" charset="-128"/>
                <a:cs typeface="Malgun Gothic Semilight" panose="020B0502040204020203" pitchFamily="34" charset="-128"/>
              </a:rPr>
              <a:t>Laudato</a:t>
            </a:r>
            <a:r>
              <a:rPr lang="fr-FR" sz="1800" i="1" dirty="0">
                <a:latin typeface="+mn-lt"/>
                <a:ea typeface="Malgun Gothic Semilight" panose="020B0502040204020203" pitchFamily="34" charset="-128"/>
                <a:cs typeface="Malgun Gothic Semilight" panose="020B0502040204020203" pitchFamily="34" charset="-128"/>
              </a:rPr>
              <a:t> Si</a:t>
            </a:r>
            <a:r>
              <a:rPr lang="fr-FR" sz="1800" dirty="0">
                <a:latin typeface="+mn-lt"/>
                <a:ea typeface="Malgun Gothic Semilight" panose="020B0502040204020203" pitchFamily="34" charset="-128"/>
                <a:cs typeface="Malgun Gothic Semilight" panose="020B0502040204020203" pitchFamily="34" charset="-128"/>
              </a:rPr>
              <a:t>).</a:t>
            </a:r>
          </a:p>
          <a:p>
            <a:pPr marL="0" indent="0">
              <a:buNone/>
            </a:pPr>
            <a:r>
              <a:rPr lang="fr-FR" sz="2000" b="1" dirty="0">
                <a:latin typeface="+mn-lt"/>
                <a:ea typeface="Malgun Gothic Semilight" panose="020B0502040204020203" pitchFamily="34" charset="-128"/>
                <a:cs typeface="Malgun Gothic Semilight" panose="020B0502040204020203" pitchFamily="34" charset="-128"/>
              </a:rPr>
              <a:t>Justification - Cas d'affaires :</a:t>
            </a:r>
          </a:p>
          <a:p>
            <a:pPr marL="0" indent="0">
              <a:buNone/>
            </a:pPr>
            <a:r>
              <a:rPr lang="fr-FR" sz="1800" dirty="0">
                <a:latin typeface="+mn-lt"/>
                <a:ea typeface="Malgun Gothic Semilight" panose="020B0502040204020203" pitchFamily="34" charset="-128"/>
                <a:cs typeface="Malgun Gothic Semilight" panose="020B0502040204020203" pitchFamily="34" charset="-128"/>
              </a:rPr>
              <a:t>Le devoir de diligence des bailleurs de fonds s'accroît en matière d'environnement. </a:t>
            </a:r>
          </a:p>
          <a:p>
            <a:pPr marL="0" indent="0">
              <a:buNone/>
            </a:pPr>
            <a:r>
              <a:rPr lang="fr-FR" sz="1800" dirty="0">
                <a:latin typeface="+mn-lt"/>
                <a:ea typeface="Malgun Gothic Semilight" panose="020B0502040204020203" pitchFamily="34" charset="-128"/>
                <a:cs typeface="Malgun Gothic Semilight" panose="020B0502040204020203" pitchFamily="34" charset="-128"/>
              </a:rPr>
              <a:t>La conformité et l'accréditation, par exemple la norme humanitaire de base, la charte sur le climat et l'environnement... </a:t>
            </a:r>
          </a:p>
          <a:p>
            <a:endParaRPr lang="en-US" sz="2000" dirty="0">
              <a:ea typeface="Malgun Gothic Semilight" panose="020B0502040204020203" pitchFamily="34" charset="-128"/>
              <a:cs typeface="Malgun Gothic Semilight" panose="020B0502040204020203" pitchFamily="34" charset="-128"/>
            </a:endParaRPr>
          </a:p>
          <a:p>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lvl="0" indent="0">
              <a:buNone/>
            </a:pPr>
            <a:endParaRPr lang="en-US" sz="1100" dirty="0"/>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668083" y="5183863"/>
            <a:ext cx="5306087" cy="646331"/>
          </a:xfrm>
          <a:prstGeom prst="rect">
            <a:avLst/>
          </a:prstGeom>
          <a:noFill/>
        </p:spPr>
        <p:txBody>
          <a:bodyPr wrap="square" rtlCol="0">
            <a:spAutoFit/>
          </a:bodyPr>
          <a:lstStyle/>
          <a:p>
            <a:r>
              <a:rPr lang="fr-FR"/>
              <a:t>La production de briques détruit la mangueraie - Nyala, Soudan (UNEP 2008)</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2E4-4E56-8F19-436E-690826FAC32D}"/>
              </a:ext>
            </a:extLst>
          </p:cNvPr>
          <p:cNvSpPr>
            <a:spLocks noGrp="1"/>
          </p:cNvSpPr>
          <p:nvPr>
            <p:ph type="title"/>
          </p:nvPr>
        </p:nvSpPr>
        <p:spPr>
          <a:xfrm>
            <a:off x="886968" y="1472184"/>
            <a:ext cx="3767328" cy="4581144"/>
          </a:xfrm>
        </p:spPr>
        <p:txBody>
          <a:bodyPr anchor="t">
            <a:normAutofit fontScale="90000"/>
          </a:bodyPr>
          <a:lstStyle/>
          <a:p>
            <a:r>
              <a:rPr lang="fr-FR" sz="5400" b="1" dirty="0"/>
              <a:t>Exercice de réflexion</a:t>
            </a:r>
            <a:br>
              <a:rPr lang="fr-FR" sz="5400" b="1" dirty="0"/>
            </a:br>
            <a:br>
              <a:rPr lang="fr-FR" sz="5400" b="1" dirty="0"/>
            </a:br>
            <a:r>
              <a:rPr lang="fr-FR" sz="4000" b="1" dirty="0"/>
              <a:t>Discussions en petits groupes </a:t>
            </a:r>
            <a:r>
              <a:rPr lang="fr-FR" sz="5400" b="1" dirty="0"/>
              <a:t>: </a:t>
            </a:r>
          </a:p>
        </p:txBody>
      </p:sp>
      <p:sp>
        <p:nvSpPr>
          <p:cNvPr id="5" name="Content Placeholder 4">
            <a:extLst>
              <a:ext uri="{FF2B5EF4-FFF2-40B4-BE49-F238E27FC236}">
                <a16:creationId xmlns:a16="http://schemas.microsoft.com/office/drawing/2014/main" id="{3A156E5D-EB88-4943-C043-DB87222F9412}"/>
              </a:ext>
            </a:extLst>
          </p:cNvPr>
          <p:cNvSpPr>
            <a:spLocks noGrp="1"/>
          </p:cNvSpPr>
          <p:nvPr>
            <p:ph idx="1"/>
          </p:nvPr>
        </p:nvSpPr>
        <p:spPr>
          <a:xfrm>
            <a:off x="5105400" y="920750"/>
            <a:ext cx="6827846" cy="5132578"/>
          </a:xfrm>
        </p:spPr>
        <p:txBody>
          <a:bodyPr vert="horz" lIns="91440" tIns="45720" rIns="91440" bIns="45720" rtlCol="0" anchor="t">
            <a:normAutofit/>
          </a:bodyPr>
          <a:lstStyle/>
          <a:p>
            <a:pPr marL="0" indent="0">
              <a:buNone/>
            </a:pPr>
            <a:r>
              <a:rPr lang="fr-FR" dirty="0">
                <a:latin typeface="Avenir Next LT Pro"/>
              </a:rPr>
              <a:t>Pensez à des projets/activités passés qui ont pu avoir des conséquences négatives sur l'environnement.</a:t>
            </a:r>
          </a:p>
          <a:p>
            <a:pPr marL="0" indent="0">
              <a:buNone/>
            </a:pPr>
            <a:endParaRPr lang="en-US" dirty="0">
              <a:latin typeface="Avenir Next LT Pro"/>
            </a:endParaRPr>
          </a:p>
          <a:p>
            <a:r>
              <a:rPr lang="fr-FR" dirty="0">
                <a:latin typeface="Avenir Next LT Pro"/>
              </a:rPr>
              <a:t>Quels étaient-ils ? </a:t>
            </a:r>
          </a:p>
          <a:p>
            <a:r>
              <a:rPr lang="fr-FR" dirty="0">
                <a:latin typeface="Avenir Next LT Pro"/>
              </a:rPr>
              <a:t>Qu'est-ce qui a été fait ? </a:t>
            </a:r>
          </a:p>
          <a:p>
            <a:pPr marL="0" indent="0">
              <a:buNone/>
            </a:pPr>
            <a:endParaRPr lang="en-US" dirty="0">
              <a:latin typeface="Avenir Next LT Pro"/>
            </a:endParaRPr>
          </a:p>
          <a:p>
            <a:pPr marL="0" indent="0">
              <a:buNone/>
            </a:pPr>
            <a:r>
              <a:rPr lang="fr-FR" dirty="0">
                <a:latin typeface="Avenir Next LT Pro"/>
              </a:rPr>
              <a:t>Retour en plénière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6425769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A6AA-FF70-BACE-C781-334117417D1A}"/>
              </a:ext>
            </a:extLst>
          </p:cNvPr>
          <p:cNvSpPr>
            <a:spLocks noGrp="1"/>
          </p:cNvSpPr>
          <p:nvPr>
            <p:ph type="title"/>
          </p:nvPr>
        </p:nvSpPr>
        <p:spPr/>
        <p:txBody>
          <a:bodyPr/>
          <a:lstStyle/>
          <a:p>
            <a:r>
              <a:rPr lang="fr-FR" b="1">
                <a:cs typeface="Calibri"/>
              </a:rPr>
              <a:t>Cet outil est fait pour vous si...</a:t>
            </a:r>
            <a:br>
              <a:rPr lang="fr-FR"/>
            </a:br>
            <a:endParaRPr lang="fr-FR"/>
          </a:p>
        </p:txBody>
      </p:sp>
      <p:sp>
        <p:nvSpPr>
          <p:cNvPr id="3" name="Content Placeholder 2">
            <a:extLst>
              <a:ext uri="{FF2B5EF4-FFF2-40B4-BE49-F238E27FC236}">
                <a16:creationId xmlns:a16="http://schemas.microsoft.com/office/drawing/2014/main" id="{07B915A6-FE40-B8F5-1FD3-D5B4D2137505}"/>
              </a:ext>
            </a:extLst>
          </p:cNvPr>
          <p:cNvSpPr>
            <a:spLocks noGrp="1"/>
          </p:cNvSpPr>
          <p:nvPr>
            <p:ph idx="1"/>
          </p:nvPr>
        </p:nvSpPr>
        <p:spPr>
          <a:xfrm>
            <a:off x="838200" y="1457739"/>
            <a:ext cx="10515600" cy="4574486"/>
          </a:xfrm>
        </p:spPr>
        <p:txBody>
          <a:bodyPr>
            <a:normAutofit/>
          </a:bodyPr>
          <a:lstStyle/>
          <a:p>
            <a:r>
              <a:rPr lang="fr-FR" dirty="0"/>
              <a:t>Voulez-vous vous assurer que vos interventions minimisent ou atténuent les risques pour l'environnement naturel ? </a:t>
            </a:r>
          </a:p>
          <a:p>
            <a:r>
              <a:rPr lang="fr-FR" dirty="0"/>
              <a:t>Vous demandez-vous comment nous (en tant que secteur) pouvons être de meilleurs gardiens de l'environnement, en récoltant des bénéfices environnementaux et aussi en laissant la planète dans un meilleur état pour les générations futures ?</a:t>
            </a:r>
          </a:p>
          <a:p>
            <a:r>
              <a:rPr lang="fr-FR" dirty="0"/>
              <a:t>Vous souhaitez réduire l'empreinte carbone de vos activités ? </a:t>
            </a:r>
          </a:p>
          <a:p>
            <a:r>
              <a:rPr lang="fr-FR" dirty="0"/>
              <a:t>Voulez-vous garantir la protection des personnes vivant dans des zones à risque contre les effets du changement climatique ? </a:t>
            </a:r>
          </a:p>
          <a:p>
            <a:endParaRPr lang="en-US" dirty="0"/>
          </a:p>
        </p:txBody>
      </p:sp>
    </p:spTree>
    <p:extLst>
      <p:ext uri="{BB962C8B-B14F-4D97-AF65-F5344CB8AC3E}">
        <p14:creationId xmlns:p14="http://schemas.microsoft.com/office/powerpoint/2010/main" val="932031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01A52F4CA9F47A9B8A740FE4E660B" ma:contentTypeVersion="22" ma:contentTypeDescription="Create a new document." ma:contentTypeScope="" ma:versionID="c228237e0bce8e34096911a6a8af4af7">
  <xsd:schema xmlns:xsd="http://www.w3.org/2001/XMLSchema" xmlns:xs="http://www.w3.org/2001/XMLSchema" xmlns:p="http://schemas.microsoft.com/office/2006/metadata/properties" xmlns:ns2="7685d9b9-ccba-467f-9eeb-f8583d84f2a4" xmlns:ns3="c8323a28-157b-46e6-aa09-f907d7c3df5d" xmlns:ns4="b2594ab3-d42a-4e76-bde3-98c81b560ae9" targetNamespace="http://schemas.microsoft.com/office/2006/metadata/properties" ma:root="true" ma:fieldsID="4936a3aff43c7803ce2df0ae867b44a7" ns2:_="" ns3:_="" ns4:_="">
    <xsd:import namespace="7685d9b9-ccba-467f-9eeb-f8583d84f2a4"/>
    <xsd:import namespace="c8323a28-157b-46e6-aa09-f907d7c3df5d"/>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Se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ection" ma:index="24" nillable="true" ma:displayName="Section" ma:format="Dropdown" ma:internalName="Section">
      <xsd:simpleType>
        <xsd:restriction base="dms:Choice">
          <xsd:enumeration value="1. Programming"/>
          <xsd:enumeration value="2. Operations"/>
          <xsd:enumeration value="0. Guidance"/>
          <xsd:enumeration value="0. Media"/>
          <xsd:enumeration value="0. Archive"/>
          <xsd:enumeration value="0. Committee"/>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323a28-157b-46e6-aa09-f907d7c3df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87f2c3-5df3-4663-af8e-d9b23324a6d4}" ma:internalName="TaxCatchAll" ma:showField="CatchAllData" ma:web="c8323a28-157b-46e6-aa09-f907d7c3df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Section xmlns="7685d9b9-ccba-467f-9eeb-f8583d84f2a4" xsi:nil="true"/>
    <lcf76f155ced4ddcb4097134ff3c332f xmlns="7685d9b9-ccba-467f-9eeb-f8583d84f2a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CCA437-5B36-49F9-B5BD-564D91DCF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5d9b9-ccba-467f-9eeb-f8583d84f2a4"/>
    <ds:schemaRef ds:uri="c8323a28-157b-46e6-aa09-f907d7c3df5d"/>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7571A-7147-4F26-B54A-360E78F8B930}">
  <ds:schemaRefs>
    <ds:schemaRef ds:uri="http://schemas.microsoft.com/office/2006/metadata/properties"/>
    <ds:schemaRef ds:uri="http://schemas.microsoft.com/office/infopath/2007/PartnerControls"/>
    <ds:schemaRef ds:uri="b2594ab3-d42a-4e76-bde3-98c81b560ae9"/>
    <ds:schemaRef ds:uri="7685d9b9-ccba-467f-9eeb-f8583d84f2a4"/>
  </ds:schemaRefs>
</ds:datastoreItem>
</file>

<file path=customXml/itemProps3.xml><?xml version="1.0" encoding="utf-8"?>
<ds:datastoreItem xmlns:ds="http://schemas.openxmlformats.org/officeDocument/2006/customXml" ds:itemID="{5B65EC0C-98D7-4937-AE7F-CE54BCA68C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35377</TotalTime>
  <Words>4152</Words>
  <Application>Microsoft Office PowerPoint</Application>
  <PresentationFormat>Widescreen</PresentationFormat>
  <Paragraphs>286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Introduction  de présentation </vt:lpstr>
      <vt:lpstr>Pourquoi sommes-nous là ?</vt:lpstr>
      <vt:lpstr>Objectifs de la formation </vt:lpstr>
      <vt:lpstr>Qu'est-ce que la gestion environnementale ?</vt:lpstr>
      <vt:lpstr>Qu'est-ce que la gestion environnementale ?</vt:lpstr>
      <vt:lpstr>Pourquoi la gestion environnementale ?</vt:lpstr>
      <vt:lpstr>Exercice de réflexion  Discussions en petits groupes : </vt:lpstr>
      <vt:lpstr>Cet outil est fait pour vous si... </vt:lpstr>
      <vt:lpstr>Outil de Gestion Environnementale  (OGE):  </vt:lpstr>
      <vt:lpstr>L’Outil de Gestion Environnementale (OGE) - Qu'est-ce que c'est ?</vt:lpstr>
      <vt:lpstr>Limites de l’outil OGE :</vt:lpstr>
      <vt:lpstr>OGE: Qui l'utilise, quand ? </vt:lpstr>
      <vt:lpstr>Se familiariser avec l'outil...</vt:lpstr>
      <vt:lpstr>Catégories d'impacts (niveau 1) </vt:lpstr>
      <vt:lpstr>Profil et classement des risques de niveau 2 </vt:lpstr>
      <vt:lpstr>PowerPoint Presentation</vt:lpstr>
      <vt:lpstr>Registre des risques et des mesures d'atténuation (niveau 3)</vt:lpstr>
      <vt:lpstr>Orientations sectorielles  </vt:lpstr>
      <vt:lpstr>Conseils pour l'utilisation de l'outil : </vt:lpstr>
      <vt:lpstr>Conseils pour l'utilisation de l'outil : </vt:lpstr>
      <vt:lpstr>Exercice: Application de l’OGE à un cas réel : </vt:lpstr>
      <vt:lpstr>Débriefing </vt:lpstr>
      <vt:lpstr>Les enseignements tirés de l'application de l’OGE :</vt:lpstr>
      <vt:lpstr>Suite de l'apprentissage :</vt:lpstr>
      <vt:lpstr>Conseils pour la suite de l'utilisation de l'outil :</vt:lpstr>
      <vt:lpstr>Ressources pour soutenir l'application de l’OGE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Henriques, Gisele</cp:lastModifiedBy>
  <cp:revision>2</cp:revision>
  <dcterms:created xsi:type="dcterms:W3CDTF">2020-05-28T15:26:08Z</dcterms:created>
  <dcterms:modified xsi:type="dcterms:W3CDTF">2024-05-28T07:35:13Z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y fmtid="{D5CDD505-2E9C-101B-9397-08002B2CF9AE}" pid="3" name="MediaServiceImageTags">
    <vt:lpwstr/>
  </property>
</Properties>
</file>