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492" r:id="rId5"/>
    <p:sldId id="543" r:id="rId6"/>
    <p:sldId id="546" r:id="rId7"/>
    <p:sldId id="287" r:id="rId8"/>
    <p:sldId id="535" r:id="rId9"/>
    <p:sldId id="288" r:id="rId10"/>
    <p:sldId id="508" r:id="rId11"/>
    <p:sldId id="538" r:id="rId12"/>
    <p:sldId id="563" r:id="rId13"/>
    <p:sldId id="514" r:id="rId14"/>
    <p:sldId id="509" r:id="rId15"/>
    <p:sldId id="523" r:id="rId16"/>
    <p:sldId id="513" r:id="rId17"/>
    <p:sldId id="510" r:id="rId18"/>
    <p:sldId id="529" r:id="rId19"/>
    <p:sldId id="547" r:id="rId20"/>
    <p:sldId id="562" r:id="rId21"/>
    <p:sldId id="532" r:id="rId22"/>
    <p:sldId id="524" r:id="rId23"/>
    <p:sldId id="553" r:id="rId24"/>
    <p:sldId id="560" r:id="rId25"/>
    <p:sldId id="516" r:id="rId26"/>
    <p:sldId id="552" r:id="rId27"/>
    <p:sldId id="537" r:id="rId28"/>
    <p:sldId id="551" r:id="rId29"/>
    <p:sldId id="554" r:id="rId30"/>
    <p:sldId id="555" r:id="rId31"/>
    <p:sldId id="53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55E32A-9086-AA30-F3C1-6B938BFA6B98}" name="Henriques, Gisele" initials="HG" userId="S::gisele.henriques@crs.org::a7b74a38-242f-4d16-8872-ef46d6ae539d" providerId="AD"/>
  <p188:author id="{340C747D-5921-1B8A-9E1E-5B0E0D28B8D2}" name="h.bouta@zoa.ngo" initials="h." userId="S::urn:spo:guest#h.bouta@zoa.ngo::" providerId="AD"/>
  <p188:author id="{24C6CC83-F914-23EE-7061-6FA3ED4400FA}" name="b.vandillen@zoa.ngo" initials="b." userId="S::urn:spo:guest#b.vandillen@zoa.ngo::" providerId="AD"/>
  <p188:author id="{BC92F79C-EF67-D952-DADA-944278D57512}" name="Dittmar, Jessica" initials="DJ" userId="S::jessica.dittmar@crs.org::a07ffb0c-6abb-421c-90d4-2a034293ca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084CC"/>
    <a:srgbClr val="00448B"/>
    <a:srgbClr val="8A1D06"/>
    <a:srgbClr val="DBE9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38" autoAdjust="0"/>
  </p:normalViewPr>
  <p:slideViewPr>
    <p:cSldViewPr snapToGrid="0">
      <p:cViewPr varScale="1">
        <p:scale>
          <a:sx n="59" d="100"/>
          <a:sy n="59" d="100"/>
        </p:scale>
        <p:origin x="9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B243F67-F397-460E-91E1-62F8C1EE0E9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E3935CC-8CAF-4A4E-8498-5D25318D21D9}">
      <dgm:prSet custT="1"/>
      <dgm:spPr/>
      <dgm:t>
        <a:bodyPr/>
        <a:lstStyle/>
        <a:p>
          <a:r>
            <a:rPr lang="en-US" sz="2000" dirty="0"/>
            <a:t>EST excel</a:t>
          </a:r>
        </a:p>
      </dgm:t>
    </dgm:pt>
    <dgm:pt modelId="{DFC73587-6933-4E7E-9533-FD34BAEA2390}" type="parTrans" cxnId="{28FFE735-171B-43C8-9E52-F62D8C7C7D56}">
      <dgm:prSet/>
      <dgm:spPr/>
      <dgm:t>
        <a:bodyPr/>
        <a:lstStyle/>
        <a:p>
          <a:endParaRPr lang="en-US"/>
        </a:p>
      </dgm:t>
    </dgm:pt>
    <dgm:pt modelId="{A2E4FA1C-2D44-46F0-A949-37B626244BF8}" type="sibTrans" cxnId="{28FFE735-171B-43C8-9E52-F62D8C7C7D56}">
      <dgm:prSet/>
      <dgm:spPr/>
      <dgm:t>
        <a:bodyPr/>
        <a:lstStyle/>
        <a:p>
          <a:endParaRPr lang="en-US"/>
        </a:p>
      </dgm:t>
    </dgm:pt>
    <dgm:pt modelId="{CBAB46B5-371D-48F9-A3CB-7B400EF8A578}">
      <dgm:prSet custT="1"/>
      <dgm:spPr/>
      <dgm:t>
        <a:bodyPr/>
        <a:lstStyle/>
        <a:p>
          <a:r>
            <a:rPr lang="en-US" sz="2000" dirty="0"/>
            <a:t>PPT to help train others </a:t>
          </a:r>
        </a:p>
      </dgm:t>
    </dgm:pt>
    <dgm:pt modelId="{13B965BC-8EA5-46C6-BF6E-368C86306408}" type="parTrans" cxnId="{11915C0E-1023-47F6-A8A0-38607FE0915C}">
      <dgm:prSet/>
      <dgm:spPr/>
      <dgm:t>
        <a:bodyPr/>
        <a:lstStyle/>
        <a:p>
          <a:endParaRPr lang="en-US"/>
        </a:p>
      </dgm:t>
    </dgm:pt>
    <dgm:pt modelId="{7BD136AF-7007-4D6A-8C6F-D0900B577E1A}" type="sibTrans" cxnId="{11915C0E-1023-47F6-A8A0-38607FE0915C}">
      <dgm:prSet/>
      <dgm:spPr/>
      <dgm:t>
        <a:bodyPr/>
        <a:lstStyle/>
        <a:p>
          <a:endParaRPr lang="en-US"/>
        </a:p>
      </dgm:t>
    </dgm:pt>
    <dgm:pt modelId="{5CAB385E-A264-4537-B1CA-59FCBB886E12}">
      <dgm:prSet custT="1"/>
      <dgm:spPr/>
      <dgm:t>
        <a:bodyPr/>
        <a:lstStyle/>
        <a:p>
          <a:r>
            <a:rPr lang="en-US" sz="2000" dirty="0"/>
            <a:t>Brief description of the tool to share with partners/ donors </a:t>
          </a:r>
        </a:p>
      </dgm:t>
    </dgm:pt>
    <dgm:pt modelId="{0A7781CA-E9DD-4E74-BB0F-FF0E3A2D616E}" type="parTrans" cxnId="{4C697CC2-AA47-40FD-817B-FD0F4D80299F}">
      <dgm:prSet/>
      <dgm:spPr/>
      <dgm:t>
        <a:bodyPr/>
        <a:lstStyle/>
        <a:p>
          <a:endParaRPr lang="en-US"/>
        </a:p>
      </dgm:t>
    </dgm:pt>
    <dgm:pt modelId="{1E4CC7BB-5B16-483C-9883-1AEE06638C9F}" type="sibTrans" cxnId="{4C697CC2-AA47-40FD-817B-FD0F4D80299F}">
      <dgm:prSet/>
      <dgm:spPr/>
      <dgm:t>
        <a:bodyPr/>
        <a:lstStyle/>
        <a:p>
          <a:endParaRPr lang="en-US"/>
        </a:p>
      </dgm:t>
    </dgm:pt>
    <dgm:pt modelId="{A49C7A25-792C-4004-95D5-C5E6A621B74C}">
      <dgm:prSet custT="1"/>
      <dgm:spPr/>
      <dgm:t>
        <a:bodyPr/>
        <a:lstStyle/>
        <a:p>
          <a:r>
            <a:rPr lang="en-US" sz="2000" dirty="0"/>
            <a:t>Support sheet – unpacking the checklist statements</a:t>
          </a:r>
        </a:p>
      </dgm:t>
    </dgm:pt>
    <dgm:pt modelId="{B9FE0547-A5BB-40A3-B41F-7B36B2ED1996}" type="parTrans" cxnId="{69CB98AD-03B0-41F1-9560-41AD50249229}">
      <dgm:prSet/>
      <dgm:spPr/>
      <dgm:t>
        <a:bodyPr/>
        <a:lstStyle/>
        <a:p>
          <a:endParaRPr lang="en-US"/>
        </a:p>
      </dgm:t>
    </dgm:pt>
    <dgm:pt modelId="{AE7C7764-E2E3-414C-B5A1-D44808C33ACC}" type="sibTrans" cxnId="{69CB98AD-03B0-41F1-9560-41AD50249229}">
      <dgm:prSet/>
      <dgm:spPr/>
      <dgm:t>
        <a:bodyPr/>
        <a:lstStyle/>
        <a:p>
          <a:endParaRPr lang="en-US"/>
        </a:p>
      </dgm:t>
    </dgm:pt>
    <dgm:pt modelId="{C894AA6A-516A-4587-9B59-C221198D42F2}">
      <dgm:prSet custT="1"/>
      <dgm:spPr/>
      <dgm:t>
        <a:bodyPr/>
        <a:lstStyle/>
        <a:p>
          <a:r>
            <a:rPr lang="en-US" sz="2000" dirty="0"/>
            <a:t>‘Community facing’  EST support sheet</a:t>
          </a:r>
        </a:p>
      </dgm:t>
    </dgm:pt>
    <dgm:pt modelId="{883ADB30-8C48-4E31-89EA-5FD496923DF0}" type="parTrans" cxnId="{4C687E3D-9681-4A71-93C3-45F3A90E4BDA}">
      <dgm:prSet/>
      <dgm:spPr/>
      <dgm:t>
        <a:bodyPr/>
        <a:lstStyle/>
        <a:p>
          <a:endParaRPr lang="en-US"/>
        </a:p>
      </dgm:t>
    </dgm:pt>
    <dgm:pt modelId="{A1B7336A-9BD5-403E-B37C-C2A2D6B829BF}" type="sibTrans" cxnId="{4C687E3D-9681-4A71-93C3-45F3A90E4BDA}">
      <dgm:prSet/>
      <dgm:spPr/>
      <dgm:t>
        <a:bodyPr/>
        <a:lstStyle/>
        <a:p>
          <a:endParaRPr lang="en-US"/>
        </a:p>
      </dgm:t>
    </dgm:pt>
    <dgm:pt modelId="{AC0627C1-4762-4E6D-A218-4345AAFBB871}">
      <dgm:prSet custT="1"/>
      <dgm:spPr/>
      <dgm:t>
        <a:bodyPr/>
        <a:lstStyle/>
        <a:p>
          <a:r>
            <a:rPr lang="en-US" sz="2000" dirty="0"/>
            <a:t>Translation of version 2  will be available in French, Spanish and Arabic</a:t>
          </a:r>
        </a:p>
      </dgm:t>
    </dgm:pt>
    <dgm:pt modelId="{E2CCA12A-E1BA-40FE-985E-650C87E240BB}" type="parTrans" cxnId="{29BD83BE-0AD4-4271-99C4-82E1F07C8215}">
      <dgm:prSet/>
      <dgm:spPr/>
      <dgm:t>
        <a:bodyPr/>
        <a:lstStyle/>
        <a:p>
          <a:endParaRPr lang="en-US"/>
        </a:p>
      </dgm:t>
    </dgm:pt>
    <dgm:pt modelId="{6BDC3AEB-3106-492A-BB1E-E5FE035A02CD}" type="sibTrans" cxnId="{29BD83BE-0AD4-4271-99C4-82E1F07C8215}">
      <dgm:prSet/>
      <dgm:spPr/>
      <dgm:t>
        <a:bodyPr/>
        <a:lstStyle/>
        <a:p>
          <a:endParaRPr lang="en-US"/>
        </a:p>
      </dgm:t>
    </dgm:pt>
    <dgm:pt modelId="{FDEC7AFC-D4F2-4C05-A248-79A40686B685}">
      <dgm:prSet custT="1"/>
      <dgm:spPr/>
      <dgm:t>
        <a:bodyPr/>
        <a:lstStyle/>
        <a:p>
          <a:r>
            <a:rPr lang="en-US" sz="2000" dirty="0"/>
            <a:t>CRS’s EFOM site houses the tool and all resources</a:t>
          </a:r>
        </a:p>
      </dgm:t>
    </dgm:pt>
    <dgm:pt modelId="{6E60C62C-2849-4B08-84AE-5D9E0890D1AC}" type="parTrans" cxnId="{7D450A34-E280-448F-9ABC-A036F9E8330C}">
      <dgm:prSet/>
      <dgm:spPr/>
      <dgm:t>
        <a:bodyPr/>
        <a:lstStyle/>
        <a:p>
          <a:endParaRPr lang="en-US"/>
        </a:p>
      </dgm:t>
    </dgm:pt>
    <dgm:pt modelId="{769E6812-A49D-40C2-BA5D-3B6051037C83}" type="sibTrans" cxnId="{7D450A34-E280-448F-9ABC-A036F9E8330C}">
      <dgm:prSet/>
      <dgm:spPr/>
      <dgm:t>
        <a:bodyPr/>
        <a:lstStyle/>
        <a:p>
          <a:endParaRPr lang="en-US"/>
        </a:p>
      </dgm:t>
    </dgm:pt>
    <dgm:pt modelId="{3C13DAC5-CC7B-40C0-8F2E-7CBE9E96EB38}" type="pres">
      <dgm:prSet presAssocID="{5B243F67-F397-460E-91E1-62F8C1EE0E97}" presName="root" presStyleCnt="0">
        <dgm:presLayoutVars>
          <dgm:dir/>
          <dgm:resizeHandles val="exact"/>
        </dgm:presLayoutVars>
      </dgm:prSet>
      <dgm:spPr/>
    </dgm:pt>
    <dgm:pt modelId="{6B8E58E0-4890-41B6-BD99-00DC5A022209}" type="pres">
      <dgm:prSet presAssocID="{6E3935CC-8CAF-4A4E-8498-5D25318D21D9}" presName="compNode" presStyleCnt="0"/>
      <dgm:spPr/>
    </dgm:pt>
    <dgm:pt modelId="{EE2FC933-027D-44B6-B4A2-251781EEC7CF}" type="pres">
      <dgm:prSet presAssocID="{6E3935CC-8CAF-4A4E-8498-5D25318D21D9}" presName="bgRect" presStyleLbl="bgShp" presStyleIdx="0" presStyleCnt="7"/>
      <dgm:spPr/>
    </dgm:pt>
    <dgm:pt modelId="{63EFCC9D-4515-4331-B906-536F42F84CF4}" type="pres">
      <dgm:prSet presAssocID="{6E3935CC-8CAF-4A4E-8498-5D25318D21D9}"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98814350-42A1-406A-9274-24B03E5A452E}" type="pres">
      <dgm:prSet presAssocID="{6E3935CC-8CAF-4A4E-8498-5D25318D21D9}" presName="spaceRect" presStyleCnt="0"/>
      <dgm:spPr/>
    </dgm:pt>
    <dgm:pt modelId="{8AB0D47B-7610-470C-BC9C-6C66CBE39835}" type="pres">
      <dgm:prSet presAssocID="{6E3935CC-8CAF-4A4E-8498-5D25318D21D9}" presName="parTx" presStyleLbl="revTx" presStyleIdx="0" presStyleCnt="7">
        <dgm:presLayoutVars>
          <dgm:chMax val="0"/>
          <dgm:chPref val="0"/>
        </dgm:presLayoutVars>
      </dgm:prSet>
      <dgm:spPr/>
    </dgm:pt>
    <dgm:pt modelId="{CBC2C525-8984-41C6-980C-4EF40AFBD1D0}" type="pres">
      <dgm:prSet presAssocID="{A2E4FA1C-2D44-46F0-A949-37B626244BF8}" presName="sibTrans" presStyleCnt="0"/>
      <dgm:spPr/>
    </dgm:pt>
    <dgm:pt modelId="{9F7BADA2-5395-475A-ACE3-48D8FF50D36F}" type="pres">
      <dgm:prSet presAssocID="{CBAB46B5-371D-48F9-A3CB-7B400EF8A578}" presName="compNode" presStyleCnt="0"/>
      <dgm:spPr/>
    </dgm:pt>
    <dgm:pt modelId="{9DE6C00A-D238-4261-B728-F8B308917743}" type="pres">
      <dgm:prSet presAssocID="{CBAB46B5-371D-48F9-A3CB-7B400EF8A578}" presName="bgRect" presStyleLbl="bgShp" presStyleIdx="1" presStyleCnt="7"/>
      <dgm:spPr/>
    </dgm:pt>
    <dgm:pt modelId="{360E4877-E079-40CF-8A08-9FF2251C3388}" type="pres">
      <dgm:prSet presAssocID="{CBAB46B5-371D-48F9-A3CB-7B400EF8A57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ain"/>
        </a:ext>
      </dgm:extLst>
    </dgm:pt>
    <dgm:pt modelId="{90F47A4F-FE6C-4001-B9BC-834904491449}" type="pres">
      <dgm:prSet presAssocID="{CBAB46B5-371D-48F9-A3CB-7B400EF8A578}" presName="spaceRect" presStyleCnt="0"/>
      <dgm:spPr/>
    </dgm:pt>
    <dgm:pt modelId="{F360508C-2519-46BD-BE6F-F78180176A27}" type="pres">
      <dgm:prSet presAssocID="{CBAB46B5-371D-48F9-A3CB-7B400EF8A578}" presName="parTx" presStyleLbl="revTx" presStyleIdx="1" presStyleCnt="7">
        <dgm:presLayoutVars>
          <dgm:chMax val="0"/>
          <dgm:chPref val="0"/>
        </dgm:presLayoutVars>
      </dgm:prSet>
      <dgm:spPr/>
    </dgm:pt>
    <dgm:pt modelId="{A1F3CCC7-5CD9-4428-86B1-B955012E4D7E}" type="pres">
      <dgm:prSet presAssocID="{7BD136AF-7007-4D6A-8C6F-D0900B577E1A}" presName="sibTrans" presStyleCnt="0"/>
      <dgm:spPr/>
    </dgm:pt>
    <dgm:pt modelId="{B5B6915C-DEAC-4D0F-A67D-5F1C7957523E}" type="pres">
      <dgm:prSet presAssocID="{5CAB385E-A264-4537-B1CA-59FCBB886E12}" presName="compNode" presStyleCnt="0"/>
      <dgm:spPr/>
    </dgm:pt>
    <dgm:pt modelId="{BF7E2E07-858D-4A83-BA0F-D1DF24C993F4}" type="pres">
      <dgm:prSet presAssocID="{5CAB385E-A264-4537-B1CA-59FCBB886E12}" presName="bgRect" presStyleLbl="bgShp" presStyleIdx="2" presStyleCnt="7"/>
      <dgm:spPr/>
    </dgm:pt>
    <dgm:pt modelId="{DBE631B5-D5D0-4D22-B942-46AC2234EACD}" type="pres">
      <dgm:prSet presAssocID="{5CAB385E-A264-4537-B1CA-59FCBB886E1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72B5B28A-338E-4BB2-8322-644E03C83D30}" type="pres">
      <dgm:prSet presAssocID="{5CAB385E-A264-4537-B1CA-59FCBB886E12}" presName="spaceRect" presStyleCnt="0"/>
      <dgm:spPr/>
    </dgm:pt>
    <dgm:pt modelId="{C9EC1E26-5F90-4887-9203-4A527766A1DF}" type="pres">
      <dgm:prSet presAssocID="{5CAB385E-A264-4537-B1CA-59FCBB886E12}" presName="parTx" presStyleLbl="revTx" presStyleIdx="2" presStyleCnt="7">
        <dgm:presLayoutVars>
          <dgm:chMax val="0"/>
          <dgm:chPref val="0"/>
        </dgm:presLayoutVars>
      </dgm:prSet>
      <dgm:spPr/>
    </dgm:pt>
    <dgm:pt modelId="{61471222-3D54-4EC2-9ABF-FBBA974C6300}" type="pres">
      <dgm:prSet presAssocID="{1E4CC7BB-5B16-483C-9883-1AEE06638C9F}" presName="sibTrans" presStyleCnt="0"/>
      <dgm:spPr/>
    </dgm:pt>
    <dgm:pt modelId="{1C890B99-2F47-49A3-82F5-AE10AB5658B9}" type="pres">
      <dgm:prSet presAssocID="{A49C7A25-792C-4004-95D5-C5E6A621B74C}" presName="compNode" presStyleCnt="0"/>
      <dgm:spPr/>
    </dgm:pt>
    <dgm:pt modelId="{0E12288F-6F89-4988-96BE-6DA43D33DC8B}" type="pres">
      <dgm:prSet presAssocID="{A49C7A25-792C-4004-95D5-C5E6A621B74C}" presName="bgRect" presStyleLbl="bgShp" presStyleIdx="3" presStyleCnt="7"/>
      <dgm:spPr/>
    </dgm:pt>
    <dgm:pt modelId="{841E6D77-C6E5-4ADB-8AD0-E0D81EDEDE2C}" type="pres">
      <dgm:prSet presAssocID="{A49C7A25-792C-4004-95D5-C5E6A621B74C}"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9A01E051-C23D-4EC7-AB9B-8F9F40187BCF}" type="pres">
      <dgm:prSet presAssocID="{A49C7A25-792C-4004-95D5-C5E6A621B74C}" presName="spaceRect" presStyleCnt="0"/>
      <dgm:spPr/>
    </dgm:pt>
    <dgm:pt modelId="{8E3DB88A-0ED2-43C1-8CB1-0300EEE349B7}" type="pres">
      <dgm:prSet presAssocID="{A49C7A25-792C-4004-95D5-C5E6A621B74C}" presName="parTx" presStyleLbl="revTx" presStyleIdx="3" presStyleCnt="7">
        <dgm:presLayoutVars>
          <dgm:chMax val="0"/>
          <dgm:chPref val="0"/>
        </dgm:presLayoutVars>
      </dgm:prSet>
      <dgm:spPr/>
    </dgm:pt>
    <dgm:pt modelId="{8BDFDEA9-E778-431A-94AA-AC94A11049C9}" type="pres">
      <dgm:prSet presAssocID="{AE7C7764-E2E3-414C-B5A1-D44808C33ACC}" presName="sibTrans" presStyleCnt="0"/>
      <dgm:spPr/>
    </dgm:pt>
    <dgm:pt modelId="{67B8451C-EF56-4C5A-A3CB-5D304578867C}" type="pres">
      <dgm:prSet presAssocID="{C894AA6A-516A-4587-9B59-C221198D42F2}" presName="compNode" presStyleCnt="0"/>
      <dgm:spPr/>
    </dgm:pt>
    <dgm:pt modelId="{EA67BAB6-06DE-4D4B-A466-6AE6CC325CE4}" type="pres">
      <dgm:prSet presAssocID="{C894AA6A-516A-4587-9B59-C221198D42F2}" presName="bgRect" presStyleLbl="bgShp" presStyleIdx="4" presStyleCnt="7"/>
      <dgm:spPr/>
    </dgm:pt>
    <dgm:pt modelId="{6DB15BEB-F74F-4BEC-B093-C6378C92B339}" type="pres">
      <dgm:prSet presAssocID="{C894AA6A-516A-4587-9B59-C221198D42F2}"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DC9618D8-4288-4B08-B816-089BD5FEEC72}" type="pres">
      <dgm:prSet presAssocID="{C894AA6A-516A-4587-9B59-C221198D42F2}" presName="spaceRect" presStyleCnt="0"/>
      <dgm:spPr/>
    </dgm:pt>
    <dgm:pt modelId="{FD41F6A5-A523-42E0-99B5-9BA1FA1FF3FE}" type="pres">
      <dgm:prSet presAssocID="{C894AA6A-516A-4587-9B59-C221198D42F2}" presName="parTx" presStyleLbl="revTx" presStyleIdx="4" presStyleCnt="7">
        <dgm:presLayoutVars>
          <dgm:chMax val="0"/>
          <dgm:chPref val="0"/>
        </dgm:presLayoutVars>
      </dgm:prSet>
      <dgm:spPr/>
    </dgm:pt>
    <dgm:pt modelId="{52E5E14A-E511-460D-BB1E-97381FFD5FAC}" type="pres">
      <dgm:prSet presAssocID="{A1B7336A-9BD5-403E-B37C-C2A2D6B829BF}" presName="sibTrans" presStyleCnt="0"/>
      <dgm:spPr/>
    </dgm:pt>
    <dgm:pt modelId="{1A1AB257-E035-462B-95F7-B8720B74AD84}" type="pres">
      <dgm:prSet presAssocID="{AC0627C1-4762-4E6D-A218-4345AAFBB871}" presName="compNode" presStyleCnt="0"/>
      <dgm:spPr/>
    </dgm:pt>
    <dgm:pt modelId="{89C77EA9-5322-4F72-9DD5-B638C8CCD060}" type="pres">
      <dgm:prSet presAssocID="{AC0627C1-4762-4E6D-A218-4345AAFBB871}" presName="bgRect" presStyleLbl="bgShp" presStyleIdx="5" presStyleCnt="7"/>
      <dgm:spPr/>
    </dgm:pt>
    <dgm:pt modelId="{2DC5A09F-EC6B-4E1E-8514-AA8CA1FB2967}" type="pres">
      <dgm:prSet presAssocID="{AC0627C1-4762-4E6D-A218-4345AAFBB871}"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ubtitles"/>
        </a:ext>
      </dgm:extLst>
    </dgm:pt>
    <dgm:pt modelId="{E8A1F071-A5F9-4C71-BACA-8A88EF61D3DE}" type="pres">
      <dgm:prSet presAssocID="{AC0627C1-4762-4E6D-A218-4345AAFBB871}" presName="spaceRect" presStyleCnt="0"/>
      <dgm:spPr/>
    </dgm:pt>
    <dgm:pt modelId="{CF55E9CE-63DA-4C07-80EB-E3DAF5A8B838}" type="pres">
      <dgm:prSet presAssocID="{AC0627C1-4762-4E6D-A218-4345AAFBB871}" presName="parTx" presStyleLbl="revTx" presStyleIdx="5" presStyleCnt="7">
        <dgm:presLayoutVars>
          <dgm:chMax val="0"/>
          <dgm:chPref val="0"/>
        </dgm:presLayoutVars>
      </dgm:prSet>
      <dgm:spPr/>
    </dgm:pt>
    <dgm:pt modelId="{5EF66B5F-0076-46BE-8965-A46EEFFB644F}" type="pres">
      <dgm:prSet presAssocID="{6BDC3AEB-3106-492A-BB1E-E5FE035A02CD}" presName="sibTrans" presStyleCnt="0"/>
      <dgm:spPr/>
    </dgm:pt>
    <dgm:pt modelId="{32D60F72-70EB-4930-847B-463D6AD211F2}" type="pres">
      <dgm:prSet presAssocID="{FDEC7AFC-D4F2-4C05-A248-79A40686B685}" presName="compNode" presStyleCnt="0"/>
      <dgm:spPr/>
    </dgm:pt>
    <dgm:pt modelId="{B29C5148-24D9-4117-8AC1-CA3D3755B478}" type="pres">
      <dgm:prSet presAssocID="{FDEC7AFC-D4F2-4C05-A248-79A40686B685}" presName="bgRect" presStyleLbl="bgShp" presStyleIdx="6" presStyleCnt="7"/>
      <dgm:spPr/>
    </dgm:pt>
    <dgm:pt modelId="{C2518E71-F7CE-4CF3-BAE7-1474F936AA32}" type="pres">
      <dgm:prSet presAssocID="{FDEC7AFC-D4F2-4C05-A248-79A40686B685}"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ouse"/>
        </a:ext>
      </dgm:extLst>
    </dgm:pt>
    <dgm:pt modelId="{8DAA33E6-00F9-4662-935A-51ACFCE2DC42}" type="pres">
      <dgm:prSet presAssocID="{FDEC7AFC-D4F2-4C05-A248-79A40686B685}" presName="spaceRect" presStyleCnt="0"/>
      <dgm:spPr/>
    </dgm:pt>
    <dgm:pt modelId="{5D3EB69D-0FF2-4D16-B2A5-BBDFDB19BE4B}" type="pres">
      <dgm:prSet presAssocID="{FDEC7AFC-D4F2-4C05-A248-79A40686B685}" presName="parTx" presStyleLbl="revTx" presStyleIdx="6" presStyleCnt="7">
        <dgm:presLayoutVars>
          <dgm:chMax val="0"/>
          <dgm:chPref val="0"/>
        </dgm:presLayoutVars>
      </dgm:prSet>
      <dgm:spPr/>
    </dgm:pt>
  </dgm:ptLst>
  <dgm:cxnLst>
    <dgm:cxn modelId="{CBA81706-FB62-4628-BB52-E31471E9E24D}" type="presOf" srcId="{6E3935CC-8CAF-4A4E-8498-5D25318D21D9}" destId="{8AB0D47B-7610-470C-BC9C-6C66CBE39835}" srcOrd="0" destOrd="0" presId="urn:microsoft.com/office/officeart/2018/2/layout/IconVerticalSolidList"/>
    <dgm:cxn modelId="{7E169D07-0F9E-4178-88FB-ADEFB9EA4D92}" type="presOf" srcId="{5CAB385E-A264-4537-B1CA-59FCBB886E12}" destId="{C9EC1E26-5F90-4887-9203-4A527766A1DF}" srcOrd="0" destOrd="0" presId="urn:microsoft.com/office/officeart/2018/2/layout/IconVerticalSolidList"/>
    <dgm:cxn modelId="{11915C0E-1023-47F6-A8A0-38607FE0915C}" srcId="{5B243F67-F397-460E-91E1-62F8C1EE0E97}" destId="{CBAB46B5-371D-48F9-A3CB-7B400EF8A578}" srcOrd="1" destOrd="0" parTransId="{13B965BC-8EA5-46C6-BF6E-368C86306408}" sibTransId="{7BD136AF-7007-4D6A-8C6F-D0900B577E1A}"/>
    <dgm:cxn modelId="{7D450A34-E280-448F-9ABC-A036F9E8330C}" srcId="{5B243F67-F397-460E-91E1-62F8C1EE0E97}" destId="{FDEC7AFC-D4F2-4C05-A248-79A40686B685}" srcOrd="6" destOrd="0" parTransId="{6E60C62C-2849-4B08-84AE-5D9E0890D1AC}" sibTransId="{769E6812-A49D-40C2-BA5D-3B6051037C83}"/>
    <dgm:cxn modelId="{28FFE735-171B-43C8-9E52-F62D8C7C7D56}" srcId="{5B243F67-F397-460E-91E1-62F8C1EE0E97}" destId="{6E3935CC-8CAF-4A4E-8498-5D25318D21D9}" srcOrd="0" destOrd="0" parTransId="{DFC73587-6933-4E7E-9533-FD34BAEA2390}" sibTransId="{A2E4FA1C-2D44-46F0-A949-37B626244BF8}"/>
    <dgm:cxn modelId="{4C687E3D-9681-4A71-93C3-45F3A90E4BDA}" srcId="{5B243F67-F397-460E-91E1-62F8C1EE0E97}" destId="{C894AA6A-516A-4587-9B59-C221198D42F2}" srcOrd="4" destOrd="0" parTransId="{883ADB30-8C48-4E31-89EA-5FD496923DF0}" sibTransId="{A1B7336A-9BD5-403E-B37C-C2A2D6B829BF}"/>
    <dgm:cxn modelId="{E75B7742-44F5-4E4D-A945-990FF8726E26}" type="presOf" srcId="{5B243F67-F397-460E-91E1-62F8C1EE0E97}" destId="{3C13DAC5-CC7B-40C0-8F2E-7CBE9E96EB38}" srcOrd="0" destOrd="0" presId="urn:microsoft.com/office/officeart/2018/2/layout/IconVerticalSolidList"/>
    <dgm:cxn modelId="{1BA52355-E07D-4FAC-89CC-21B9F3FB7C78}" type="presOf" srcId="{CBAB46B5-371D-48F9-A3CB-7B400EF8A578}" destId="{F360508C-2519-46BD-BE6F-F78180176A27}" srcOrd="0" destOrd="0" presId="urn:microsoft.com/office/officeart/2018/2/layout/IconVerticalSolidList"/>
    <dgm:cxn modelId="{65A13CA5-5E95-4500-BA0B-B8E42389E400}" type="presOf" srcId="{FDEC7AFC-D4F2-4C05-A248-79A40686B685}" destId="{5D3EB69D-0FF2-4D16-B2A5-BBDFDB19BE4B}" srcOrd="0" destOrd="0" presId="urn:microsoft.com/office/officeart/2018/2/layout/IconVerticalSolidList"/>
    <dgm:cxn modelId="{69CB98AD-03B0-41F1-9560-41AD50249229}" srcId="{5B243F67-F397-460E-91E1-62F8C1EE0E97}" destId="{A49C7A25-792C-4004-95D5-C5E6A621B74C}" srcOrd="3" destOrd="0" parTransId="{B9FE0547-A5BB-40A3-B41F-7B36B2ED1996}" sibTransId="{AE7C7764-E2E3-414C-B5A1-D44808C33ACC}"/>
    <dgm:cxn modelId="{76943AB9-E9E9-438D-849A-520C5902174A}" type="presOf" srcId="{A49C7A25-792C-4004-95D5-C5E6A621B74C}" destId="{8E3DB88A-0ED2-43C1-8CB1-0300EEE349B7}" srcOrd="0" destOrd="0" presId="urn:microsoft.com/office/officeart/2018/2/layout/IconVerticalSolidList"/>
    <dgm:cxn modelId="{398D50BD-4A98-4FAE-8A2E-3CD5835407A3}" type="presOf" srcId="{C894AA6A-516A-4587-9B59-C221198D42F2}" destId="{FD41F6A5-A523-42E0-99B5-9BA1FA1FF3FE}" srcOrd="0" destOrd="0" presId="urn:microsoft.com/office/officeart/2018/2/layout/IconVerticalSolidList"/>
    <dgm:cxn modelId="{29BD83BE-0AD4-4271-99C4-82E1F07C8215}" srcId="{5B243F67-F397-460E-91E1-62F8C1EE0E97}" destId="{AC0627C1-4762-4E6D-A218-4345AAFBB871}" srcOrd="5" destOrd="0" parTransId="{E2CCA12A-E1BA-40FE-985E-650C87E240BB}" sibTransId="{6BDC3AEB-3106-492A-BB1E-E5FE035A02CD}"/>
    <dgm:cxn modelId="{4C697CC2-AA47-40FD-817B-FD0F4D80299F}" srcId="{5B243F67-F397-460E-91E1-62F8C1EE0E97}" destId="{5CAB385E-A264-4537-B1CA-59FCBB886E12}" srcOrd="2" destOrd="0" parTransId="{0A7781CA-E9DD-4E74-BB0F-FF0E3A2D616E}" sibTransId="{1E4CC7BB-5B16-483C-9883-1AEE06638C9F}"/>
    <dgm:cxn modelId="{A53055F2-A0ED-4F80-BE54-91FBBDFAFFA2}" type="presOf" srcId="{AC0627C1-4762-4E6D-A218-4345AAFBB871}" destId="{CF55E9CE-63DA-4C07-80EB-E3DAF5A8B838}" srcOrd="0" destOrd="0" presId="urn:microsoft.com/office/officeart/2018/2/layout/IconVerticalSolidList"/>
    <dgm:cxn modelId="{33F9FD0A-7082-4A52-B8B1-D0E3BC7C3AA9}" type="presParOf" srcId="{3C13DAC5-CC7B-40C0-8F2E-7CBE9E96EB38}" destId="{6B8E58E0-4890-41B6-BD99-00DC5A022209}" srcOrd="0" destOrd="0" presId="urn:microsoft.com/office/officeart/2018/2/layout/IconVerticalSolidList"/>
    <dgm:cxn modelId="{EB909578-9541-4CF1-8B3F-45800B664940}" type="presParOf" srcId="{6B8E58E0-4890-41B6-BD99-00DC5A022209}" destId="{EE2FC933-027D-44B6-B4A2-251781EEC7CF}" srcOrd="0" destOrd="0" presId="urn:microsoft.com/office/officeart/2018/2/layout/IconVerticalSolidList"/>
    <dgm:cxn modelId="{46624C2E-F345-4364-8AF6-21DB9C167E1D}" type="presParOf" srcId="{6B8E58E0-4890-41B6-BD99-00DC5A022209}" destId="{63EFCC9D-4515-4331-B906-536F42F84CF4}" srcOrd="1" destOrd="0" presId="urn:microsoft.com/office/officeart/2018/2/layout/IconVerticalSolidList"/>
    <dgm:cxn modelId="{EE63AB79-D6DE-4687-8C49-1FF7FA27CF3C}" type="presParOf" srcId="{6B8E58E0-4890-41B6-BD99-00DC5A022209}" destId="{98814350-42A1-406A-9274-24B03E5A452E}" srcOrd="2" destOrd="0" presId="urn:microsoft.com/office/officeart/2018/2/layout/IconVerticalSolidList"/>
    <dgm:cxn modelId="{9BAFEC8F-37F4-4C09-84A0-8D6B12CEDCA5}" type="presParOf" srcId="{6B8E58E0-4890-41B6-BD99-00DC5A022209}" destId="{8AB0D47B-7610-470C-BC9C-6C66CBE39835}" srcOrd="3" destOrd="0" presId="urn:microsoft.com/office/officeart/2018/2/layout/IconVerticalSolidList"/>
    <dgm:cxn modelId="{D15547D8-0B67-47C4-8D65-77517830DC74}" type="presParOf" srcId="{3C13DAC5-CC7B-40C0-8F2E-7CBE9E96EB38}" destId="{CBC2C525-8984-41C6-980C-4EF40AFBD1D0}" srcOrd="1" destOrd="0" presId="urn:microsoft.com/office/officeart/2018/2/layout/IconVerticalSolidList"/>
    <dgm:cxn modelId="{384BC2E1-95EB-4206-97DF-AF48B95C9417}" type="presParOf" srcId="{3C13DAC5-CC7B-40C0-8F2E-7CBE9E96EB38}" destId="{9F7BADA2-5395-475A-ACE3-48D8FF50D36F}" srcOrd="2" destOrd="0" presId="urn:microsoft.com/office/officeart/2018/2/layout/IconVerticalSolidList"/>
    <dgm:cxn modelId="{50617434-E44C-4D6B-B500-2B4F75EDBFBB}" type="presParOf" srcId="{9F7BADA2-5395-475A-ACE3-48D8FF50D36F}" destId="{9DE6C00A-D238-4261-B728-F8B308917743}" srcOrd="0" destOrd="0" presId="urn:microsoft.com/office/officeart/2018/2/layout/IconVerticalSolidList"/>
    <dgm:cxn modelId="{8EDAF61A-4C35-4493-93E4-840F5B859F2F}" type="presParOf" srcId="{9F7BADA2-5395-475A-ACE3-48D8FF50D36F}" destId="{360E4877-E079-40CF-8A08-9FF2251C3388}" srcOrd="1" destOrd="0" presId="urn:microsoft.com/office/officeart/2018/2/layout/IconVerticalSolidList"/>
    <dgm:cxn modelId="{7CC6BCC8-6FA3-45DA-9CE0-FB7B2099EBF3}" type="presParOf" srcId="{9F7BADA2-5395-475A-ACE3-48D8FF50D36F}" destId="{90F47A4F-FE6C-4001-B9BC-834904491449}" srcOrd="2" destOrd="0" presId="urn:microsoft.com/office/officeart/2018/2/layout/IconVerticalSolidList"/>
    <dgm:cxn modelId="{D204B520-7096-49B6-AD2C-CE63600DE01C}" type="presParOf" srcId="{9F7BADA2-5395-475A-ACE3-48D8FF50D36F}" destId="{F360508C-2519-46BD-BE6F-F78180176A27}" srcOrd="3" destOrd="0" presId="urn:microsoft.com/office/officeart/2018/2/layout/IconVerticalSolidList"/>
    <dgm:cxn modelId="{6FB4FF46-8AF9-4B4F-812D-DF28ECA6979A}" type="presParOf" srcId="{3C13DAC5-CC7B-40C0-8F2E-7CBE9E96EB38}" destId="{A1F3CCC7-5CD9-4428-86B1-B955012E4D7E}" srcOrd="3" destOrd="0" presId="urn:microsoft.com/office/officeart/2018/2/layout/IconVerticalSolidList"/>
    <dgm:cxn modelId="{60C607EB-D9A1-4F38-B2E7-F7F92504ECCC}" type="presParOf" srcId="{3C13DAC5-CC7B-40C0-8F2E-7CBE9E96EB38}" destId="{B5B6915C-DEAC-4D0F-A67D-5F1C7957523E}" srcOrd="4" destOrd="0" presId="urn:microsoft.com/office/officeart/2018/2/layout/IconVerticalSolidList"/>
    <dgm:cxn modelId="{8D39C436-9B33-4509-8E02-CB9A926F9C4D}" type="presParOf" srcId="{B5B6915C-DEAC-4D0F-A67D-5F1C7957523E}" destId="{BF7E2E07-858D-4A83-BA0F-D1DF24C993F4}" srcOrd="0" destOrd="0" presId="urn:microsoft.com/office/officeart/2018/2/layout/IconVerticalSolidList"/>
    <dgm:cxn modelId="{24079F64-03D6-4F87-973C-C3800B0D0A87}" type="presParOf" srcId="{B5B6915C-DEAC-4D0F-A67D-5F1C7957523E}" destId="{DBE631B5-D5D0-4D22-B942-46AC2234EACD}" srcOrd="1" destOrd="0" presId="urn:microsoft.com/office/officeart/2018/2/layout/IconVerticalSolidList"/>
    <dgm:cxn modelId="{52F9522D-C2A9-46D8-A90A-A66E196EB4E3}" type="presParOf" srcId="{B5B6915C-DEAC-4D0F-A67D-5F1C7957523E}" destId="{72B5B28A-338E-4BB2-8322-644E03C83D30}" srcOrd="2" destOrd="0" presId="urn:microsoft.com/office/officeart/2018/2/layout/IconVerticalSolidList"/>
    <dgm:cxn modelId="{3EF99195-4380-4A8A-ABC4-AD1D01FA7AFE}" type="presParOf" srcId="{B5B6915C-DEAC-4D0F-A67D-5F1C7957523E}" destId="{C9EC1E26-5F90-4887-9203-4A527766A1DF}" srcOrd="3" destOrd="0" presId="urn:microsoft.com/office/officeart/2018/2/layout/IconVerticalSolidList"/>
    <dgm:cxn modelId="{A9A7C475-A9F8-43B0-AC95-8E2E40C9667D}" type="presParOf" srcId="{3C13DAC5-CC7B-40C0-8F2E-7CBE9E96EB38}" destId="{61471222-3D54-4EC2-9ABF-FBBA974C6300}" srcOrd="5" destOrd="0" presId="urn:microsoft.com/office/officeart/2018/2/layout/IconVerticalSolidList"/>
    <dgm:cxn modelId="{5C06FB60-497A-49C5-A8F5-F64968B9B342}" type="presParOf" srcId="{3C13DAC5-CC7B-40C0-8F2E-7CBE9E96EB38}" destId="{1C890B99-2F47-49A3-82F5-AE10AB5658B9}" srcOrd="6" destOrd="0" presId="urn:microsoft.com/office/officeart/2018/2/layout/IconVerticalSolidList"/>
    <dgm:cxn modelId="{6E7FF707-456D-4032-B105-6D4F81999750}" type="presParOf" srcId="{1C890B99-2F47-49A3-82F5-AE10AB5658B9}" destId="{0E12288F-6F89-4988-96BE-6DA43D33DC8B}" srcOrd="0" destOrd="0" presId="urn:microsoft.com/office/officeart/2018/2/layout/IconVerticalSolidList"/>
    <dgm:cxn modelId="{84941A4E-5085-4631-8F49-D09F7EC4275B}" type="presParOf" srcId="{1C890B99-2F47-49A3-82F5-AE10AB5658B9}" destId="{841E6D77-C6E5-4ADB-8AD0-E0D81EDEDE2C}" srcOrd="1" destOrd="0" presId="urn:microsoft.com/office/officeart/2018/2/layout/IconVerticalSolidList"/>
    <dgm:cxn modelId="{6E4785C3-EF2F-4A0E-8F18-163E157908DB}" type="presParOf" srcId="{1C890B99-2F47-49A3-82F5-AE10AB5658B9}" destId="{9A01E051-C23D-4EC7-AB9B-8F9F40187BCF}" srcOrd="2" destOrd="0" presId="urn:microsoft.com/office/officeart/2018/2/layout/IconVerticalSolidList"/>
    <dgm:cxn modelId="{463DCAFD-700F-4DC8-97BE-FAE52142E06F}" type="presParOf" srcId="{1C890B99-2F47-49A3-82F5-AE10AB5658B9}" destId="{8E3DB88A-0ED2-43C1-8CB1-0300EEE349B7}" srcOrd="3" destOrd="0" presId="urn:microsoft.com/office/officeart/2018/2/layout/IconVerticalSolidList"/>
    <dgm:cxn modelId="{CB8E3AAD-801D-45E8-A6D4-A7B6736C00D6}" type="presParOf" srcId="{3C13DAC5-CC7B-40C0-8F2E-7CBE9E96EB38}" destId="{8BDFDEA9-E778-431A-94AA-AC94A11049C9}" srcOrd="7" destOrd="0" presId="urn:microsoft.com/office/officeart/2018/2/layout/IconVerticalSolidList"/>
    <dgm:cxn modelId="{47E5F510-8599-4C70-A92E-83C9EC959571}" type="presParOf" srcId="{3C13DAC5-CC7B-40C0-8F2E-7CBE9E96EB38}" destId="{67B8451C-EF56-4C5A-A3CB-5D304578867C}" srcOrd="8" destOrd="0" presId="urn:microsoft.com/office/officeart/2018/2/layout/IconVerticalSolidList"/>
    <dgm:cxn modelId="{23DA5D3E-0EC0-43FE-92D3-C0FDA4CD529C}" type="presParOf" srcId="{67B8451C-EF56-4C5A-A3CB-5D304578867C}" destId="{EA67BAB6-06DE-4D4B-A466-6AE6CC325CE4}" srcOrd="0" destOrd="0" presId="urn:microsoft.com/office/officeart/2018/2/layout/IconVerticalSolidList"/>
    <dgm:cxn modelId="{B7D7FD2D-9792-4E2D-92E7-7C407F3F0668}" type="presParOf" srcId="{67B8451C-EF56-4C5A-A3CB-5D304578867C}" destId="{6DB15BEB-F74F-4BEC-B093-C6378C92B339}" srcOrd="1" destOrd="0" presId="urn:microsoft.com/office/officeart/2018/2/layout/IconVerticalSolidList"/>
    <dgm:cxn modelId="{75BD7C67-2248-453A-85F0-8E3B35A95346}" type="presParOf" srcId="{67B8451C-EF56-4C5A-A3CB-5D304578867C}" destId="{DC9618D8-4288-4B08-B816-089BD5FEEC72}" srcOrd="2" destOrd="0" presId="urn:microsoft.com/office/officeart/2018/2/layout/IconVerticalSolidList"/>
    <dgm:cxn modelId="{AD44B3FB-854E-4CB3-9F7C-E59DD1D2349F}" type="presParOf" srcId="{67B8451C-EF56-4C5A-A3CB-5D304578867C}" destId="{FD41F6A5-A523-42E0-99B5-9BA1FA1FF3FE}" srcOrd="3" destOrd="0" presId="urn:microsoft.com/office/officeart/2018/2/layout/IconVerticalSolidList"/>
    <dgm:cxn modelId="{4CF54D4C-253A-4ED9-B132-4D2A4B3F959A}" type="presParOf" srcId="{3C13DAC5-CC7B-40C0-8F2E-7CBE9E96EB38}" destId="{52E5E14A-E511-460D-BB1E-97381FFD5FAC}" srcOrd="9" destOrd="0" presId="urn:microsoft.com/office/officeart/2018/2/layout/IconVerticalSolidList"/>
    <dgm:cxn modelId="{D7B49FAF-79C3-415A-BCE4-9B728816E97B}" type="presParOf" srcId="{3C13DAC5-CC7B-40C0-8F2E-7CBE9E96EB38}" destId="{1A1AB257-E035-462B-95F7-B8720B74AD84}" srcOrd="10" destOrd="0" presId="urn:microsoft.com/office/officeart/2018/2/layout/IconVerticalSolidList"/>
    <dgm:cxn modelId="{AE91B19E-882E-465B-878E-95BA001AFCA9}" type="presParOf" srcId="{1A1AB257-E035-462B-95F7-B8720B74AD84}" destId="{89C77EA9-5322-4F72-9DD5-B638C8CCD060}" srcOrd="0" destOrd="0" presId="urn:microsoft.com/office/officeart/2018/2/layout/IconVerticalSolidList"/>
    <dgm:cxn modelId="{1341B15A-1F3C-4734-B335-0BD5F66BD62D}" type="presParOf" srcId="{1A1AB257-E035-462B-95F7-B8720B74AD84}" destId="{2DC5A09F-EC6B-4E1E-8514-AA8CA1FB2967}" srcOrd="1" destOrd="0" presId="urn:microsoft.com/office/officeart/2018/2/layout/IconVerticalSolidList"/>
    <dgm:cxn modelId="{BE94E285-A263-4807-B5D3-3B4340604146}" type="presParOf" srcId="{1A1AB257-E035-462B-95F7-B8720B74AD84}" destId="{E8A1F071-A5F9-4C71-BACA-8A88EF61D3DE}" srcOrd="2" destOrd="0" presId="urn:microsoft.com/office/officeart/2018/2/layout/IconVerticalSolidList"/>
    <dgm:cxn modelId="{F5D3155C-90E7-4C1B-9B27-E3472068F1BF}" type="presParOf" srcId="{1A1AB257-E035-462B-95F7-B8720B74AD84}" destId="{CF55E9CE-63DA-4C07-80EB-E3DAF5A8B838}" srcOrd="3" destOrd="0" presId="urn:microsoft.com/office/officeart/2018/2/layout/IconVerticalSolidList"/>
    <dgm:cxn modelId="{C513CB28-42FF-427D-AB6A-0D09448E979D}" type="presParOf" srcId="{3C13DAC5-CC7B-40C0-8F2E-7CBE9E96EB38}" destId="{5EF66B5F-0076-46BE-8965-A46EEFFB644F}" srcOrd="11" destOrd="0" presId="urn:microsoft.com/office/officeart/2018/2/layout/IconVerticalSolidList"/>
    <dgm:cxn modelId="{458C6870-634F-4ADF-B8B4-E3C816177AC6}" type="presParOf" srcId="{3C13DAC5-CC7B-40C0-8F2E-7CBE9E96EB38}" destId="{32D60F72-70EB-4930-847B-463D6AD211F2}" srcOrd="12" destOrd="0" presId="urn:microsoft.com/office/officeart/2018/2/layout/IconVerticalSolidList"/>
    <dgm:cxn modelId="{84F72F3B-D837-484D-A706-74E755421282}" type="presParOf" srcId="{32D60F72-70EB-4930-847B-463D6AD211F2}" destId="{B29C5148-24D9-4117-8AC1-CA3D3755B478}" srcOrd="0" destOrd="0" presId="urn:microsoft.com/office/officeart/2018/2/layout/IconVerticalSolidList"/>
    <dgm:cxn modelId="{3F5D2352-6B4D-4BD6-A9B7-6D5444DF2FAD}" type="presParOf" srcId="{32D60F72-70EB-4930-847B-463D6AD211F2}" destId="{C2518E71-F7CE-4CF3-BAE7-1474F936AA32}" srcOrd="1" destOrd="0" presId="urn:microsoft.com/office/officeart/2018/2/layout/IconVerticalSolidList"/>
    <dgm:cxn modelId="{3549E4A6-2A6F-4FF1-8065-09E92B3C8B4A}" type="presParOf" srcId="{32D60F72-70EB-4930-847B-463D6AD211F2}" destId="{8DAA33E6-00F9-4662-935A-51ACFCE2DC42}" srcOrd="2" destOrd="0" presId="urn:microsoft.com/office/officeart/2018/2/layout/IconVerticalSolidList"/>
    <dgm:cxn modelId="{A1A19CBB-9B60-4280-8181-1A988434A118}" type="presParOf" srcId="{32D60F72-70EB-4930-847B-463D6AD211F2}" destId="{5D3EB69D-0FF2-4D16-B2A5-BBDFDB19BE4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FC933-027D-44B6-B4A2-251781EEC7CF}">
      <dsp:nvSpPr>
        <dsp:cNvPr id="0" name=""/>
        <dsp:cNvSpPr/>
      </dsp:nvSpPr>
      <dsp:spPr>
        <a:xfrm>
          <a:off x="0" y="3206"/>
          <a:ext cx="6604067" cy="6005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EFCC9D-4515-4331-B906-536F42F84CF4}">
      <dsp:nvSpPr>
        <dsp:cNvPr id="0" name=""/>
        <dsp:cNvSpPr/>
      </dsp:nvSpPr>
      <dsp:spPr>
        <a:xfrm>
          <a:off x="181656" y="138322"/>
          <a:ext cx="330607" cy="3302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B0D47B-7610-470C-BC9C-6C66CBE39835}">
      <dsp:nvSpPr>
        <dsp:cNvPr id="0" name=""/>
        <dsp:cNvSpPr/>
      </dsp:nvSpPr>
      <dsp:spPr>
        <a:xfrm>
          <a:off x="693920" y="3206"/>
          <a:ext cx="5878797"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en-US" sz="2000" kern="1200" dirty="0"/>
            <a:t>EST excel</a:t>
          </a:r>
        </a:p>
      </dsp:txBody>
      <dsp:txXfrm>
        <a:off x="693920" y="3206"/>
        <a:ext cx="5878797" cy="656815"/>
      </dsp:txXfrm>
    </dsp:sp>
    <dsp:sp modelId="{9DE6C00A-D238-4261-B728-F8B308917743}">
      <dsp:nvSpPr>
        <dsp:cNvPr id="0" name=""/>
        <dsp:cNvSpPr/>
      </dsp:nvSpPr>
      <dsp:spPr>
        <a:xfrm>
          <a:off x="0" y="824226"/>
          <a:ext cx="6604067" cy="6005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0E4877-E079-40CF-8A08-9FF2251C3388}">
      <dsp:nvSpPr>
        <dsp:cNvPr id="0" name=""/>
        <dsp:cNvSpPr/>
      </dsp:nvSpPr>
      <dsp:spPr>
        <a:xfrm>
          <a:off x="181656" y="959342"/>
          <a:ext cx="330607" cy="3302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60508C-2519-46BD-BE6F-F78180176A27}">
      <dsp:nvSpPr>
        <dsp:cNvPr id="0" name=""/>
        <dsp:cNvSpPr/>
      </dsp:nvSpPr>
      <dsp:spPr>
        <a:xfrm>
          <a:off x="693920" y="824226"/>
          <a:ext cx="5878797"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en-US" sz="2000" kern="1200" dirty="0"/>
            <a:t>PPT to help train others </a:t>
          </a:r>
        </a:p>
      </dsp:txBody>
      <dsp:txXfrm>
        <a:off x="693920" y="824226"/>
        <a:ext cx="5878797" cy="656815"/>
      </dsp:txXfrm>
    </dsp:sp>
    <dsp:sp modelId="{BF7E2E07-858D-4A83-BA0F-D1DF24C993F4}">
      <dsp:nvSpPr>
        <dsp:cNvPr id="0" name=""/>
        <dsp:cNvSpPr/>
      </dsp:nvSpPr>
      <dsp:spPr>
        <a:xfrm>
          <a:off x="0" y="1645245"/>
          <a:ext cx="6604067" cy="60051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E631B5-D5D0-4D22-B942-46AC2234EACD}">
      <dsp:nvSpPr>
        <dsp:cNvPr id="0" name=""/>
        <dsp:cNvSpPr/>
      </dsp:nvSpPr>
      <dsp:spPr>
        <a:xfrm>
          <a:off x="181656" y="1780362"/>
          <a:ext cx="330607" cy="3302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EC1E26-5F90-4887-9203-4A527766A1DF}">
      <dsp:nvSpPr>
        <dsp:cNvPr id="0" name=""/>
        <dsp:cNvSpPr/>
      </dsp:nvSpPr>
      <dsp:spPr>
        <a:xfrm>
          <a:off x="693920" y="1645245"/>
          <a:ext cx="5878797"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en-US" sz="2000" kern="1200" dirty="0"/>
            <a:t>Brief description of the tool to share with partners/ donors </a:t>
          </a:r>
        </a:p>
      </dsp:txBody>
      <dsp:txXfrm>
        <a:off x="693920" y="1645245"/>
        <a:ext cx="5878797" cy="656815"/>
      </dsp:txXfrm>
    </dsp:sp>
    <dsp:sp modelId="{0E12288F-6F89-4988-96BE-6DA43D33DC8B}">
      <dsp:nvSpPr>
        <dsp:cNvPr id="0" name=""/>
        <dsp:cNvSpPr/>
      </dsp:nvSpPr>
      <dsp:spPr>
        <a:xfrm>
          <a:off x="0" y="2466265"/>
          <a:ext cx="6604067" cy="60051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1E6D77-C6E5-4ADB-8AD0-E0D81EDEDE2C}">
      <dsp:nvSpPr>
        <dsp:cNvPr id="0" name=""/>
        <dsp:cNvSpPr/>
      </dsp:nvSpPr>
      <dsp:spPr>
        <a:xfrm>
          <a:off x="181656" y="2601381"/>
          <a:ext cx="330607" cy="3302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3DB88A-0ED2-43C1-8CB1-0300EEE349B7}">
      <dsp:nvSpPr>
        <dsp:cNvPr id="0" name=""/>
        <dsp:cNvSpPr/>
      </dsp:nvSpPr>
      <dsp:spPr>
        <a:xfrm>
          <a:off x="693920" y="2466265"/>
          <a:ext cx="5878797"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en-US" sz="2000" kern="1200" dirty="0"/>
            <a:t>Support sheet – unpacking the checklist statements</a:t>
          </a:r>
        </a:p>
      </dsp:txBody>
      <dsp:txXfrm>
        <a:off x="693920" y="2466265"/>
        <a:ext cx="5878797" cy="656815"/>
      </dsp:txXfrm>
    </dsp:sp>
    <dsp:sp modelId="{EA67BAB6-06DE-4D4B-A466-6AE6CC325CE4}">
      <dsp:nvSpPr>
        <dsp:cNvPr id="0" name=""/>
        <dsp:cNvSpPr/>
      </dsp:nvSpPr>
      <dsp:spPr>
        <a:xfrm>
          <a:off x="0" y="3287285"/>
          <a:ext cx="6604067" cy="60051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B15BEB-F74F-4BEC-B093-C6378C92B339}">
      <dsp:nvSpPr>
        <dsp:cNvPr id="0" name=""/>
        <dsp:cNvSpPr/>
      </dsp:nvSpPr>
      <dsp:spPr>
        <a:xfrm>
          <a:off x="181656" y="3422401"/>
          <a:ext cx="330607" cy="3302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41F6A5-A523-42E0-99B5-9BA1FA1FF3FE}">
      <dsp:nvSpPr>
        <dsp:cNvPr id="0" name=""/>
        <dsp:cNvSpPr/>
      </dsp:nvSpPr>
      <dsp:spPr>
        <a:xfrm>
          <a:off x="693920" y="3287285"/>
          <a:ext cx="5878797"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en-US" sz="2000" kern="1200" dirty="0"/>
            <a:t>‘Community facing’  EST support sheet</a:t>
          </a:r>
        </a:p>
      </dsp:txBody>
      <dsp:txXfrm>
        <a:off x="693920" y="3287285"/>
        <a:ext cx="5878797" cy="656815"/>
      </dsp:txXfrm>
    </dsp:sp>
    <dsp:sp modelId="{89C77EA9-5322-4F72-9DD5-B638C8CCD060}">
      <dsp:nvSpPr>
        <dsp:cNvPr id="0" name=""/>
        <dsp:cNvSpPr/>
      </dsp:nvSpPr>
      <dsp:spPr>
        <a:xfrm>
          <a:off x="0" y="4108305"/>
          <a:ext cx="6604067" cy="6005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C5A09F-EC6B-4E1E-8514-AA8CA1FB2967}">
      <dsp:nvSpPr>
        <dsp:cNvPr id="0" name=""/>
        <dsp:cNvSpPr/>
      </dsp:nvSpPr>
      <dsp:spPr>
        <a:xfrm>
          <a:off x="181656" y="4243421"/>
          <a:ext cx="330607" cy="3302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55E9CE-63DA-4C07-80EB-E3DAF5A8B838}">
      <dsp:nvSpPr>
        <dsp:cNvPr id="0" name=""/>
        <dsp:cNvSpPr/>
      </dsp:nvSpPr>
      <dsp:spPr>
        <a:xfrm>
          <a:off x="693920" y="4108305"/>
          <a:ext cx="5878797"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en-US" sz="2000" kern="1200" dirty="0"/>
            <a:t>Translation of version 2  will be available in French, Spanish and Arabic</a:t>
          </a:r>
        </a:p>
      </dsp:txBody>
      <dsp:txXfrm>
        <a:off x="693920" y="4108305"/>
        <a:ext cx="5878797" cy="656815"/>
      </dsp:txXfrm>
    </dsp:sp>
    <dsp:sp modelId="{B29C5148-24D9-4117-8AC1-CA3D3755B478}">
      <dsp:nvSpPr>
        <dsp:cNvPr id="0" name=""/>
        <dsp:cNvSpPr/>
      </dsp:nvSpPr>
      <dsp:spPr>
        <a:xfrm>
          <a:off x="0" y="4929324"/>
          <a:ext cx="6604067" cy="6005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518E71-F7CE-4CF3-BAE7-1474F936AA32}">
      <dsp:nvSpPr>
        <dsp:cNvPr id="0" name=""/>
        <dsp:cNvSpPr/>
      </dsp:nvSpPr>
      <dsp:spPr>
        <a:xfrm>
          <a:off x="181656" y="5064441"/>
          <a:ext cx="330607" cy="33028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3EB69D-0FF2-4D16-B2A5-BBDFDB19BE4B}">
      <dsp:nvSpPr>
        <dsp:cNvPr id="0" name=""/>
        <dsp:cNvSpPr/>
      </dsp:nvSpPr>
      <dsp:spPr>
        <a:xfrm>
          <a:off x="693920" y="4929324"/>
          <a:ext cx="5878797"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en-US" sz="2000" kern="1200" dirty="0"/>
            <a:t>CRS’s EFOM site houses the tool and all resources</a:t>
          </a:r>
        </a:p>
      </dsp:txBody>
      <dsp:txXfrm>
        <a:off x="693920" y="4929324"/>
        <a:ext cx="5878797" cy="6568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3T14:45:32.691"/>
    </inkml:context>
    <inkml:brush xml:id="br0">
      <inkml:brushProperty name="width" value="0.35" units="cm"/>
      <inkml:brushProperty name="height" value="0.35" units="cm"/>
      <inkml:brushProperty name="color" value="#FFFFFF"/>
    </inkml:brush>
  </inkml:definitions>
  <inkml:trace contextRef="#ctx0" brushRef="#br0">0 0 24575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3T14:45:39.626"/>
    </inkml:context>
    <inkml:brush xml:id="br0">
      <inkml:brushProperty name="width" value="0.025" units="cm"/>
      <inkml:brushProperty name="height" value="0.025" units="cm"/>
      <inkml:brushProperty name="color" value="#FFFFFF"/>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3T14:45:40.106"/>
    </inkml:context>
    <inkml:brush xml:id="br0">
      <inkml:brushProperty name="width" value="0.025" units="cm"/>
      <inkml:brushProperty name="height" value="0.025" units="cm"/>
      <inkml:brushProperty name="color" value="#FFFFFF"/>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3BA5C-C0FA-4E25-966D-E2EC85A533F9}" type="datetimeFigureOut">
              <a:rPr lang="en-US" smtClean="0"/>
              <a:t>4/5/2024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CBC1B-B828-4DEA-9DE2-B8AEE13C33EA}" type="slidenum">
              <a:rPr lang="en-US" smtClean="0"/>
              <a:t>‹#›</a:t>
            </a:fld>
            <a:endParaRPr lang="en-US"/>
          </a:p>
        </p:txBody>
      </p:sp>
    </p:spTree>
    <p:extLst>
      <p:ext uri="{BB962C8B-B14F-4D97-AF65-F5344CB8AC3E}">
        <p14:creationId xmlns:p14="http://schemas.microsoft.com/office/powerpoint/2010/main" val="3487561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Please adapt this presentation to your training needs</a:t>
            </a:r>
          </a:p>
        </p:txBody>
      </p:sp>
      <p:sp>
        <p:nvSpPr>
          <p:cNvPr id="4" name="Slide Number Placeholder 3"/>
          <p:cNvSpPr>
            <a:spLocks noGrp="1"/>
          </p:cNvSpPr>
          <p:nvPr>
            <p:ph type="sldNum" sz="quarter" idx="5"/>
          </p:nvPr>
        </p:nvSpPr>
        <p:spPr/>
        <p:txBody>
          <a:bodyPr/>
          <a:lstStyle/>
          <a:p>
            <a:fld id="{A62CBC1B-B828-4DEA-9DE2-B8AEE13C33EA}" type="slidenum">
              <a:rPr lang="en-US" smtClean="0"/>
              <a:t>1</a:t>
            </a:fld>
            <a:endParaRPr lang="en-US"/>
          </a:p>
        </p:txBody>
      </p:sp>
    </p:spTree>
    <p:extLst>
      <p:ext uri="{BB962C8B-B14F-4D97-AF65-F5344CB8AC3E}">
        <p14:creationId xmlns:p14="http://schemas.microsoft.com/office/powerpoint/2010/main" val="2910461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Findings of the EST review affirmed that it is fit for purpose. It can help reduce, mitigate and manage risks. Room for improvement includes guidance on market-based interventions like cash and voucher, operations and CCA integration into FSL guidance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8D83AB1-BC90-4D2E-BC9D-74222787A42D}" type="slidenum">
              <a:rPr lang="en-US" smtClean="0"/>
              <a:t>10</a:t>
            </a:fld>
            <a:endParaRPr lang="en-US"/>
          </a:p>
        </p:txBody>
      </p:sp>
    </p:spTree>
    <p:extLst>
      <p:ext uri="{BB962C8B-B14F-4D97-AF65-F5344CB8AC3E}">
        <p14:creationId xmlns:p14="http://schemas.microsoft.com/office/powerpoint/2010/main" val="2410919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our strong partnership model in the Caritas family, we believe in co-designing projects with our partners and supporting their capacity– in that sense this tool really supports you to explore the issue with your partners and the design team. </a:t>
            </a:r>
          </a:p>
        </p:txBody>
      </p:sp>
      <p:sp>
        <p:nvSpPr>
          <p:cNvPr id="4" name="Slide Number Placeholder 3"/>
          <p:cNvSpPr>
            <a:spLocks noGrp="1"/>
          </p:cNvSpPr>
          <p:nvPr>
            <p:ph type="sldNum" sz="quarter" idx="10"/>
          </p:nvPr>
        </p:nvSpPr>
        <p:spPr/>
        <p:txBody>
          <a:bodyPr/>
          <a:lstStyle/>
          <a:p>
            <a:fld id="{98D83AB1-BC90-4D2E-BC9D-74222787A42D}" type="slidenum">
              <a:rPr lang="en-US" smtClean="0"/>
              <a:t>11</a:t>
            </a:fld>
            <a:endParaRPr lang="en-US"/>
          </a:p>
        </p:txBody>
      </p:sp>
    </p:spTree>
    <p:extLst>
      <p:ext uri="{BB962C8B-B14F-4D97-AF65-F5344CB8AC3E}">
        <p14:creationId xmlns:p14="http://schemas.microsoft.com/office/powerpoint/2010/main" val="2559870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donors have accepted this but some have their own tools/ due diligence  – you will have to understand what the specific donor needs. </a:t>
            </a:r>
          </a:p>
        </p:txBody>
      </p:sp>
      <p:sp>
        <p:nvSpPr>
          <p:cNvPr id="4" name="Slide Number Placeholder 3"/>
          <p:cNvSpPr>
            <a:spLocks noGrp="1"/>
          </p:cNvSpPr>
          <p:nvPr>
            <p:ph type="sldNum" sz="quarter" idx="5"/>
          </p:nvPr>
        </p:nvSpPr>
        <p:spPr/>
        <p:txBody>
          <a:bodyPr/>
          <a:lstStyle/>
          <a:p>
            <a:fld id="{A62CBC1B-B828-4DEA-9DE2-B8AEE13C33EA}" type="slidenum">
              <a:rPr lang="en-US" smtClean="0"/>
              <a:t>12</a:t>
            </a:fld>
            <a:endParaRPr lang="en-US"/>
          </a:p>
        </p:txBody>
      </p:sp>
    </p:spTree>
    <p:extLst>
      <p:ext uri="{BB962C8B-B14F-4D97-AF65-F5344CB8AC3E}">
        <p14:creationId xmlns:p14="http://schemas.microsoft.com/office/powerpoint/2010/main" val="1080486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98D83AB1-BC90-4D2E-BC9D-74222787A42D}" type="slidenum">
              <a:rPr lang="en-US" smtClean="0"/>
              <a:t>13</a:t>
            </a:fld>
            <a:endParaRPr lang="en-US"/>
          </a:p>
        </p:txBody>
      </p:sp>
    </p:spTree>
    <p:extLst>
      <p:ext uri="{BB962C8B-B14F-4D97-AF65-F5344CB8AC3E}">
        <p14:creationId xmlns:p14="http://schemas.microsoft.com/office/powerpoint/2010/main" val="1695963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Statements in tier 1 are crafted as potential risks that may result from the intervention as we are trying to screen for possible risks. If there is a chance, no matter how small that it could have a negative impact, please flag somewhat. </a:t>
            </a:r>
          </a:p>
          <a:p>
            <a:endParaRPr lang="en-US" dirty="0"/>
          </a:p>
          <a:p>
            <a:r>
              <a:rPr lang="en-US" dirty="0"/>
              <a:t>If the statement has no relation to what you're trying to do you can put N/A </a:t>
            </a:r>
          </a:p>
        </p:txBody>
      </p:sp>
      <p:sp>
        <p:nvSpPr>
          <p:cNvPr id="4" name="Slide Number Placeholder 3"/>
          <p:cNvSpPr>
            <a:spLocks noGrp="1"/>
          </p:cNvSpPr>
          <p:nvPr>
            <p:ph type="sldNum" sz="quarter" idx="10"/>
          </p:nvPr>
        </p:nvSpPr>
        <p:spPr/>
        <p:txBody>
          <a:bodyPr/>
          <a:lstStyle/>
          <a:p>
            <a:fld id="{98D83AB1-BC90-4D2E-BC9D-74222787A42D}" type="slidenum">
              <a:rPr lang="en-US" smtClean="0"/>
              <a:t>14</a:t>
            </a:fld>
            <a:endParaRPr lang="en-US"/>
          </a:p>
        </p:txBody>
      </p:sp>
    </p:spTree>
    <p:extLst>
      <p:ext uri="{BB962C8B-B14F-4D97-AF65-F5344CB8AC3E}">
        <p14:creationId xmlns:p14="http://schemas.microsoft.com/office/powerpoint/2010/main" val="1780215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15</a:t>
            </a:fld>
            <a:endParaRPr lang="en-US"/>
          </a:p>
        </p:txBody>
      </p:sp>
    </p:spTree>
    <p:extLst>
      <p:ext uri="{BB962C8B-B14F-4D97-AF65-F5344CB8AC3E}">
        <p14:creationId xmlns:p14="http://schemas.microsoft.com/office/powerpoint/2010/main" val="2474269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crafted your risk statement in tier 2 you will have a chance to reflect on the impact and likelihood. Of course these are subjective call, but in discussions with the project design team you can try to come to a consensus. </a:t>
            </a:r>
          </a:p>
          <a:p>
            <a:endParaRPr lang="en-US" dirty="0"/>
          </a:p>
          <a:p>
            <a:r>
              <a:rPr lang="en-US" dirty="0"/>
              <a:t>For instance: your risk statement could be : Irrigation for an agricultural project may deplete water availability for neighboring settlements and downstream users. Impact would be high but likelihoods may be medium / low due to the scale of project.  </a:t>
            </a:r>
          </a:p>
        </p:txBody>
      </p:sp>
      <p:sp>
        <p:nvSpPr>
          <p:cNvPr id="4" name="Slide Number Placeholder 3"/>
          <p:cNvSpPr>
            <a:spLocks noGrp="1"/>
          </p:cNvSpPr>
          <p:nvPr>
            <p:ph type="sldNum" sz="quarter" idx="5"/>
          </p:nvPr>
        </p:nvSpPr>
        <p:spPr/>
        <p:txBody>
          <a:bodyPr/>
          <a:lstStyle/>
          <a:p>
            <a:fld id="{A62CBC1B-B828-4DEA-9DE2-B8AEE13C33EA}" type="slidenum">
              <a:rPr lang="en-US" smtClean="0"/>
              <a:t>16</a:t>
            </a:fld>
            <a:endParaRPr lang="en-US"/>
          </a:p>
        </p:txBody>
      </p:sp>
    </p:spTree>
    <p:extLst>
      <p:ext uri="{BB962C8B-B14F-4D97-AF65-F5344CB8AC3E}">
        <p14:creationId xmlns:p14="http://schemas.microsoft.com/office/powerpoint/2010/main" val="230136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examples from the ‘support sheet’ which unpacks the statements in tier 1 and offers example of possible risk assessments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support sheet is found with the other resources in the training package in the CRS EFOM site</a:t>
            </a:r>
          </a:p>
        </p:txBody>
      </p:sp>
      <p:sp>
        <p:nvSpPr>
          <p:cNvPr id="4" name="Slide Number Placeholder 3"/>
          <p:cNvSpPr>
            <a:spLocks noGrp="1"/>
          </p:cNvSpPr>
          <p:nvPr>
            <p:ph type="sldNum" sz="quarter" idx="5"/>
          </p:nvPr>
        </p:nvSpPr>
        <p:spPr/>
        <p:txBody>
          <a:bodyPr/>
          <a:lstStyle/>
          <a:p>
            <a:fld id="{A62CBC1B-B828-4DEA-9DE2-B8AEE13C33EA}" type="slidenum">
              <a:rPr lang="en-US" smtClean="0"/>
              <a:t>17</a:t>
            </a:fld>
            <a:endParaRPr lang="en-US"/>
          </a:p>
        </p:txBody>
      </p:sp>
    </p:spTree>
    <p:extLst>
      <p:ext uri="{BB962C8B-B14F-4D97-AF65-F5344CB8AC3E}">
        <p14:creationId xmlns:p14="http://schemas.microsoft.com/office/powerpoint/2010/main" val="484986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final product and what you will reintegrate into the project and communicate to donors is the result of tier 3. You will then add this to the final project design. MEAL plans and budget.</a:t>
            </a:r>
          </a:p>
          <a:p>
            <a:endParaRPr lang="en-US" dirty="0"/>
          </a:p>
          <a:p>
            <a:r>
              <a:rPr lang="en-US" dirty="0"/>
              <a:t>If you have no existing mitigation measures already planned, select ‘none’ under strength of mitigation measure. This will leave the net risk ranking blank which means you keep the risk rank from Tier 2. </a:t>
            </a:r>
          </a:p>
          <a:p>
            <a:r>
              <a:rPr lang="en-US" dirty="0"/>
              <a:t>If you do have some ideas of mitigations already (such as follow SPHERE standards </a:t>
            </a:r>
            <a:r>
              <a:rPr lang="en-US" dirty="0" err="1"/>
              <a:t>etc</a:t>
            </a:r>
            <a:r>
              <a:rPr lang="en-US" dirty="0"/>
              <a:t>…) you should select the strength of the measure (strong, medium, weak). This will give you the net risk ranking and you should come up with mitigation measures for any risks that have a net risk ranking that is yellow or red.</a:t>
            </a:r>
          </a:p>
          <a:p>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18</a:t>
            </a:fld>
            <a:endParaRPr lang="en-US"/>
          </a:p>
        </p:txBody>
      </p:sp>
    </p:spTree>
    <p:extLst>
      <p:ext uri="{BB962C8B-B14F-4D97-AF65-F5344CB8AC3E}">
        <p14:creationId xmlns:p14="http://schemas.microsoft.com/office/powerpoint/2010/main" val="522508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general guidelines across the different thematic areas. All guidelines must be adapted to local realities. The tool is not prescriptive, but offers a menu of options and guidance to help craft the mitigation and/or regenerative measures.  The tool doesn’t give you right/wrong as everything depends on context/ partner capacity/ budget…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At this point it would be ideal to open the excel and show participants what it is. Or encourage them to open it as you are going through the Tier 1, 2 and 3 slides</a:t>
            </a:r>
          </a:p>
        </p:txBody>
      </p:sp>
      <p:sp>
        <p:nvSpPr>
          <p:cNvPr id="4" name="Slide Number Placeholder 3"/>
          <p:cNvSpPr>
            <a:spLocks noGrp="1"/>
          </p:cNvSpPr>
          <p:nvPr>
            <p:ph type="sldNum" sz="quarter" idx="10"/>
          </p:nvPr>
        </p:nvSpPr>
        <p:spPr/>
        <p:txBody>
          <a:bodyPr/>
          <a:lstStyle/>
          <a:p>
            <a:fld id="{98D83AB1-BC90-4D2E-BC9D-74222787A42D}" type="slidenum">
              <a:rPr lang="en-US" smtClean="0"/>
              <a:t>19</a:t>
            </a:fld>
            <a:endParaRPr lang="en-US"/>
          </a:p>
        </p:txBody>
      </p:sp>
    </p:spTree>
    <p:extLst>
      <p:ext uri="{BB962C8B-B14F-4D97-AF65-F5344CB8AC3E}">
        <p14:creationId xmlns:p14="http://schemas.microsoft.com/office/powerpoint/2010/main" val="354231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mn-lt"/>
              </a:rPr>
              <a:t>This is an optional slide in case you are doing an online training </a:t>
            </a:r>
            <a:br>
              <a:rPr lang="en-US" dirty="0">
                <a:cs typeface="+mn-lt"/>
              </a:rPr>
            </a:b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98D83AB1-BC90-4D2E-BC9D-74222787A42D}" type="slidenum">
              <a:rPr lang="en-US" smtClean="0"/>
              <a:t>2</a:t>
            </a:fld>
            <a:endParaRPr lang="en-US"/>
          </a:p>
        </p:txBody>
      </p:sp>
    </p:spTree>
    <p:extLst>
      <p:ext uri="{BB962C8B-B14F-4D97-AF65-F5344CB8AC3E}">
        <p14:creationId xmlns:p14="http://schemas.microsoft.com/office/powerpoint/2010/main" val="539899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20</a:t>
            </a:fld>
            <a:endParaRPr lang="en-US"/>
          </a:p>
        </p:txBody>
      </p:sp>
    </p:spTree>
    <p:extLst>
      <p:ext uri="{BB962C8B-B14F-4D97-AF65-F5344CB8AC3E}">
        <p14:creationId xmlns:p14="http://schemas.microsoft.com/office/powerpoint/2010/main" val="2931716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technical tip </a:t>
            </a:r>
            <a:r>
              <a:rPr lang="en-US" b="1" dirty="0"/>
              <a:t>try not to delete cells</a:t>
            </a:r>
            <a:r>
              <a:rPr lang="en-US" dirty="0"/>
              <a:t>. If you need to reuse the EST for another project, open another excel workbook</a:t>
            </a:r>
          </a:p>
          <a:p>
            <a:endParaRPr lang="en-US" dirty="0"/>
          </a:p>
          <a:p>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21</a:t>
            </a:fld>
            <a:endParaRPr lang="en-US"/>
          </a:p>
        </p:txBody>
      </p:sp>
    </p:spTree>
    <p:extLst>
      <p:ext uri="{BB962C8B-B14F-4D97-AF65-F5344CB8AC3E}">
        <p14:creationId xmlns:p14="http://schemas.microsoft.com/office/powerpoint/2010/main" val="3636681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highly recommend applying the tool to a real project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people at least </a:t>
            </a:r>
            <a:r>
              <a:rPr lang="en-US" b="1" dirty="0"/>
              <a:t>2 hours </a:t>
            </a:r>
            <a:r>
              <a:rPr lang="en-US" dirty="0"/>
              <a:t>to apply the tool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do a 5 hour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hour to introduce this presentation (minimum)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- 2 hours to apply the tool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least 1 hour to debrief.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Alternatively, you can do the presentation in the morning, the application of the tool in people’s own time in the afternoon and come back for the debrief the next day. </a:t>
            </a:r>
            <a:r>
              <a:rPr lang="en-US" dirty="0" err="1"/>
              <a:t>Organise</a:t>
            </a:r>
            <a:r>
              <a:rPr lang="en-US" dirty="0"/>
              <a:t> it as you see fit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22</a:t>
            </a:fld>
            <a:endParaRPr lang="en-US"/>
          </a:p>
        </p:txBody>
      </p:sp>
    </p:spTree>
    <p:extLst>
      <p:ext uri="{BB962C8B-B14F-4D97-AF65-F5344CB8AC3E}">
        <p14:creationId xmlns:p14="http://schemas.microsoft.com/office/powerpoint/2010/main" val="286688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Adjust discussion sessions as needed </a:t>
            </a:r>
          </a:p>
        </p:txBody>
      </p:sp>
      <p:sp>
        <p:nvSpPr>
          <p:cNvPr id="4" name="Slide Number Placeholder 3"/>
          <p:cNvSpPr>
            <a:spLocks noGrp="1"/>
          </p:cNvSpPr>
          <p:nvPr>
            <p:ph type="sldNum" sz="quarter" idx="5"/>
          </p:nvPr>
        </p:nvSpPr>
        <p:spPr/>
        <p:txBody>
          <a:bodyPr/>
          <a:lstStyle/>
          <a:p>
            <a:fld id="{A62CBC1B-B828-4DEA-9DE2-B8AEE13C33EA}" type="slidenum">
              <a:rPr lang="en-US" smtClean="0"/>
              <a:t>23</a:t>
            </a:fld>
            <a:endParaRPr lang="en-US"/>
          </a:p>
        </p:txBody>
      </p:sp>
    </p:spTree>
    <p:extLst>
      <p:ext uri="{BB962C8B-B14F-4D97-AF65-F5344CB8AC3E}">
        <p14:creationId xmlns:p14="http://schemas.microsoft.com/office/powerpoint/2010/main" val="1766948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found that for some partners, this process has helped inform their capacity strengthening plans. </a:t>
            </a:r>
          </a:p>
        </p:txBody>
      </p:sp>
      <p:sp>
        <p:nvSpPr>
          <p:cNvPr id="4" name="Slide Number Placeholder 3"/>
          <p:cNvSpPr>
            <a:spLocks noGrp="1"/>
          </p:cNvSpPr>
          <p:nvPr>
            <p:ph type="sldNum" sz="quarter" idx="5"/>
          </p:nvPr>
        </p:nvSpPr>
        <p:spPr/>
        <p:txBody>
          <a:bodyPr/>
          <a:lstStyle/>
          <a:p>
            <a:fld id="{A62CBC1B-B828-4DEA-9DE2-B8AEE13C33EA}" type="slidenum">
              <a:rPr lang="en-US" smtClean="0"/>
              <a:t>24</a:t>
            </a:fld>
            <a:endParaRPr lang="en-US"/>
          </a:p>
        </p:txBody>
      </p:sp>
    </p:spTree>
    <p:extLst>
      <p:ext uri="{BB962C8B-B14F-4D97-AF65-F5344CB8AC3E}">
        <p14:creationId xmlns:p14="http://schemas.microsoft.com/office/powerpoint/2010/main" val="2180661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25</a:t>
            </a:fld>
            <a:endParaRPr lang="en-US"/>
          </a:p>
        </p:txBody>
      </p:sp>
    </p:spTree>
    <p:extLst>
      <p:ext uri="{BB962C8B-B14F-4D97-AF65-F5344CB8AC3E}">
        <p14:creationId xmlns:p14="http://schemas.microsoft.com/office/powerpoint/2010/main" val="2812797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found in the ‘guidance’ tab in the tool</a:t>
            </a:r>
          </a:p>
          <a:p>
            <a:r>
              <a:rPr lang="en-US" dirty="0"/>
              <a:t>If you use the tool again start with a new sheet.</a:t>
            </a:r>
          </a:p>
        </p:txBody>
      </p:sp>
      <p:sp>
        <p:nvSpPr>
          <p:cNvPr id="4" name="Slide Number Placeholder 3"/>
          <p:cNvSpPr>
            <a:spLocks noGrp="1"/>
          </p:cNvSpPr>
          <p:nvPr>
            <p:ph type="sldNum" sz="quarter" idx="5"/>
          </p:nvPr>
        </p:nvSpPr>
        <p:spPr/>
        <p:txBody>
          <a:bodyPr/>
          <a:lstStyle/>
          <a:p>
            <a:fld id="{A62CBC1B-B828-4DEA-9DE2-B8AEE13C33EA}" type="slidenum">
              <a:rPr lang="en-US" smtClean="0"/>
              <a:t>26</a:t>
            </a:fld>
            <a:endParaRPr lang="en-US"/>
          </a:p>
        </p:txBody>
      </p:sp>
    </p:spTree>
    <p:extLst>
      <p:ext uri="{BB962C8B-B14F-4D97-AF65-F5344CB8AC3E}">
        <p14:creationId xmlns:p14="http://schemas.microsoft.com/office/powerpoint/2010/main" val="2199177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27</a:t>
            </a:fld>
            <a:endParaRPr lang="en-US"/>
          </a:p>
        </p:txBody>
      </p:sp>
    </p:spTree>
    <p:extLst>
      <p:ext uri="{BB962C8B-B14F-4D97-AF65-F5344CB8AC3E}">
        <p14:creationId xmlns:p14="http://schemas.microsoft.com/office/powerpoint/2010/main" val="1311151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62CBC1B-B828-4DEA-9DE2-B8AEE13C33EA}" type="slidenum">
              <a:rPr lang="en-US" smtClean="0"/>
              <a:t>28</a:t>
            </a:fld>
            <a:endParaRPr lang="en-US"/>
          </a:p>
        </p:txBody>
      </p:sp>
    </p:spTree>
    <p:extLst>
      <p:ext uri="{BB962C8B-B14F-4D97-AF65-F5344CB8AC3E}">
        <p14:creationId xmlns:p14="http://schemas.microsoft.com/office/powerpoint/2010/main" val="2226656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98D83AB1-BC90-4D2E-BC9D-74222787A42D}" type="slidenum">
              <a:rPr lang="en-US" smtClean="0"/>
              <a:t>3</a:t>
            </a:fld>
            <a:endParaRPr lang="en-US"/>
          </a:p>
        </p:txBody>
      </p:sp>
    </p:spTree>
    <p:extLst>
      <p:ext uri="{BB962C8B-B14F-4D97-AF65-F5344CB8AC3E}">
        <p14:creationId xmlns:p14="http://schemas.microsoft.com/office/powerpoint/2010/main" val="839849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98D83AB1-BC90-4D2E-BC9D-74222787A42D}" type="slidenum">
              <a:rPr lang="en-US" smtClean="0"/>
              <a:t>4</a:t>
            </a:fld>
            <a:endParaRPr lang="en-US"/>
          </a:p>
        </p:txBody>
      </p:sp>
    </p:spTree>
    <p:extLst>
      <p:ext uri="{BB962C8B-B14F-4D97-AF65-F5344CB8AC3E}">
        <p14:creationId xmlns:p14="http://schemas.microsoft.com/office/powerpoint/2010/main" val="3555342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Question to participants: Put your comments in the chat or unmute and share</a:t>
            </a:r>
          </a:p>
          <a:p>
            <a:endParaRPr lang="en-US" dirty="0">
              <a:cs typeface="Calibri"/>
            </a:endParaRPr>
          </a:p>
        </p:txBody>
      </p:sp>
      <p:sp>
        <p:nvSpPr>
          <p:cNvPr id="4" name="Slide Number Placeholder 3"/>
          <p:cNvSpPr>
            <a:spLocks noGrp="1"/>
          </p:cNvSpPr>
          <p:nvPr>
            <p:ph type="sldNum" sz="quarter" idx="5"/>
          </p:nvPr>
        </p:nvSpPr>
        <p:spPr/>
        <p:txBody>
          <a:bodyPr/>
          <a:lstStyle/>
          <a:p>
            <a:fld id="{A62CBC1B-B828-4DEA-9DE2-B8AEE13C33EA}" type="slidenum">
              <a:rPr lang="en-US" smtClean="0"/>
              <a:t>5</a:t>
            </a:fld>
            <a:endParaRPr lang="en-US"/>
          </a:p>
        </p:txBody>
      </p:sp>
    </p:spTree>
    <p:extLst>
      <p:ext uri="{BB962C8B-B14F-4D97-AF65-F5344CB8AC3E}">
        <p14:creationId xmlns:p14="http://schemas.microsoft.com/office/powerpoint/2010/main" val="3294210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good environmental management can be practiced in any context, from emergency and recovery to longer-term development - this tools was designed to be applied to all those contexts. </a:t>
            </a:r>
          </a:p>
          <a:p>
            <a:endParaRPr lang="en-US" dirty="0"/>
          </a:p>
          <a:p>
            <a:r>
              <a:rPr lang="en-US" dirty="0"/>
              <a:t>The example of Vietnam shows how you can do good for people and planet delivering on environmental outcomes – regenerative model.</a:t>
            </a:r>
          </a:p>
          <a:p>
            <a:r>
              <a:rPr lang="en-US" dirty="0"/>
              <a:t>Cameroon example shows how we can ‘do no harm’</a:t>
            </a:r>
          </a:p>
          <a:p>
            <a:r>
              <a:rPr lang="en-US" dirty="0"/>
              <a:t> </a:t>
            </a:r>
          </a:p>
        </p:txBody>
      </p:sp>
      <p:sp>
        <p:nvSpPr>
          <p:cNvPr id="4" name="Slide Number Placeholder 3"/>
          <p:cNvSpPr>
            <a:spLocks noGrp="1"/>
          </p:cNvSpPr>
          <p:nvPr>
            <p:ph type="sldNum" sz="quarter" idx="10"/>
          </p:nvPr>
        </p:nvSpPr>
        <p:spPr/>
        <p:txBody>
          <a:bodyPr/>
          <a:lstStyle/>
          <a:p>
            <a:fld id="{98D83AB1-BC90-4D2E-BC9D-74222787A42D}" type="slidenum">
              <a:rPr lang="en-US" smtClean="0"/>
              <a:t>6</a:t>
            </a:fld>
            <a:endParaRPr lang="en-US"/>
          </a:p>
        </p:txBody>
      </p:sp>
    </p:spTree>
    <p:extLst>
      <p:ext uri="{BB962C8B-B14F-4D97-AF65-F5344CB8AC3E}">
        <p14:creationId xmlns:p14="http://schemas.microsoft.com/office/powerpoint/2010/main" val="1303700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Destruction of livelihoods and deforestation due to the production of bricks for humanitarian operations in Darfur. </a:t>
            </a: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Dry wells due to excessive drilling by humanitarian organizations in Afghanistan. </a:t>
            </a: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Destruction of livelihoods because too many fishing boats were supplied to Sri Lanka after the tsunami, causing depletion of fish stocks. </a:t>
            </a: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Failure to meet waste treatment standards that led to environmental contamination in Haiti and the largest cholera outbreak in recent history.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examples illustrate how humanitarian and peacekeeping actors, by not taking environmental issues into consideration, are defeating their purpose of saving lives and preserving and restoring people's livelihoods</a:t>
            </a:r>
          </a:p>
        </p:txBody>
      </p:sp>
      <p:sp>
        <p:nvSpPr>
          <p:cNvPr id="4" name="Slide Number Placeholder 3"/>
          <p:cNvSpPr>
            <a:spLocks noGrp="1"/>
          </p:cNvSpPr>
          <p:nvPr>
            <p:ph type="sldNum" sz="quarter" idx="10"/>
          </p:nvPr>
        </p:nvSpPr>
        <p:spPr/>
        <p:txBody>
          <a:bodyPr/>
          <a:lstStyle/>
          <a:p>
            <a:fld id="{98D83AB1-BC90-4D2E-BC9D-74222787A42D}" type="slidenum">
              <a:rPr lang="en-US" smtClean="0"/>
              <a:t>7</a:t>
            </a:fld>
            <a:endParaRPr lang="en-US"/>
          </a:p>
        </p:txBody>
      </p:sp>
    </p:spTree>
    <p:extLst>
      <p:ext uri="{BB962C8B-B14F-4D97-AF65-F5344CB8AC3E}">
        <p14:creationId xmlns:p14="http://schemas.microsoft.com/office/powerpoint/2010/main" val="3846868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fr-FR" dirty="0" err="1">
                <a:cs typeface="Calibri" panose="020F0502020204030204"/>
              </a:rPr>
              <a:t>Optional</a:t>
            </a:r>
            <a:r>
              <a:rPr lang="fr-FR" dirty="0">
                <a:cs typeface="Calibri" panose="020F0502020204030204"/>
              </a:rPr>
              <a:t> </a:t>
            </a:r>
            <a:r>
              <a:rPr lang="fr-FR" dirty="0" err="1">
                <a:cs typeface="Calibri" panose="020F0502020204030204"/>
              </a:rPr>
              <a:t>exercise</a:t>
            </a:r>
            <a:r>
              <a:rPr lang="fr-FR" dirty="0">
                <a:cs typeface="Calibri" panose="020F0502020204030204"/>
              </a:rPr>
              <a:t> – </a:t>
            </a:r>
          </a:p>
        </p:txBody>
      </p:sp>
      <p:sp>
        <p:nvSpPr>
          <p:cNvPr id="4" name="Slide Number Placeholder 3"/>
          <p:cNvSpPr>
            <a:spLocks noGrp="1"/>
          </p:cNvSpPr>
          <p:nvPr>
            <p:ph type="sldNum" sz="quarter" idx="5"/>
          </p:nvPr>
        </p:nvSpPr>
        <p:spPr/>
        <p:txBody>
          <a:bodyPr/>
          <a:lstStyle/>
          <a:p>
            <a:fld id="{A62CBC1B-B828-4DEA-9DE2-B8AEE13C33EA}" type="slidenum">
              <a:rPr lang="en-US" smtClean="0"/>
              <a:t>8</a:t>
            </a:fld>
            <a:endParaRPr lang="en-US"/>
          </a:p>
        </p:txBody>
      </p:sp>
    </p:spTree>
    <p:extLst>
      <p:ext uri="{BB962C8B-B14F-4D97-AF65-F5344CB8AC3E}">
        <p14:creationId xmlns:p14="http://schemas.microsoft.com/office/powerpoint/2010/main" val="52690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through that discussion you will have noticed that without considering the implications of our work on the natural environment we can actually do harm in the long term – which is particularly important for humanitarians who think and operate in a more immediate timeline . So….</a:t>
            </a:r>
          </a:p>
        </p:txBody>
      </p:sp>
      <p:sp>
        <p:nvSpPr>
          <p:cNvPr id="4" name="Slide Number Placeholder 3"/>
          <p:cNvSpPr>
            <a:spLocks noGrp="1"/>
          </p:cNvSpPr>
          <p:nvPr>
            <p:ph type="sldNum" sz="quarter" idx="5"/>
          </p:nvPr>
        </p:nvSpPr>
        <p:spPr/>
        <p:txBody>
          <a:bodyPr/>
          <a:lstStyle/>
          <a:p>
            <a:fld id="{A62CBC1B-B828-4DEA-9DE2-B8AEE13C33EA}" type="slidenum">
              <a:rPr lang="en-US" smtClean="0"/>
              <a:t>9</a:t>
            </a:fld>
            <a:endParaRPr lang="en-US"/>
          </a:p>
        </p:txBody>
      </p:sp>
    </p:spTree>
    <p:extLst>
      <p:ext uri="{BB962C8B-B14F-4D97-AF65-F5344CB8AC3E}">
        <p14:creationId xmlns:p14="http://schemas.microsoft.com/office/powerpoint/2010/main" val="1531025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29D45-3863-4682-BA4C-A30E4AB31939}"/>
              </a:ext>
            </a:extLst>
          </p:cNvPr>
          <p:cNvSpPr>
            <a:spLocks noGrp="1"/>
          </p:cNvSpPr>
          <p:nvPr>
            <p:ph type="ctrTitle"/>
          </p:nvPr>
        </p:nvSpPr>
        <p:spPr>
          <a:xfrm>
            <a:off x="1524000" y="1122363"/>
            <a:ext cx="9144000" cy="2387600"/>
          </a:xfrm>
        </p:spPr>
        <p:txBody>
          <a:bodyPr anchor="b">
            <a:normAutofit/>
          </a:bodyPr>
          <a:lstStyle>
            <a:lvl1pPr algn="ctr">
              <a:defRPr sz="4800" b="0">
                <a:latin typeface="Avenir Next LT Pro" panose="020B05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1D2554D-BF67-4863-8CC8-9CA41DF7E071}"/>
              </a:ext>
            </a:extLst>
          </p:cNvPr>
          <p:cNvSpPr>
            <a:spLocks noGrp="1"/>
          </p:cNvSpPr>
          <p:nvPr>
            <p:ph type="subTitle" idx="1"/>
          </p:nvPr>
        </p:nvSpPr>
        <p:spPr>
          <a:xfrm>
            <a:off x="1524000" y="3602038"/>
            <a:ext cx="9144000" cy="1655762"/>
          </a:xfrm>
        </p:spPr>
        <p:txBody>
          <a:bodyPr/>
          <a:lstStyle>
            <a:lvl1pPr marL="0" indent="0" algn="ctr">
              <a:buNone/>
              <a:defRPr sz="2400">
                <a:latin typeface="Avenir Next LT Pro Light" panose="020B03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picture containing drawing&#10;&#10;Description automatically generated">
            <a:extLst>
              <a:ext uri="{FF2B5EF4-FFF2-40B4-BE49-F238E27FC236}">
                <a16:creationId xmlns:a16="http://schemas.microsoft.com/office/drawing/2014/main" id="{1599CE06-71A2-4A77-887C-A095D22A389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
          <a:stretch/>
        </p:blipFill>
        <p:spPr>
          <a:xfrm>
            <a:off x="6308052" y="6352299"/>
            <a:ext cx="1333748" cy="475924"/>
          </a:xfrm>
          <a:prstGeom prst="rect">
            <a:avLst/>
          </a:prstGeom>
        </p:spPr>
      </p:pic>
      <p:pic>
        <p:nvPicPr>
          <p:cNvPr id="8" name="Picture 7" descr="A picture containing drawing, food&#10;&#10;Description automatically generated">
            <a:extLst>
              <a:ext uri="{FF2B5EF4-FFF2-40B4-BE49-F238E27FC236}">
                <a16:creationId xmlns:a16="http://schemas.microsoft.com/office/drawing/2014/main" id="{2D7196E6-C588-451E-B019-2E8FFCA1B1B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343" y="6259195"/>
            <a:ext cx="839697" cy="548952"/>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1097E5E-6EBD-4449-A7EA-A1AB4A46C98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3515" y="6413259"/>
            <a:ext cx="1594326" cy="308881"/>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6F183180-7B99-44E5-BF91-F5B76F5FE77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11440" y="6299969"/>
            <a:ext cx="1333748" cy="528254"/>
          </a:xfrm>
          <a:prstGeom prst="rect">
            <a:avLst/>
          </a:prstGeom>
        </p:spPr>
      </p:pic>
      <p:sp>
        <p:nvSpPr>
          <p:cNvPr id="11" name="Rectangle 10">
            <a:extLst>
              <a:ext uri="{FF2B5EF4-FFF2-40B4-BE49-F238E27FC236}">
                <a16:creationId xmlns:a16="http://schemas.microsoft.com/office/drawing/2014/main" id="{C984CF1F-E157-4A65-9010-A939AB0E2C4D}"/>
              </a:ext>
            </a:extLst>
          </p:cNvPr>
          <p:cNvSpPr/>
          <p:nvPr userDrawn="1"/>
        </p:nvSpPr>
        <p:spPr>
          <a:xfrm>
            <a:off x="6441440" y="6138971"/>
            <a:ext cx="5486401" cy="71116"/>
          </a:xfrm>
          <a:prstGeom prst="rect">
            <a:avLst/>
          </a:prstGeom>
          <a:gradFill>
            <a:gsLst>
              <a:gs pos="0">
                <a:srgbClr val="DBE9AA"/>
              </a:gs>
              <a:gs pos="30000">
                <a:srgbClr val="8A1D06"/>
              </a:gs>
              <a:gs pos="58000">
                <a:srgbClr val="00448B"/>
              </a:gs>
              <a:gs pos="84000">
                <a:srgbClr val="0084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83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enir Next LT Pro" panose="020B0504020202020204" pitchFamily="34" charset="0"/>
              </a:defRPr>
            </a:lvl1pPr>
          </a:lstStyle>
          <a:p>
            <a:r>
              <a:rPr lang="en-US"/>
              <a:t>Click to edit Master title style</a:t>
            </a:r>
          </a:p>
        </p:txBody>
      </p:sp>
      <p:sp>
        <p:nvSpPr>
          <p:cNvPr id="3" name="Content Placeholder 2"/>
          <p:cNvSpPr>
            <a:spLocks noGrp="1"/>
          </p:cNvSpPr>
          <p:nvPr>
            <p:ph idx="1"/>
          </p:nvPr>
        </p:nvSpPr>
        <p:spPr>
          <a:xfrm>
            <a:off x="838200" y="1825625"/>
            <a:ext cx="10515600" cy="4206600"/>
          </a:xfrm>
        </p:spPr>
        <p:txBody>
          <a:bodyPr/>
          <a:lstStyle>
            <a:lvl1pPr>
              <a:defRPr>
                <a:latin typeface="Avenir Next LT Pro Light" panose="020B0304020202020204" pitchFamily="34" charset="0"/>
              </a:defRPr>
            </a:lvl1pPr>
            <a:lvl2pPr marL="800100" indent="-342900">
              <a:buFontTx/>
              <a:buChar char="-"/>
              <a:defRPr>
                <a:latin typeface="Avenir Next LT Pro Light" panose="020B0304020202020204" pitchFamily="34" charset="0"/>
              </a:defRPr>
            </a:lvl2pPr>
            <a:lvl3pPr marL="1257300" indent="-342900">
              <a:buFont typeface="Wingdings" panose="05000000000000000000" pitchFamily="2" charset="2"/>
              <a:buChar char="§"/>
              <a:defRPr>
                <a:latin typeface="Avenir Next LT Pro Light" panose="020B0304020202020204" pitchFamily="34" charset="0"/>
              </a:defRPr>
            </a:lvl3pPr>
            <a:lvl4pPr marL="1657350" indent="-285750">
              <a:buFont typeface="Courier New" panose="02070309020205020404" pitchFamily="49" charset="0"/>
              <a:buChar char="o"/>
              <a:defRPr>
                <a:latin typeface="Avenir Next LT Pro Light" panose="020B0304020202020204" pitchFamily="34" charset="0"/>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endParaRPr lang="en-US"/>
          </a:p>
        </p:txBody>
      </p:sp>
      <p:pic>
        <p:nvPicPr>
          <p:cNvPr id="7" name="Picture 6" descr="A picture containing drawing&#10;&#10;Description automatically generated">
            <a:extLst>
              <a:ext uri="{FF2B5EF4-FFF2-40B4-BE49-F238E27FC236}">
                <a16:creationId xmlns:a16="http://schemas.microsoft.com/office/drawing/2014/main" id="{6C129B2B-23BA-46D5-AE92-2CF9DC64436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308052" y="6352299"/>
            <a:ext cx="1333748" cy="475924"/>
          </a:xfrm>
          <a:prstGeom prst="rect">
            <a:avLst/>
          </a:prstGeom>
        </p:spPr>
      </p:pic>
      <p:pic>
        <p:nvPicPr>
          <p:cNvPr id="8" name="Picture 7" descr="A picture containing drawing, food&#10;&#10;Description automatically generated">
            <a:extLst>
              <a:ext uri="{FF2B5EF4-FFF2-40B4-BE49-F238E27FC236}">
                <a16:creationId xmlns:a16="http://schemas.microsoft.com/office/drawing/2014/main" id="{110AEA12-0442-4AC3-9A09-F1D7B1362B7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343" y="6259195"/>
            <a:ext cx="839697" cy="548952"/>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74EDFC82-F268-425A-9EE1-ACA81720152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3515" y="6413259"/>
            <a:ext cx="1594326" cy="308881"/>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C12D2038-D44F-44BE-B05F-33C88C5F7CC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11440" y="6299969"/>
            <a:ext cx="1333748" cy="528254"/>
          </a:xfrm>
          <a:prstGeom prst="rect">
            <a:avLst/>
          </a:prstGeom>
        </p:spPr>
      </p:pic>
      <p:sp>
        <p:nvSpPr>
          <p:cNvPr id="11" name="Rectangle 10">
            <a:extLst>
              <a:ext uri="{FF2B5EF4-FFF2-40B4-BE49-F238E27FC236}">
                <a16:creationId xmlns:a16="http://schemas.microsoft.com/office/drawing/2014/main" id="{E76F9D55-1F51-4BE4-89F2-C07C6681E033}"/>
              </a:ext>
            </a:extLst>
          </p:cNvPr>
          <p:cNvSpPr/>
          <p:nvPr userDrawn="1"/>
        </p:nvSpPr>
        <p:spPr>
          <a:xfrm>
            <a:off x="6441440" y="6138971"/>
            <a:ext cx="5486401" cy="71116"/>
          </a:xfrm>
          <a:prstGeom prst="rect">
            <a:avLst/>
          </a:prstGeom>
          <a:gradFill>
            <a:gsLst>
              <a:gs pos="0">
                <a:srgbClr val="DBE9AA"/>
              </a:gs>
              <a:gs pos="30000">
                <a:srgbClr val="8A1D06"/>
              </a:gs>
              <a:gs pos="58000">
                <a:srgbClr val="00448B"/>
              </a:gs>
              <a:gs pos="84000">
                <a:srgbClr val="0084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34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enir Next LT Pro" panose="020B0504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Avenir Next LT Pro Light" panose="020B0304020202020204" pitchFamily="34" charset="0"/>
              </a:defRPr>
            </a:lvl1pPr>
            <a:lvl2pPr marL="800100" indent="-342900">
              <a:buFontTx/>
              <a:buChar char="-"/>
              <a:defRPr>
                <a:latin typeface="Avenir Next LT Pro Light" panose="020B0304020202020204" pitchFamily="34" charset="0"/>
              </a:defRPr>
            </a:lvl2pPr>
            <a:lvl3pPr marL="1257300" indent="-342900">
              <a:buFont typeface="Wingdings" panose="05000000000000000000" pitchFamily="2" charset="2"/>
              <a:buChar char="§"/>
              <a:defRPr>
                <a:latin typeface="Avenir Next LT Pro Light" panose="020B0304020202020204" pitchFamily="34" charset="0"/>
              </a:defRPr>
            </a:lvl3pPr>
            <a:lvl4pPr marL="1657350" indent="-285750">
              <a:buFont typeface="Courier New" panose="02070309020205020404" pitchFamily="49" charset="0"/>
              <a:buChar char="o"/>
              <a:defRPr>
                <a:latin typeface="Avenir Next LT Pro Light" panose="020B0304020202020204" pitchFamily="34" charset="0"/>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3"/>
            <a:endParaRPr lang="en-US"/>
          </a:p>
        </p:txBody>
      </p:sp>
      <p:sp>
        <p:nvSpPr>
          <p:cNvPr id="8" name="Content Placeholder 2">
            <a:extLst>
              <a:ext uri="{FF2B5EF4-FFF2-40B4-BE49-F238E27FC236}">
                <a16:creationId xmlns:a16="http://schemas.microsoft.com/office/drawing/2014/main" id="{D4A6C1A5-A83D-4A59-AFF5-2D8F1A410960}"/>
              </a:ext>
            </a:extLst>
          </p:cNvPr>
          <p:cNvSpPr>
            <a:spLocks noGrp="1"/>
          </p:cNvSpPr>
          <p:nvPr>
            <p:ph sz="half" idx="13"/>
          </p:nvPr>
        </p:nvSpPr>
        <p:spPr>
          <a:xfrm>
            <a:off x="6172202" y="1825625"/>
            <a:ext cx="5181600" cy="4351338"/>
          </a:xfrm>
        </p:spPr>
        <p:txBody>
          <a:bodyPr/>
          <a:lstStyle>
            <a:lvl1pPr>
              <a:defRPr>
                <a:latin typeface="Avenir Next LT Pro Light" panose="020B0304020202020204" pitchFamily="34" charset="0"/>
              </a:defRPr>
            </a:lvl1pPr>
            <a:lvl2pPr marL="800100" indent="-342900">
              <a:buFontTx/>
              <a:buChar char="-"/>
              <a:defRPr>
                <a:latin typeface="Avenir Next LT Pro Light" panose="020B0304020202020204" pitchFamily="34" charset="0"/>
              </a:defRPr>
            </a:lvl2pPr>
            <a:lvl3pPr marL="1257300" indent="-342900">
              <a:buFont typeface="Wingdings" panose="05000000000000000000" pitchFamily="2" charset="2"/>
              <a:buChar char="§"/>
              <a:defRPr>
                <a:latin typeface="Avenir Next LT Pro Light" panose="020B0304020202020204" pitchFamily="34" charset="0"/>
              </a:defRPr>
            </a:lvl3pPr>
            <a:lvl4pPr marL="1657350" indent="-285750">
              <a:buFont typeface="Courier New" panose="02070309020205020404" pitchFamily="49" charset="0"/>
              <a:buChar char="o"/>
              <a:defRPr>
                <a:latin typeface="Avenir Next LT Pro Light" panose="020B0304020202020204" pitchFamily="34" charset="0"/>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3"/>
            <a:endParaRPr lang="en-US"/>
          </a:p>
        </p:txBody>
      </p:sp>
      <p:pic>
        <p:nvPicPr>
          <p:cNvPr id="9" name="Picture 8" descr="A picture containing drawing&#10;&#10;Description automatically generated">
            <a:extLst>
              <a:ext uri="{FF2B5EF4-FFF2-40B4-BE49-F238E27FC236}">
                <a16:creationId xmlns:a16="http://schemas.microsoft.com/office/drawing/2014/main" id="{42603B39-094A-4487-B575-EE3CBE97DFB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308052" y="6352299"/>
            <a:ext cx="1333748" cy="475924"/>
          </a:xfrm>
          <a:prstGeom prst="rect">
            <a:avLst/>
          </a:prstGeom>
        </p:spPr>
      </p:pic>
      <p:pic>
        <p:nvPicPr>
          <p:cNvPr id="10" name="Picture 9" descr="A picture containing drawing, food&#10;&#10;Description automatically generated">
            <a:extLst>
              <a:ext uri="{FF2B5EF4-FFF2-40B4-BE49-F238E27FC236}">
                <a16:creationId xmlns:a16="http://schemas.microsoft.com/office/drawing/2014/main" id="{471C5F69-DB3A-4E37-99A8-9FDA030BB4E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343" y="6259195"/>
            <a:ext cx="839697" cy="54895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4648457E-F850-4348-8A54-B316DBD7E02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3515" y="6413259"/>
            <a:ext cx="1594326" cy="308881"/>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FFB49FB2-DEB5-451B-9EC3-88E00653F40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11440" y="6299969"/>
            <a:ext cx="1333748" cy="528254"/>
          </a:xfrm>
          <a:prstGeom prst="rect">
            <a:avLst/>
          </a:prstGeom>
        </p:spPr>
      </p:pic>
      <p:sp>
        <p:nvSpPr>
          <p:cNvPr id="13" name="Rectangle 12">
            <a:extLst>
              <a:ext uri="{FF2B5EF4-FFF2-40B4-BE49-F238E27FC236}">
                <a16:creationId xmlns:a16="http://schemas.microsoft.com/office/drawing/2014/main" id="{66006A6F-10DF-40E6-87B5-CFC6E9B15680}"/>
              </a:ext>
            </a:extLst>
          </p:cNvPr>
          <p:cNvSpPr/>
          <p:nvPr userDrawn="1"/>
        </p:nvSpPr>
        <p:spPr>
          <a:xfrm>
            <a:off x="6441440" y="6138971"/>
            <a:ext cx="5486401" cy="71116"/>
          </a:xfrm>
          <a:prstGeom prst="rect">
            <a:avLst/>
          </a:prstGeom>
          <a:gradFill>
            <a:gsLst>
              <a:gs pos="0">
                <a:srgbClr val="DBE9AA"/>
              </a:gs>
              <a:gs pos="30000">
                <a:srgbClr val="8A1D06"/>
              </a:gs>
              <a:gs pos="58000">
                <a:srgbClr val="00448B"/>
              </a:gs>
              <a:gs pos="84000">
                <a:srgbClr val="0084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482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D8D78-9F5B-4492-9F37-B05A13B3AECB}" type="datetimeFigureOut">
              <a:rPr lang="en-US" smtClean="0"/>
              <a:t>4/5/2024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62B5E-0FB2-4926-83BB-130A85BFDFDE}" type="slidenum">
              <a:rPr lang="en-US" smtClean="0"/>
              <a:t>‹#›</a:t>
            </a:fld>
            <a:endParaRPr lang="en-US"/>
          </a:p>
        </p:txBody>
      </p:sp>
    </p:spTree>
    <p:extLst>
      <p:ext uri="{BB962C8B-B14F-4D97-AF65-F5344CB8AC3E}">
        <p14:creationId xmlns:p14="http://schemas.microsoft.com/office/powerpoint/2010/main" val="426966389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Lst>
  <p:txStyles>
    <p:titleStyle>
      <a:lvl1pPr algn="l" defTabSz="914400" rtl="0" eaLnBrk="1" latinLnBrk="0" hangingPunct="1">
        <a:lnSpc>
          <a:spcPct val="90000"/>
        </a:lnSpc>
        <a:spcBef>
          <a:spcPct val="0"/>
        </a:spcBef>
        <a:buNone/>
        <a:defRPr sz="4400" kern="1200">
          <a:solidFill>
            <a:schemeClr val="tx1"/>
          </a:solidFill>
          <a:latin typeface="Avenir Next LT Pro"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Light" panose="020B0304020202020204" pitchFamily="34" charset="0"/>
          <a:ea typeface="+mn-ea"/>
          <a:cs typeface="+mn-cs"/>
        </a:defRPr>
      </a:lvl1pPr>
      <a:lvl2pPr marL="800100" indent="-342900" algn="l" defTabSz="914400" rtl="0" eaLnBrk="1" latinLnBrk="0" hangingPunct="1">
        <a:lnSpc>
          <a:spcPct val="90000"/>
        </a:lnSpc>
        <a:spcBef>
          <a:spcPts val="500"/>
        </a:spcBef>
        <a:buFontTx/>
        <a:buChar char="-"/>
        <a:defRPr sz="2400" kern="1200">
          <a:solidFill>
            <a:schemeClr val="tx1"/>
          </a:solidFill>
          <a:latin typeface="Avenir Next LT Pro Light" panose="020B0304020202020204" pitchFamily="34" charset="0"/>
          <a:ea typeface="+mn-ea"/>
          <a:cs typeface="+mn-cs"/>
        </a:defRPr>
      </a:lvl2pPr>
      <a:lvl3pPr marL="1257300" indent="-3429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venir Next LT Pro Light" panose="020B0304020202020204" pitchFamily="34" charset="0"/>
          <a:ea typeface="+mn-ea"/>
          <a:cs typeface="+mn-cs"/>
        </a:defRPr>
      </a:lvl3pPr>
      <a:lvl4pPr marL="1657350" indent="-28575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venir Next LT Pro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1.png"/><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29902" y="4235452"/>
            <a:ext cx="10891897" cy="153874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fr-FR" sz="3600" b="1" dirty="0" err="1">
                <a:effectLst/>
                <a:latin typeface="Avenir Next LT Pro"/>
                <a:ea typeface="Calibri" panose="020F0502020204030204" pitchFamily="34" charset="0"/>
                <a:cs typeface="Times New Roman"/>
              </a:rPr>
              <a:t>Environmental</a:t>
            </a:r>
            <a:r>
              <a:rPr lang="fr-FR" sz="3600" b="1" dirty="0">
                <a:effectLst/>
                <a:latin typeface="Avenir Next LT Pro"/>
                <a:ea typeface="Calibri" panose="020F0502020204030204" pitchFamily="34" charset="0"/>
                <a:cs typeface="Times New Roman"/>
              </a:rPr>
              <a:t> </a:t>
            </a:r>
            <a:r>
              <a:rPr lang="fr-FR" sz="3600" b="1" dirty="0" err="1">
                <a:effectLst/>
                <a:latin typeface="Avenir Next LT Pro"/>
                <a:ea typeface="Calibri" panose="020F0502020204030204" pitchFamily="34" charset="0"/>
                <a:cs typeface="Times New Roman"/>
              </a:rPr>
              <a:t>Stewardship</a:t>
            </a:r>
            <a:r>
              <a:rPr lang="fr-FR" sz="3600" b="1" dirty="0">
                <a:effectLst/>
                <a:latin typeface="Avenir Next LT Pro"/>
                <a:ea typeface="Calibri" panose="020F0502020204030204" pitchFamily="34" charset="0"/>
                <a:cs typeface="Times New Roman"/>
              </a:rPr>
              <a:t> Tool Training (EST)</a:t>
            </a:r>
          </a:p>
        </p:txBody>
      </p:sp>
      <p:pic>
        <p:nvPicPr>
          <p:cNvPr id="6" name="Picture 5" descr="A group of people sitting in a chair&#10;&#10;Description automatically generated">
            <a:extLst>
              <a:ext uri="{FF2B5EF4-FFF2-40B4-BE49-F238E27FC236}">
                <a16:creationId xmlns:a16="http://schemas.microsoft.com/office/drawing/2014/main" id="{E583A2CD-DD27-4672-AE94-0720B3C712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321628" y="320511"/>
            <a:ext cx="3794760" cy="3930978"/>
          </a:xfrm>
          <a:prstGeom prst="rect">
            <a:avLst/>
          </a:prstGeom>
          <a:ln>
            <a:solidFill>
              <a:schemeClr val="tx1"/>
            </a:solidFill>
          </a:ln>
        </p:spPr>
      </p:pic>
      <p:pic>
        <p:nvPicPr>
          <p:cNvPr id="3" name="Picture 2" descr="A group of people sitting in a room&#10;&#10;Description automatically generated">
            <a:extLst>
              <a:ext uri="{FF2B5EF4-FFF2-40B4-BE49-F238E27FC236}">
                <a16:creationId xmlns:a16="http://schemas.microsoft.com/office/drawing/2014/main" id="{6E2B1F7C-E797-4490-BF2E-8787ABC3F50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75612" y="304636"/>
            <a:ext cx="3794760" cy="3930978"/>
          </a:xfrm>
          <a:prstGeom prst="rect">
            <a:avLst/>
          </a:prstGeom>
          <a:ln>
            <a:solidFill>
              <a:schemeClr val="tx1"/>
            </a:solidFill>
          </a:ln>
        </p:spPr>
      </p:pic>
      <p:pic>
        <p:nvPicPr>
          <p:cNvPr id="11" name="Picture 10" descr="A person standing next to a small boat in a body of water&#10;&#10;Description automatically generated">
            <a:extLst>
              <a:ext uri="{FF2B5EF4-FFF2-40B4-BE49-F238E27FC236}">
                <a16:creationId xmlns:a16="http://schemas.microsoft.com/office/drawing/2014/main" id="{8F794AC3-380C-4059-970B-69DA92E512D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84243" y="319013"/>
            <a:ext cx="3794760" cy="3930978"/>
          </a:xfrm>
          <a:prstGeom prst="rect">
            <a:avLst/>
          </a:prstGeom>
          <a:ln>
            <a:solidFill>
              <a:schemeClr val="tx1"/>
            </a:solidFill>
          </a:ln>
        </p:spPr>
      </p:pic>
      <p:cxnSp>
        <p:nvCxnSpPr>
          <p:cNvPr id="16" name="Straight Connector 15">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5BDFFF"/>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B740A35-ADC4-478B-B92B-EBEA96CA8FE7}"/>
              </a:ext>
            </a:extLst>
          </p:cNvPr>
          <p:cNvSpPr/>
          <p:nvPr/>
        </p:nvSpPr>
        <p:spPr>
          <a:xfrm>
            <a:off x="209550" y="104776"/>
            <a:ext cx="11660822" cy="4146714"/>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FD198B4-45DA-0899-6169-5109701A6F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505" y="6144485"/>
            <a:ext cx="438150" cy="571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2">
            <a:extLst>
              <a:ext uri="{FF2B5EF4-FFF2-40B4-BE49-F238E27FC236}">
                <a16:creationId xmlns:a16="http://schemas.microsoft.com/office/drawing/2014/main" id="{5D053944-9D51-13E1-5D89-A2E960B7AF66}"/>
              </a:ext>
            </a:extLst>
          </p:cNvPr>
          <p:cNvSpPr txBox="1"/>
          <p:nvPr/>
        </p:nvSpPr>
        <p:spPr>
          <a:xfrm>
            <a:off x="657815" y="6281514"/>
            <a:ext cx="4507030" cy="307777"/>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latin typeface="Avenir Next LT Pro"/>
                <a:cs typeface="Calibri"/>
              </a:rPr>
              <a:t>Please mute mics!</a:t>
            </a:r>
            <a:endParaRPr lang="en-US" sz="1400" b="1" i="0" u="none" strike="noStrike" kern="1200" cap="none" spc="0" normalizeH="0" baseline="0" noProof="0">
              <a:ln>
                <a:noFill/>
              </a:ln>
              <a:effectLst/>
              <a:uLnTx/>
              <a:uFillTx/>
              <a:latin typeface="Avenir Next LT Pro"/>
              <a:cs typeface="Calibri"/>
            </a:endParaRPr>
          </a:p>
        </p:txBody>
      </p:sp>
    </p:spTree>
    <p:extLst>
      <p:ext uri="{BB962C8B-B14F-4D97-AF65-F5344CB8AC3E}">
        <p14:creationId xmlns:p14="http://schemas.microsoft.com/office/powerpoint/2010/main" val="2175731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522" y="3752849"/>
            <a:ext cx="3074504" cy="2452687"/>
          </a:xfrm>
        </p:spPr>
        <p:txBody>
          <a:bodyPr anchor="ctr">
            <a:normAutofit/>
          </a:bodyPr>
          <a:lstStyle/>
          <a:p>
            <a:r>
              <a:rPr lang="fr-FR" sz="3600" b="1" dirty="0" err="1">
                <a:effectLst/>
                <a:latin typeface="+mn-lt"/>
                <a:ea typeface="Calibri" panose="020F0502020204030204" pitchFamily="34" charset="0"/>
                <a:cs typeface="Times New Roman" panose="02020603050405020304" pitchFamily="18" charset="0"/>
              </a:rPr>
              <a:t>Environmental</a:t>
            </a:r>
            <a:r>
              <a:rPr lang="fr-FR" sz="3600" b="1" dirty="0">
                <a:effectLst/>
                <a:latin typeface="+mn-lt"/>
                <a:ea typeface="Calibri" panose="020F0502020204030204" pitchFamily="34" charset="0"/>
                <a:cs typeface="Times New Roman" panose="02020603050405020304" pitchFamily="18" charset="0"/>
              </a:rPr>
              <a:t> </a:t>
            </a:r>
            <a:r>
              <a:rPr lang="fr-FR" sz="3600" b="1" dirty="0" err="1">
                <a:effectLst/>
                <a:latin typeface="+mn-lt"/>
                <a:ea typeface="Calibri" panose="020F0502020204030204" pitchFamily="34" charset="0"/>
                <a:cs typeface="Times New Roman" panose="02020603050405020304" pitchFamily="18" charset="0"/>
              </a:rPr>
              <a:t>Stewardship</a:t>
            </a:r>
            <a:r>
              <a:rPr lang="fr-FR" sz="3600" b="1" dirty="0">
                <a:effectLst/>
                <a:latin typeface="+mn-lt"/>
                <a:ea typeface="Calibri" panose="020F0502020204030204" pitchFamily="34" charset="0"/>
                <a:cs typeface="Times New Roman" panose="02020603050405020304" pitchFamily="18" charset="0"/>
              </a:rPr>
              <a:t> Tool  (</a:t>
            </a:r>
            <a:r>
              <a:rPr lang="fr-FR" sz="3600" b="1" dirty="0">
                <a:latin typeface="+mn-lt"/>
                <a:ea typeface="Calibri" panose="020F0502020204030204" pitchFamily="34" charset="0"/>
                <a:cs typeface="Times New Roman" panose="02020603050405020304" pitchFamily="18" charset="0"/>
              </a:rPr>
              <a:t>EST</a:t>
            </a:r>
            <a:r>
              <a:rPr lang="fr-FR" sz="3600" b="1" dirty="0">
                <a:effectLst/>
                <a:latin typeface="+mn-lt"/>
                <a:ea typeface="Calibri" panose="020F0502020204030204" pitchFamily="34" charset="0"/>
                <a:cs typeface="Times New Roman" panose="02020603050405020304" pitchFamily="18" charset="0"/>
              </a:rPr>
              <a:t>): </a:t>
            </a:r>
            <a:r>
              <a:rPr lang="fr-FR" sz="3600" b="1" dirty="0">
                <a:latin typeface="+mn-lt"/>
                <a:ea typeface="Calibri" panose="020F0502020204030204" pitchFamily="34" charset="0"/>
                <a:cs typeface="Times New Roman" panose="02020603050405020304" pitchFamily="18" charset="0"/>
              </a:rPr>
              <a:t>Background</a:t>
            </a:r>
            <a:endParaRPr lang="en-US" sz="3600" b="1" dirty="0">
              <a:latin typeface="+mn-lt"/>
            </a:endParaRPr>
          </a:p>
        </p:txBody>
      </p:sp>
      <p:pic>
        <p:nvPicPr>
          <p:cNvPr id="6" name="Picture 5">
            <a:extLst>
              <a:ext uri="{FF2B5EF4-FFF2-40B4-BE49-F238E27FC236}">
                <a16:creationId xmlns:a16="http://schemas.microsoft.com/office/drawing/2014/main" id="{8FF01CB9-CF57-0BDC-C23E-5C9D3AAE01B2}"/>
              </a:ext>
            </a:extLst>
          </p:cNvPr>
          <p:cNvPicPr>
            <a:picLocks noChangeAspect="1"/>
          </p:cNvPicPr>
          <p:nvPr/>
        </p:nvPicPr>
        <p:blipFill rotWithShape="1">
          <a:blip r:embed="rId3"/>
          <a:srcRect t="9954" b="9954"/>
          <a:stretch/>
        </p:blipFill>
        <p:spPr>
          <a:xfrm>
            <a:off x="20" y="11"/>
            <a:ext cx="12191980" cy="3524034"/>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Content Placeholder 2"/>
          <p:cNvSpPr>
            <a:spLocks noGrp="1"/>
          </p:cNvSpPr>
          <p:nvPr>
            <p:ph idx="1"/>
          </p:nvPr>
        </p:nvSpPr>
        <p:spPr>
          <a:xfrm>
            <a:off x="3207026" y="3752851"/>
            <a:ext cx="8852452" cy="2223880"/>
          </a:xfrm>
        </p:spPr>
        <p:txBody>
          <a:bodyPr vert="horz" lIns="91440" tIns="45720" rIns="91440" bIns="45720" rtlCol="0" anchor="ctr">
            <a:noAutofit/>
          </a:bodyPr>
          <a:lstStyle/>
          <a:p>
            <a:pPr>
              <a:buFont typeface="Arial"/>
              <a:buChar char="•"/>
            </a:pPr>
            <a:r>
              <a:rPr lang="en-US" sz="1800" dirty="0">
                <a:latin typeface="+mn-lt"/>
                <a:ea typeface="Malgun Gothic Semilight"/>
                <a:cs typeface="Malgun Gothic Semilight"/>
              </a:rPr>
              <a:t>Finalized in May 2019, developed by Caritas interagency group DRR/Resilience (CRS, CAFOD, Caritas Australia, </a:t>
            </a:r>
            <a:r>
              <a:rPr lang="en-US" sz="1800" dirty="0" err="1">
                <a:latin typeface="+mn-lt"/>
                <a:ea typeface="Malgun Gothic Semilight"/>
                <a:cs typeface="Malgun Gothic Semilight"/>
              </a:rPr>
              <a:t>Trocaire</a:t>
            </a:r>
            <a:r>
              <a:rPr lang="en-US" sz="1800" dirty="0">
                <a:latin typeface="+mn-lt"/>
                <a:ea typeface="Malgun Gothic Semilight"/>
                <a:cs typeface="Malgun Gothic Semilight"/>
              </a:rPr>
              <a:t>)</a:t>
            </a:r>
            <a:endParaRPr lang="en-US" sz="1800" dirty="0">
              <a:latin typeface="+mn-lt"/>
              <a:ea typeface="Malgun Gothic Semilight" panose="020B0502040204020203" pitchFamily="34" charset="-128"/>
              <a:cs typeface="Malgun Gothic Semilight" panose="020B0502040204020203" pitchFamily="34" charset="-128"/>
            </a:endParaRPr>
          </a:p>
          <a:p>
            <a:pPr>
              <a:buFont typeface="Arial"/>
              <a:buChar char="•"/>
            </a:pPr>
            <a:r>
              <a:rPr lang="en-US" sz="1800" dirty="0">
                <a:latin typeface="+mn-lt"/>
                <a:ea typeface="Malgun Gothic Semilight"/>
                <a:cs typeface="Malgun Gothic Semilight"/>
              </a:rPr>
              <a:t>3 rounds of review by over 30 CI agency focal points. </a:t>
            </a:r>
            <a:r>
              <a:rPr lang="en-US" sz="1800" dirty="0">
                <a:latin typeface="Avenir Next LT Pro Light"/>
                <a:ea typeface="Malgun Gothic Semilight"/>
                <a:cs typeface="Malgun Gothic Semilight"/>
              </a:rPr>
              <a:t>for DRR, food/livelihoods, protection, shelter/human settlements, water, WASH, as well as project managers, program directors, and MEAL staff</a:t>
            </a:r>
          </a:p>
          <a:p>
            <a:pPr>
              <a:buFont typeface="Arial"/>
              <a:buChar char="•"/>
            </a:pPr>
            <a:r>
              <a:rPr lang="en-US" sz="1800" dirty="0">
                <a:latin typeface="+mn-lt"/>
                <a:ea typeface="Malgun Gothic Semilight"/>
                <a:cs typeface="Malgun Gothic Semilight"/>
              </a:rPr>
              <a:t>Pilot testing in 6 countries </a:t>
            </a:r>
            <a:r>
              <a:rPr lang="en-US" sz="1800" dirty="0">
                <a:latin typeface="Avenir Next LT Pro Light"/>
                <a:ea typeface="Malgun Gothic Semilight"/>
                <a:cs typeface="Malgun Gothic Semilight"/>
              </a:rPr>
              <a:t>(Australia, DRC, Rwanda, Kenya, India, Indonesia). </a:t>
            </a:r>
            <a:endParaRPr lang="en-US" sz="1800" dirty="0">
              <a:latin typeface="+mn-lt"/>
              <a:ea typeface="Malgun Gothic Semilight"/>
              <a:cs typeface="Malgun Gothic Semilight"/>
            </a:endParaRPr>
          </a:p>
          <a:p>
            <a:pPr>
              <a:buFont typeface="Arial"/>
              <a:buChar char="•"/>
            </a:pPr>
            <a:r>
              <a:rPr lang="en-US" sz="1800" dirty="0">
                <a:latin typeface="+mn-lt"/>
                <a:ea typeface="Malgun Gothic Semilight"/>
                <a:cs typeface="Malgun Gothic Semilight"/>
              </a:rPr>
              <a:t>Applicable to both humanitarian and development interventions </a:t>
            </a:r>
          </a:p>
          <a:p>
            <a:pPr>
              <a:buFont typeface="Arial"/>
              <a:buChar char="•"/>
            </a:pPr>
            <a:r>
              <a:rPr lang="en-US" sz="1800" dirty="0">
                <a:latin typeface="+mn-lt"/>
                <a:ea typeface="Malgun Gothic Semilight"/>
                <a:cs typeface="Malgun Gothic Semilight"/>
              </a:rPr>
              <a:t>Review concluded tool is fit for purpose. You are being trained in version 2.0</a:t>
            </a:r>
            <a:endParaRPr lang="en-US" sz="1800" dirty="0">
              <a:latin typeface="+mn-lt"/>
            </a:endParaRPr>
          </a:p>
        </p:txBody>
      </p:sp>
    </p:spTree>
    <p:extLst>
      <p:ext uri="{BB962C8B-B14F-4D97-AF65-F5344CB8AC3E}">
        <p14:creationId xmlns:p14="http://schemas.microsoft.com/office/powerpoint/2010/main" val="1669351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35" y="268991"/>
            <a:ext cx="11466448" cy="1325563"/>
          </a:xfrm>
        </p:spPr>
        <p:txBody>
          <a:bodyPr>
            <a:noAutofit/>
          </a:bodyPr>
          <a:lstStyle/>
          <a:p>
            <a:pPr marL="0" marR="0">
              <a:lnSpc>
                <a:spcPct val="107000"/>
              </a:lnSpc>
              <a:spcBef>
                <a:spcPts val="0"/>
              </a:spcBef>
              <a:spcAft>
                <a:spcPts val="800"/>
              </a:spcAft>
            </a:pPr>
            <a:r>
              <a:rPr lang="en-US" sz="3800" b="1" dirty="0">
                <a:effectLst/>
                <a:latin typeface="+mn-lt"/>
                <a:ea typeface="Calibri" panose="020F0502020204030204" pitchFamily="34" charset="0"/>
                <a:cs typeface="Times New Roman" panose="02020603050405020304" pitchFamily="18" charset="0"/>
              </a:rPr>
              <a:t>The Environmental </a:t>
            </a:r>
            <a:r>
              <a:rPr lang="en-US" sz="3800" b="1" dirty="0">
                <a:latin typeface="+mn-lt"/>
                <a:ea typeface="Calibri" panose="020F0502020204030204" pitchFamily="34" charset="0"/>
                <a:cs typeface="Times New Roman" panose="02020603050405020304" pitchFamily="18" charset="0"/>
              </a:rPr>
              <a:t>Stewardship </a:t>
            </a:r>
            <a:r>
              <a:rPr lang="en-US" sz="3800" b="1" dirty="0">
                <a:effectLst/>
                <a:latin typeface="+mn-lt"/>
                <a:ea typeface="Calibri" panose="020F0502020204030204" pitchFamily="34" charset="0"/>
                <a:cs typeface="Times New Roman" panose="02020603050405020304" pitchFamily="18" charset="0"/>
              </a:rPr>
              <a:t>Tool (EST) - What is it?</a:t>
            </a:r>
          </a:p>
        </p:txBody>
      </p:sp>
      <p:sp>
        <p:nvSpPr>
          <p:cNvPr id="5" name="Content Placeholder 2"/>
          <p:cNvSpPr>
            <a:spLocks noGrp="1"/>
          </p:cNvSpPr>
          <p:nvPr>
            <p:ph idx="1"/>
          </p:nvPr>
        </p:nvSpPr>
        <p:spPr>
          <a:xfrm>
            <a:off x="287383" y="1594554"/>
            <a:ext cx="11066417" cy="4508534"/>
          </a:xfrm>
        </p:spPr>
        <p:txBody>
          <a:bodyPr>
            <a:normAutofit fontScale="92500"/>
          </a:bodyPr>
          <a:lstStyle/>
          <a:p>
            <a:r>
              <a:rPr lang="en-US" dirty="0">
                <a:latin typeface="+mn-lt"/>
                <a:ea typeface="Malgun Gothic Semilight" panose="020B0502040204020203" pitchFamily="34" charset="-128"/>
                <a:cs typeface="Malgun Gothic Semilight" panose="020B0502040204020203" pitchFamily="34" charset="-128"/>
              </a:rPr>
              <a:t>An Excel tool </a:t>
            </a:r>
            <a:r>
              <a:rPr lang="en-US" b="1" dirty="0">
                <a:latin typeface="+mn-lt"/>
                <a:ea typeface="Malgun Gothic Semilight" panose="020B0502040204020203" pitchFamily="34" charset="-128"/>
                <a:cs typeface="Malgun Gothic Semilight" panose="020B0502040204020203" pitchFamily="34" charset="-128"/>
              </a:rPr>
              <a:t>Risk register </a:t>
            </a:r>
            <a:r>
              <a:rPr lang="en-US" dirty="0">
                <a:latin typeface="+mn-lt"/>
                <a:ea typeface="Malgun Gothic Semilight" panose="020B0502040204020203" pitchFamily="34" charset="-128"/>
                <a:cs typeface="Malgun Gothic Semilight" panose="020B0502040204020203" pitchFamily="34" charset="-128"/>
              </a:rPr>
              <a:t>that allows us to consider the threats to the environment resulting from our activities in a specific context. Records the </a:t>
            </a:r>
            <a:r>
              <a:rPr lang="en-US" b="1" dirty="0">
                <a:latin typeface="+mn-lt"/>
                <a:ea typeface="Malgun Gothic Semilight" panose="020B0502040204020203" pitchFamily="34" charset="-128"/>
                <a:cs typeface="Malgun Gothic Semilight" panose="020B0502040204020203" pitchFamily="34" charset="-128"/>
              </a:rPr>
              <a:t>level of "risk" </a:t>
            </a:r>
            <a:r>
              <a:rPr lang="en-US" dirty="0">
                <a:latin typeface="+mn-lt"/>
                <a:ea typeface="Malgun Gothic Semilight" panose="020B0502040204020203" pitchFamily="34" charset="-128"/>
                <a:cs typeface="Malgun Gothic Semilight" panose="020B0502040204020203" pitchFamily="34" charset="-128"/>
              </a:rPr>
              <a:t>each of these impacts may have (low, medium, and high)</a:t>
            </a:r>
          </a:p>
          <a:p>
            <a:r>
              <a:rPr lang="en-US" dirty="0">
                <a:latin typeface="+mn-lt"/>
                <a:ea typeface="Malgun Gothic Semilight" panose="020B0502040204020203" pitchFamily="34" charset="-128"/>
                <a:cs typeface="Malgun Gothic Semilight" panose="020B0502040204020203" pitchFamily="34" charset="-128"/>
              </a:rPr>
              <a:t>Provides </a:t>
            </a:r>
            <a:r>
              <a:rPr lang="en-US" b="1" dirty="0">
                <a:latin typeface="+mn-lt"/>
                <a:ea typeface="Malgun Gothic Semilight" panose="020B0502040204020203" pitchFamily="34" charset="-128"/>
                <a:cs typeface="Malgun Gothic Semilight" panose="020B0502040204020203" pitchFamily="34" charset="-128"/>
              </a:rPr>
              <a:t>sector-specific guidance </a:t>
            </a:r>
            <a:r>
              <a:rPr lang="en-US" dirty="0">
                <a:latin typeface="+mn-lt"/>
                <a:ea typeface="Malgun Gothic Semilight" panose="020B0502040204020203" pitchFamily="34" charset="-128"/>
                <a:cs typeface="Malgun Gothic Semilight" panose="020B0502040204020203" pitchFamily="34" charset="-128"/>
              </a:rPr>
              <a:t>on how program activities can mitigate the identified risk</a:t>
            </a:r>
            <a:r>
              <a:rPr lang="en-US" b="1" dirty="0">
                <a:latin typeface="+mn-lt"/>
                <a:ea typeface="Malgun Gothic Semilight" panose="020B0502040204020203" pitchFamily="34" charset="-128"/>
                <a:cs typeface="Malgun Gothic Semilight" panose="020B0502040204020203" pitchFamily="34" charset="-128"/>
              </a:rPr>
              <a:t>: </a:t>
            </a:r>
            <a:r>
              <a:rPr lang="en-US" dirty="0">
                <a:latin typeface="+mn-lt"/>
                <a:ea typeface="Malgun Gothic Semilight" panose="020B0502040204020203" pitchFamily="34" charset="-128"/>
                <a:cs typeface="Malgun Gothic Semilight" panose="020B0502040204020203" pitchFamily="34" charset="-128"/>
              </a:rPr>
              <a:t>DRR, food security/livelihoods, shelter/human settlements, WASH, Markets &amp; CVA, operations and safe and dignified programming</a:t>
            </a:r>
          </a:p>
          <a:p>
            <a:r>
              <a:rPr lang="en-US" dirty="0">
                <a:latin typeface="+mn-lt"/>
                <a:ea typeface="Malgun Gothic Semilight" panose="020B0502040204020203" pitchFamily="34" charset="-128"/>
                <a:cs typeface="Malgun Gothic Semilight" panose="020B0502040204020203" pitchFamily="34" charset="-128"/>
              </a:rPr>
              <a:t>The tool should be used to </a:t>
            </a:r>
            <a:r>
              <a:rPr lang="en-US" b="1" dirty="0">
                <a:latin typeface="+mn-lt"/>
                <a:ea typeface="Malgun Gothic Semilight" panose="020B0502040204020203" pitchFamily="34" charset="-128"/>
                <a:cs typeface="Malgun Gothic Semilight" panose="020B0502040204020203" pitchFamily="34" charset="-128"/>
              </a:rPr>
              <a:t>facilitate a conversation </a:t>
            </a:r>
            <a:r>
              <a:rPr lang="en-US" dirty="0">
                <a:latin typeface="+mn-lt"/>
                <a:ea typeface="Malgun Gothic Semilight" panose="020B0502040204020203" pitchFamily="34" charset="-128"/>
                <a:cs typeface="Malgun Gothic Semilight" panose="020B0502040204020203" pitchFamily="34" charset="-128"/>
              </a:rPr>
              <a:t>with the project design team and partners about potential negative environmental impacts and strategies to address them.</a:t>
            </a:r>
          </a:p>
          <a:p>
            <a:r>
              <a:rPr lang="en-US" dirty="0">
                <a:latin typeface="+mn-lt"/>
                <a:ea typeface="Malgun Gothic Semilight" panose="020B0502040204020203" pitchFamily="34" charset="-128"/>
                <a:cs typeface="Malgun Gothic Semilight" panose="020B0502040204020203" pitchFamily="34" charset="-128"/>
              </a:rPr>
              <a:t>Suitable for </a:t>
            </a:r>
            <a:r>
              <a:rPr lang="en-US" b="1" dirty="0">
                <a:latin typeface="+mn-lt"/>
                <a:ea typeface="Malgun Gothic Semilight" panose="020B0502040204020203" pitchFamily="34" charset="-128"/>
                <a:cs typeface="Malgun Gothic Semilight" panose="020B0502040204020203" pitchFamily="34" charset="-128"/>
              </a:rPr>
              <a:t>generalists</a:t>
            </a:r>
            <a:r>
              <a:rPr lang="en-US" dirty="0">
                <a:latin typeface="+mn-lt"/>
                <a:ea typeface="Malgun Gothic Semilight" panose="020B0502040204020203" pitchFamily="34" charset="-128"/>
                <a:cs typeface="Malgun Gothic Semilight" panose="020B0502040204020203" pitchFamily="34" charset="-128"/>
              </a:rPr>
              <a:t> but enhanced if applied by staff/ partners with </a:t>
            </a:r>
            <a:r>
              <a:rPr lang="en-US" b="1" dirty="0">
                <a:latin typeface="+mn-lt"/>
                <a:ea typeface="Malgun Gothic Semilight" panose="020B0502040204020203" pitchFamily="34" charset="-128"/>
                <a:cs typeface="Malgun Gothic Semilight" panose="020B0502040204020203" pitchFamily="34" charset="-128"/>
              </a:rPr>
              <a:t>technical knowledge </a:t>
            </a:r>
            <a:r>
              <a:rPr lang="en-US" dirty="0">
                <a:latin typeface="+mn-lt"/>
                <a:ea typeface="Malgun Gothic Semilight" panose="020B0502040204020203" pitchFamily="34" charset="-128"/>
                <a:cs typeface="Malgun Gothic Semilight" panose="020B0502040204020203" pitchFamily="34" charset="-128"/>
              </a:rPr>
              <a:t>(especially for shelter and WASH).</a:t>
            </a: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spTree>
    <p:extLst>
      <p:ext uri="{BB962C8B-B14F-4D97-AF65-F5344CB8AC3E}">
        <p14:creationId xmlns:p14="http://schemas.microsoft.com/office/powerpoint/2010/main" val="625348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752473"/>
          </a:xfrm>
        </p:spPr>
        <p:txBody>
          <a:bodyPr>
            <a:normAutofit/>
          </a:bodyPr>
          <a:lstStyle/>
          <a:p>
            <a:r>
              <a:rPr lang="fr-FR" b="1" dirty="0">
                <a:effectLst/>
                <a:latin typeface="+mn-lt"/>
                <a:ea typeface="Calibri" panose="020F0502020204030204" pitchFamily="34" charset="0"/>
                <a:cs typeface="Times New Roman" panose="02020603050405020304" pitchFamily="18" charset="0"/>
              </a:rPr>
              <a:t>Limitations of the EST:</a:t>
            </a:r>
            <a:endParaRPr lang="en-IE" b="1" dirty="0">
              <a:latin typeface="+mn-lt"/>
            </a:endParaRPr>
          </a:p>
        </p:txBody>
      </p:sp>
      <p:sp>
        <p:nvSpPr>
          <p:cNvPr id="3" name="Content Placeholder 2"/>
          <p:cNvSpPr>
            <a:spLocks noGrp="1"/>
          </p:cNvSpPr>
          <p:nvPr>
            <p:ph idx="1"/>
          </p:nvPr>
        </p:nvSpPr>
        <p:spPr>
          <a:xfrm>
            <a:off x="507437" y="1117600"/>
            <a:ext cx="11177125" cy="5143500"/>
          </a:xfrm>
        </p:spPr>
        <p:txBody>
          <a:bodyPr vert="horz" lIns="91440" tIns="45720" rIns="91440" bIns="45720" rtlCol="0" anchor="t">
            <a:normAutofit lnSpcReduction="10000"/>
          </a:bodyPr>
          <a:lstStyle/>
          <a:p>
            <a:r>
              <a:rPr lang="en-US" sz="3200" dirty="0">
                <a:latin typeface="+mn-lt"/>
              </a:rPr>
              <a:t>It is </a:t>
            </a:r>
            <a:r>
              <a:rPr lang="en-US" sz="3200" b="1" dirty="0">
                <a:latin typeface="+mn-lt"/>
              </a:rPr>
              <a:t>not an EIA </a:t>
            </a:r>
            <a:r>
              <a:rPr lang="en-US" sz="3200" dirty="0">
                <a:latin typeface="+mn-lt"/>
              </a:rPr>
              <a:t>(environmental impact assessment), but potentially a precursor to the EIA process. </a:t>
            </a:r>
          </a:p>
          <a:p>
            <a:r>
              <a:rPr lang="en-US" sz="3200" dirty="0">
                <a:latin typeface="+mn-lt"/>
              </a:rPr>
              <a:t>It is an </a:t>
            </a:r>
            <a:r>
              <a:rPr lang="en-US" sz="3200" b="1" dirty="0">
                <a:latin typeface="+mn-lt"/>
              </a:rPr>
              <a:t>internal due diligence tool </a:t>
            </a:r>
            <a:r>
              <a:rPr lang="en-US" sz="3200" dirty="0">
                <a:latin typeface="+mn-lt"/>
              </a:rPr>
              <a:t>for environmental risk management and </a:t>
            </a:r>
            <a:r>
              <a:rPr lang="en-US" sz="3200" b="1" dirty="0">
                <a:latin typeface="+mn-lt"/>
              </a:rPr>
              <a:t>national environmental legislation always needs to be followed</a:t>
            </a:r>
            <a:r>
              <a:rPr lang="en-US" sz="3200" dirty="0">
                <a:latin typeface="+mn-lt"/>
              </a:rPr>
              <a:t>. </a:t>
            </a:r>
          </a:p>
          <a:p>
            <a:pPr>
              <a:buFont typeface="Arial"/>
              <a:buChar char="•"/>
            </a:pPr>
            <a:r>
              <a:rPr lang="en-US" sz="3200" dirty="0">
                <a:latin typeface="+mn-lt"/>
              </a:rPr>
              <a:t>The EST does not give right or wrong answers, but it does </a:t>
            </a:r>
            <a:r>
              <a:rPr lang="en-US" sz="3200" b="1" dirty="0">
                <a:latin typeface="+mn-lt"/>
              </a:rPr>
              <a:t>indicate what issues need to be further considered/mitigated</a:t>
            </a:r>
            <a:r>
              <a:rPr lang="en-US" sz="3200" dirty="0">
                <a:latin typeface="+mn-lt"/>
              </a:rPr>
              <a:t>.</a:t>
            </a:r>
            <a:endParaRPr lang="en-IE" sz="3200" dirty="0">
              <a:latin typeface="+mn-lt"/>
            </a:endParaRPr>
          </a:p>
          <a:p>
            <a:pPr>
              <a:buFont typeface="Arial"/>
              <a:buChar char="•"/>
            </a:pPr>
            <a:r>
              <a:rPr lang="en-IE" sz="3200" dirty="0">
                <a:latin typeface="+mn-lt"/>
              </a:rPr>
              <a:t>We do not recommend doing this directly with communities. There is guidance on how to </a:t>
            </a:r>
            <a:r>
              <a:rPr lang="en-IE" sz="3200" b="1" dirty="0">
                <a:latin typeface="+mn-lt"/>
              </a:rPr>
              <a:t>engage communities </a:t>
            </a:r>
            <a:r>
              <a:rPr lang="en-IE" sz="3200" dirty="0">
                <a:latin typeface="+mn-lt"/>
              </a:rPr>
              <a:t>in the training package (found in the CRS EFOM site). </a:t>
            </a:r>
          </a:p>
          <a:p>
            <a:pPr marL="0" indent="0">
              <a:buNone/>
            </a:pPr>
            <a:r>
              <a:rPr lang="en-IE" sz="2900" dirty="0"/>
              <a:t> </a:t>
            </a:r>
          </a:p>
          <a:p>
            <a:pPr>
              <a:buFont typeface="Arial"/>
              <a:buChar char="•"/>
            </a:pPr>
            <a:endParaRPr lang="en-IE" dirty="0"/>
          </a:p>
          <a:p>
            <a:pPr marL="0" indent="0">
              <a:buNone/>
            </a:pPr>
            <a:endParaRPr lang="en-IE" dirty="0"/>
          </a:p>
          <a:p>
            <a:endParaRPr lang="en-IE" dirty="0"/>
          </a:p>
        </p:txBody>
      </p:sp>
    </p:spTree>
    <p:extLst>
      <p:ext uri="{BB962C8B-B14F-4D97-AF65-F5344CB8AC3E}">
        <p14:creationId xmlns:p14="http://schemas.microsoft.com/office/powerpoint/2010/main" val="822250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b="1" dirty="0">
                <a:effectLst/>
                <a:latin typeface="+mn-lt"/>
                <a:ea typeface="Calibri" panose="020F0502020204030204" pitchFamily="34" charset="0"/>
                <a:cs typeface="Times New Roman" panose="02020603050405020304" pitchFamily="18" charset="0"/>
              </a:rPr>
              <a:t>EST: </a:t>
            </a:r>
            <a:r>
              <a:rPr lang="fr-FR" b="1" dirty="0" err="1">
                <a:effectLst/>
                <a:latin typeface="+mn-lt"/>
                <a:ea typeface="Calibri" panose="020F0502020204030204" pitchFamily="34" charset="0"/>
                <a:cs typeface="Times New Roman" panose="02020603050405020304" pitchFamily="18" charset="0"/>
              </a:rPr>
              <a:t>Who</a:t>
            </a:r>
            <a:r>
              <a:rPr lang="fr-FR" b="1" dirty="0">
                <a:effectLst/>
                <a:latin typeface="+mn-lt"/>
                <a:ea typeface="Calibri" panose="020F0502020204030204" pitchFamily="34" charset="0"/>
                <a:cs typeface="Times New Roman" panose="02020603050405020304" pitchFamily="18" charset="0"/>
              </a:rPr>
              <a:t> uses </a:t>
            </a:r>
            <a:r>
              <a:rPr lang="fr-FR" b="1" dirty="0" err="1">
                <a:effectLst/>
                <a:latin typeface="+mn-lt"/>
                <a:ea typeface="Calibri" panose="020F0502020204030204" pitchFamily="34" charset="0"/>
                <a:cs typeface="Times New Roman" panose="02020603050405020304" pitchFamily="18" charset="0"/>
              </a:rPr>
              <a:t>it</a:t>
            </a:r>
            <a:r>
              <a:rPr lang="fr-FR" b="1" dirty="0">
                <a:effectLst/>
                <a:latin typeface="+mn-lt"/>
                <a:ea typeface="Calibri" panose="020F0502020204030204" pitchFamily="34" charset="0"/>
                <a:cs typeface="Times New Roman" panose="02020603050405020304" pitchFamily="18" charset="0"/>
              </a:rPr>
              <a:t>, </a:t>
            </a:r>
            <a:r>
              <a:rPr lang="fr-FR" b="1" dirty="0" err="1">
                <a:latin typeface="+mn-lt"/>
                <a:ea typeface="Calibri" panose="020F0502020204030204" pitchFamily="34" charset="0"/>
                <a:cs typeface="Times New Roman" panose="02020603050405020304" pitchFamily="18" charset="0"/>
              </a:rPr>
              <a:t>W</a:t>
            </a:r>
            <a:r>
              <a:rPr lang="fr-FR" b="1" dirty="0" err="1">
                <a:effectLst/>
                <a:latin typeface="+mn-lt"/>
                <a:ea typeface="Calibri" panose="020F0502020204030204" pitchFamily="34" charset="0"/>
                <a:cs typeface="Times New Roman" panose="02020603050405020304" pitchFamily="18" charset="0"/>
              </a:rPr>
              <a:t>hen</a:t>
            </a:r>
            <a:r>
              <a:rPr lang="fr-FR" b="1" dirty="0">
                <a:latin typeface="+mn-lt"/>
                <a:ea typeface="Calibri" panose="020F0502020204030204" pitchFamily="34" charset="0"/>
                <a:cs typeface="Times New Roman" panose="02020603050405020304" pitchFamily="18" charset="0"/>
              </a:rPr>
              <a:t>? </a:t>
            </a:r>
            <a:endParaRPr lang="en-US" b="1" dirty="0">
              <a:latin typeface="+mn-lt"/>
            </a:endParaRPr>
          </a:p>
        </p:txBody>
      </p:sp>
      <p:sp>
        <p:nvSpPr>
          <p:cNvPr id="5" name="Content Placeholder 2"/>
          <p:cNvSpPr>
            <a:spLocks noGrp="1"/>
          </p:cNvSpPr>
          <p:nvPr>
            <p:ph idx="1"/>
          </p:nvPr>
        </p:nvSpPr>
        <p:spPr>
          <a:xfrm>
            <a:off x="838200" y="1592332"/>
            <a:ext cx="10515600" cy="4351338"/>
          </a:xfrm>
        </p:spPr>
        <p:txBody>
          <a:bodyPr>
            <a:normAutofit/>
          </a:bodyPr>
          <a:lstStyle/>
          <a:p>
            <a:r>
              <a:rPr lang="en-US" dirty="0">
                <a:latin typeface="+mn-lt"/>
                <a:ea typeface="Malgun Gothic Semilight" panose="020B0502040204020203" pitchFamily="34" charset="-128"/>
                <a:cs typeface="Malgun Gothic Semilight" panose="020B0502040204020203" pitchFamily="34" charset="-128"/>
              </a:rPr>
              <a:t>Generally used during the </a:t>
            </a:r>
            <a:r>
              <a:rPr lang="en-US" b="1" dirty="0">
                <a:latin typeface="+mn-lt"/>
                <a:ea typeface="Malgun Gothic Semilight" panose="020B0502040204020203" pitchFamily="34" charset="-128"/>
                <a:cs typeface="Malgun Gothic Semilight" panose="020B0502040204020203" pitchFamily="34" charset="-128"/>
              </a:rPr>
              <a:t>design phase</a:t>
            </a:r>
            <a:r>
              <a:rPr lang="en-US" dirty="0">
                <a:latin typeface="+mn-lt"/>
                <a:ea typeface="Malgun Gothic Semilight" panose="020B0502040204020203" pitchFamily="34" charset="-128"/>
                <a:cs typeface="Malgun Gothic Semilight" panose="020B0502040204020203" pitchFamily="34" charset="-128"/>
              </a:rPr>
              <a:t> by the design </a:t>
            </a:r>
            <a:r>
              <a:rPr lang="en-US" b="1" dirty="0">
                <a:latin typeface="+mn-lt"/>
                <a:ea typeface="Malgun Gothic Semilight" panose="020B0502040204020203" pitchFamily="34" charset="-128"/>
                <a:cs typeface="Malgun Gothic Semilight" panose="020B0502040204020203" pitchFamily="34" charset="-128"/>
              </a:rPr>
              <a:t>team</a:t>
            </a:r>
            <a:r>
              <a:rPr lang="en-US" dirty="0">
                <a:latin typeface="+mn-lt"/>
                <a:ea typeface="Malgun Gothic Semilight" panose="020B0502040204020203" pitchFamily="34" charset="-128"/>
                <a:cs typeface="Malgun Gothic Semilight" panose="020B0502040204020203" pitchFamily="34" charset="-128"/>
              </a:rPr>
              <a:t> once the </a:t>
            </a:r>
            <a:r>
              <a:rPr lang="en-US" dirty="0" err="1">
                <a:latin typeface="+mn-lt"/>
                <a:ea typeface="Malgun Gothic Semilight" panose="020B0502040204020203" pitchFamily="34" charset="-128"/>
                <a:cs typeface="Malgun Gothic Semilight" panose="020B0502040204020203" pitchFamily="34" charset="-128"/>
              </a:rPr>
              <a:t>Logframe</a:t>
            </a:r>
            <a:r>
              <a:rPr lang="en-US" dirty="0">
                <a:latin typeface="+mn-lt"/>
                <a:ea typeface="Malgun Gothic Semilight" panose="020B0502040204020203" pitchFamily="34" charset="-128"/>
                <a:cs typeface="Malgun Gothic Semilight" panose="020B0502040204020203" pitchFamily="34" charset="-128"/>
              </a:rPr>
              <a:t>/DIP/project activities are drafted.</a:t>
            </a:r>
          </a:p>
          <a:p>
            <a:r>
              <a:rPr lang="en-US" dirty="0">
                <a:latin typeface="+mn-lt"/>
                <a:ea typeface="Malgun Gothic Semilight" panose="020B0502040204020203" pitchFamily="34" charset="-128"/>
                <a:cs typeface="Malgun Gothic Semilight" panose="020B0502040204020203" pitchFamily="34" charset="-128"/>
              </a:rPr>
              <a:t>You must have a </a:t>
            </a:r>
            <a:r>
              <a:rPr lang="en-US" b="1" dirty="0">
                <a:latin typeface="+mn-lt"/>
                <a:ea typeface="Malgun Gothic Semilight" panose="020B0502040204020203" pitchFamily="34" charset="-128"/>
                <a:cs typeface="Malgun Gothic Semilight" panose="020B0502040204020203" pitchFamily="34" charset="-128"/>
              </a:rPr>
              <a:t>concrete </a:t>
            </a:r>
            <a:r>
              <a:rPr lang="en-US" dirty="0">
                <a:latin typeface="+mn-lt"/>
                <a:ea typeface="Malgun Gothic Semilight" panose="020B0502040204020203" pitchFamily="34" charset="-128"/>
                <a:cs typeface="Malgun Gothic Semilight" panose="020B0502040204020203" pitchFamily="34" charset="-128"/>
              </a:rPr>
              <a:t>project (draft CN/ </a:t>
            </a:r>
            <a:r>
              <a:rPr lang="en-US" dirty="0" err="1">
                <a:latin typeface="+mn-lt"/>
                <a:ea typeface="Malgun Gothic Semilight" panose="020B0502040204020203" pitchFamily="34" charset="-128"/>
                <a:cs typeface="Malgun Gothic Semilight" panose="020B0502040204020203" pitchFamily="34" charset="-128"/>
              </a:rPr>
              <a:t>Logframe</a:t>
            </a:r>
            <a:r>
              <a:rPr lang="en-US" dirty="0">
                <a:latin typeface="+mn-lt"/>
                <a:ea typeface="Malgun Gothic Semilight" panose="020B0502040204020203" pitchFamily="34" charset="-128"/>
                <a:cs typeface="Malgun Gothic Semilight" panose="020B0502040204020203" pitchFamily="34" charset="-128"/>
              </a:rPr>
              <a:t>….) which you are working with to apply this tool. </a:t>
            </a:r>
          </a:p>
          <a:p>
            <a:r>
              <a:rPr lang="en-US" dirty="0" err="1">
                <a:latin typeface="+mn-lt"/>
                <a:ea typeface="Malgun Gothic Semilight" panose="020B0502040204020203" pitchFamily="34" charset="-128"/>
                <a:cs typeface="Malgun Gothic Semilight" panose="020B0502040204020203" pitchFamily="34" charset="-128"/>
              </a:rPr>
              <a:t>Programme</a:t>
            </a:r>
            <a:r>
              <a:rPr lang="en-US" dirty="0">
                <a:latin typeface="+mn-lt"/>
                <a:ea typeface="Malgun Gothic Semilight" panose="020B0502040204020203" pitchFamily="34" charset="-128"/>
                <a:cs typeface="Malgun Gothic Semilight" panose="020B0502040204020203" pitchFamily="34" charset="-128"/>
              </a:rPr>
              <a:t> design team may include, but is not limited to, agency/partner staff (possibly government representatives, community members) or anyone else involved in the design of the intervention.</a:t>
            </a:r>
          </a:p>
          <a:p>
            <a:r>
              <a:rPr lang="en-US" dirty="0">
                <a:latin typeface="+mn-lt"/>
                <a:ea typeface="Malgun Gothic Semilight" panose="020B0502040204020203" pitchFamily="34" charset="-128"/>
                <a:cs typeface="Malgun Gothic Semilight" panose="020B0502040204020203" pitchFamily="34" charset="-128"/>
              </a:rPr>
              <a:t>Estimated time: </a:t>
            </a:r>
            <a:r>
              <a:rPr lang="en-US" b="1" dirty="0">
                <a:latin typeface="+mn-lt"/>
                <a:ea typeface="Malgun Gothic Semilight" panose="020B0502040204020203" pitchFamily="34" charset="-128"/>
                <a:cs typeface="Malgun Gothic Semilight" panose="020B0502040204020203" pitchFamily="34" charset="-128"/>
              </a:rPr>
              <a:t>Between 1.5 and 3 hours </a:t>
            </a:r>
            <a:r>
              <a:rPr lang="en-US" dirty="0">
                <a:latin typeface="+mn-lt"/>
                <a:ea typeface="Malgun Gothic Semilight" panose="020B0502040204020203" pitchFamily="34" charset="-128"/>
                <a:cs typeface="Malgun Gothic Semilight" panose="020B0502040204020203" pitchFamily="34" charset="-128"/>
              </a:rPr>
              <a:t>depending on the context, complexity and size of the program.</a:t>
            </a: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spTree>
    <p:extLst>
      <p:ext uri="{BB962C8B-B14F-4D97-AF65-F5344CB8AC3E}">
        <p14:creationId xmlns:p14="http://schemas.microsoft.com/office/powerpoint/2010/main" val="128425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39520"/>
            <a:ext cx="3429000" cy="1719072"/>
          </a:xfrm>
        </p:spPr>
        <p:txBody>
          <a:bodyPr anchor="b">
            <a:normAutofit/>
          </a:bodyPr>
          <a:lstStyle/>
          <a:p>
            <a:r>
              <a:rPr lang="en-US" sz="3800"/>
              <a:t>Getting familiar with the tool…</a:t>
            </a:r>
            <a:endParaRPr lang="en-US" sz="3800" b="1"/>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630936" y="2807208"/>
            <a:ext cx="3429000" cy="3410712"/>
          </a:xfrm>
        </p:spPr>
        <p:txBody>
          <a:bodyPr anchor="t">
            <a:normAutofit/>
          </a:bodyPr>
          <a:lstStyle/>
          <a:p>
            <a:pPr marL="0" indent="0">
              <a:buNone/>
            </a:pPr>
            <a:r>
              <a:rPr lang="en-US" sz="2200" dirty="0">
                <a:latin typeface="+mn-lt"/>
                <a:ea typeface="Malgun Gothic Semilight" panose="020B0502040204020203" pitchFamily="34" charset="-128"/>
                <a:cs typeface="Malgun Gothic Semilight" panose="020B0502040204020203" pitchFamily="34" charset="-128"/>
              </a:rPr>
              <a:t>Take some time to get familiar with the tool, focus on looking only at:</a:t>
            </a:r>
          </a:p>
          <a:p>
            <a:pPr lvl="1"/>
            <a:r>
              <a:rPr lang="en-US" sz="2200" b="1" dirty="0">
                <a:latin typeface="+mn-lt"/>
                <a:ea typeface="Malgun Gothic Semilight" panose="020B0502040204020203" pitchFamily="34" charset="-128"/>
                <a:cs typeface="Malgun Gothic Semilight" panose="020B0502040204020203" pitchFamily="34" charset="-128"/>
              </a:rPr>
              <a:t>Risk Identification </a:t>
            </a:r>
            <a:r>
              <a:rPr lang="en-US" sz="2200" dirty="0">
                <a:latin typeface="+mn-lt"/>
                <a:ea typeface="Malgun Gothic Semilight" panose="020B0502040204020203" pitchFamily="34" charset="-128"/>
                <a:cs typeface="Malgun Gothic Semilight" panose="020B0502040204020203" pitchFamily="34" charset="-128"/>
              </a:rPr>
              <a:t>(Tier 1)</a:t>
            </a:r>
          </a:p>
          <a:p>
            <a:pPr lvl="1"/>
            <a:r>
              <a:rPr lang="en-US" sz="2200" b="1" dirty="0">
                <a:latin typeface="+mn-lt"/>
                <a:ea typeface="Malgun Gothic Semilight" panose="020B0502040204020203" pitchFamily="34" charset="-128"/>
                <a:cs typeface="Malgun Gothic Semilight" panose="020B0502040204020203" pitchFamily="34" charset="-128"/>
              </a:rPr>
              <a:t>Risk Profiling </a:t>
            </a:r>
            <a:r>
              <a:rPr lang="en-US" sz="2200" dirty="0">
                <a:latin typeface="+mn-lt"/>
                <a:ea typeface="Malgun Gothic Semilight" panose="020B0502040204020203" pitchFamily="34" charset="-128"/>
                <a:cs typeface="Malgun Gothic Semilight" panose="020B0502040204020203" pitchFamily="34" charset="-128"/>
              </a:rPr>
              <a:t>(Tier 2)</a:t>
            </a:r>
          </a:p>
          <a:p>
            <a:pPr lvl="1"/>
            <a:r>
              <a:rPr lang="en-US" sz="2200" b="1" dirty="0">
                <a:latin typeface="+mn-lt"/>
                <a:ea typeface="Malgun Gothic Semilight" panose="020B0502040204020203" pitchFamily="34" charset="-128"/>
                <a:cs typeface="Malgun Gothic Semilight" panose="020B0502040204020203" pitchFamily="34" charset="-128"/>
              </a:rPr>
              <a:t>Final Risk Register </a:t>
            </a:r>
            <a:r>
              <a:rPr lang="en-US" sz="2200" dirty="0">
                <a:latin typeface="+mn-lt"/>
                <a:ea typeface="Malgun Gothic Semilight" panose="020B0502040204020203" pitchFamily="34" charset="-128"/>
                <a:cs typeface="Malgun Gothic Semilight" panose="020B0502040204020203" pitchFamily="34" charset="-128"/>
              </a:rPr>
              <a:t>and Mitigation/ Regenerative Measure (Tier 3)</a:t>
            </a:r>
          </a:p>
          <a:p>
            <a:pPr marL="457200" lvl="1" indent="0">
              <a:buNone/>
            </a:pPr>
            <a:endParaRPr lang="en-US" sz="2200" dirty="0">
              <a:ea typeface="Malgun Gothic Semilight" panose="020B0502040204020203" pitchFamily="34" charset="-128"/>
              <a:cs typeface="Malgun Gothic Semilight" panose="020B0502040204020203" pitchFamily="34" charset="-128"/>
            </a:endParaRPr>
          </a:p>
          <a:p>
            <a:pPr marL="0" indent="0">
              <a:buNone/>
            </a:pPr>
            <a:endParaRPr lang="en-US" sz="2200" dirty="0">
              <a:ea typeface="Malgun Gothic Semilight" panose="020B0502040204020203" pitchFamily="34" charset="-128"/>
              <a:cs typeface="Malgun Gothic Semilight" panose="020B0502040204020203" pitchFamily="34" charset="-128"/>
            </a:endParaRPr>
          </a:p>
          <a:p>
            <a:endParaRPr lang="en-US" sz="2200" dirty="0">
              <a:ea typeface="Malgun Gothic Semilight" panose="020B0502040204020203" pitchFamily="34" charset="-128"/>
              <a:cs typeface="Malgun Gothic Semilight" panose="020B0502040204020203" pitchFamily="34" charset="-128"/>
            </a:endParaRPr>
          </a:p>
          <a:p>
            <a:endParaRPr lang="en-US" sz="2200" dirty="0">
              <a:ea typeface="Malgun Gothic Semilight" panose="020B0502040204020203" pitchFamily="34" charset="-128"/>
              <a:cs typeface="Malgun Gothic Semilight" panose="020B0502040204020203" pitchFamily="34" charset="-128"/>
            </a:endParaRPr>
          </a:p>
          <a:p>
            <a:pPr marL="0" indent="0">
              <a:buNone/>
            </a:pPr>
            <a:endParaRPr lang="en-US" sz="2200" dirty="0">
              <a:ea typeface="Malgun Gothic Semilight" panose="020B0502040204020203" pitchFamily="34" charset="-128"/>
              <a:cs typeface="Malgun Gothic Semilight" panose="020B0502040204020203" pitchFamily="34" charset="-128"/>
            </a:endParaRPr>
          </a:p>
          <a:p>
            <a:pPr marL="0" lvl="0" indent="0">
              <a:buNone/>
            </a:pPr>
            <a:endParaRPr lang="en-US" sz="2200" dirty="0"/>
          </a:p>
        </p:txBody>
      </p:sp>
      <p:pic>
        <p:nvPicPr>
          <p:cNvPr id="6" name="Picture 5">
            <a:extLst>
              <a:ext uri="{FF2B5EF4-FFF2-40B4-BE49-F238E27FC236}">
                <a16:creationId xmlns:a16="http://schemas.microsoft.com/office/drawing/2014/main" id="{F45CE669-0AC4-00DB-DE49-CAC1126397F6}"/>
              </a:ext>
            </a:extLst>
          </p:cNvPr>
          <p:cNvPicPr>
            <a:picLocks noChangeAspect="1"/>
          </p:cNvPicPr>
          <p:nvPr/>
        </p:nvPicPr>
        <p:blipFill>
          <a:blip r:embed="rId3"/>
          <a:stretch>
            <a:fillRect/>
          </a:stretch>
        </p:blipFill>
        <p:spPr>
          <a:xfrm>
            <a:off x="4453541" y="1292351"/>
            <a:ext cx="7680176" cy="4061527"/>
          </a:xfrm>
          <a:prstGeom prst="rect">
            <a:avLst/>
          </a:prstGeom>
        </p:spPr>
      </p:pic>
    </p:spTree>
    <p:extLst>
      <p:ext uri="{BB962C8B-B14F-4D97-AF65-F5344CB8AC3E}">
        <p14:creationId xmlns:p14="http://schemas.microsoft.com/office/powerpoint/2010/main" val="2475978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D9D47-43AC-81C4-AB31-18786B8195C0}"/>
              </a:ext>
            </a:extLst>
          </p:cNvPr>
          <p:cNvSpPr>
            <a:spLocks noGrp="1"/>
          </p:cNvSpPr>
          <p:nvPr>
            <p:ph type="title"/>
          </p:nvPr>
        </p:nvSpPr>
        <p:spPr>
          <a:xfrm>
            <a:off x="876693" y="741391"/>
            <a:ext cx="3455821" cy="1616203"/>
          </a:xfrm>
          <a:prstGeom prst="ellipse">
            <a:avLst/>
          </a:prstGeom>
        </p:spPr>
        <p:txBody>
          <a:bodyPr anchor="b">
            <a:normAutofit/>
          </a:bodyPr>
          <a:lstStyle/>
          <a:p>
            <a:r>
              <a:rPr lang="en-US" sz="2500" b="1">
                <a:latin typeface="+mn-lt"/>
              </a:rPr>
              <a:t>Categories of Impacts (Tier  1) </a:t>
            </a:r>
            <a:endParaRPr lang="en-US" sz="2500"/>
          </a:p>
        </p:txBody>
      </p:sp>
      <p:sp>
        <p:nvSpPr>
          <p:cNvPr id="3" name="Content Placeholder 2">
            <a:extLst>
              <a:ext uri="{FF2B5EF4-FFF2-40B4-BE49-F238E27FC236}">
                <a16:creationId xmlns:a16="http://schemas.microsoft.com/office/drawing/2014/main" id="{8A6BC22D-325B-A74A-F805-94793D3F4781}"/>
              </a:ext>
            </a:extLst>
          </p:cNvPr>
          <p:cNvSpPr>
            <a:spLocks noGrp="1"/>
          </p:cNvSpPr>
          <p:nvPr>
            <p:ph idx="1"/>
          </p:nvPr>
        </p:nvSpPr>
        <p:spPr>
          <a:xfrm>
            <a:off x="876693" y="2533476"/>
            <a:ext cx="3455821" cy="3447832"/>
          </a:xfrm>
        </p:spPr>
        <p:txBody>
          <a:bodyPr anchor="t">
            <a:normAutofit/>
          </a:bodyPr>
          <a:lstStyle/>
          <a:p>
            <a:r>
              <a:rPr lang="en-US" sz="2000" dirty="0">
                <a:latin typeface="+mn-lt"/>
              </a:rPr>
              <a:t>Impacts on resources</a:t>
            </a:r>
          </a:p>
          <a:p>
            <a:r>
              <a:rPr lang="en-US" sz="2000" dirty="0">
                <a:latin typeface="+mn-lt"/>
              </a:rPr>
              <a:t>Cultural and displacement impacts</a:t>
            </a:r>
          </a:p>
          <a:p>
            <a:r>
              <a:rPr lang="en-US" sz="2000" dirty="0">
                <a:latin typeface="+mn-lt"/>
              </a:rPr>
              <a:t>Biophysical impacts</a:t>
            </a:r>
          </a:p>
          <a:p>
            <a:r>
              <a:rPr lang="en-US" sz="2000" dirty="0">
                <a:latin typeface="+mn-lt"/>
              </a:rPr>
              <a:t>Impacts on soil, water &amp; air quality </a:t>
            </a:r>
          </a:p>
          <a:p>
            <a:r>
              <a:rPr lang="en-US" sz="2000" dirty="0">
                <a:latin typeface="+mn-lt"/>
              </a:rPr>
              <a:t>Climate change impacts and natural hazards</a:t>
            </a:r>
          </a:p>
          <a:p>
            <a:endParaRPr lang="en-US" sz="2000" dirty="0"/>
          </a:p>
          <a:p>
            <a:endParaRPr lang="en-US" sz="2000" dirty="0"/>
          </a:p>
        </p:txBody>
      </p:sp>
      <p:pic>
        <p:nvPicPr>
          <p:cNvPr id="5" name="Picture 4">
            <a:extLst>
              <a:ext uri="{FF2B5EF4-FFF2-40B4-BE49-F238E27FC236}">
                <a16:creationId xmlns:a16="http://schemas.microsoft.com/office/drawing/2014/main" id="{712B2438-55CD-548D-C4D5-71376A75AFA5}"/>
              </a:ext>
            </a:extLst>
          </p:cNvPr>
          <p:cNvPicPr>
            <a:picLocks noChangeAspect="1"/>
          </p:cNvPicPr>
          <p:nvPr/>
        </p:nvPicPr>
        <p:blipFill>
          <a:blip r:embed="rId3"/>
          <a:stretch>
            <a:fillRect/>
          </a:stretch>
        </p:blipFill>
        <p:spPr>
          <a:xfrm>
            <a:off x="4988011" y="741391"/>
            <a:ext cx="6388668" cy="5384528"/>
          </a:xfrm>
          <a:prstGeom prst="rect">
            <a:avLst/>
          </a:prstGeom>
        </p:spPr>
      </p:pic>
      <p:grpSp>
        <p:nvGrpSpPr>
          <p:cNvPr id="41" name="Group 40">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42" name="Rectangle 41">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4888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06DC3-4C21-9B64-D6A7-28DCA1435943}"/>
              </a:ext>
            </a:extLst>
          </p:cNvPr>
          <p:cNvSpPr>
            <a:spLocks noGrp="1"/>
          </p:cNvSpPr>
          <p:nvPr>
            <p:ph type="title"/>
          </p:nvPr>
        </p:nvSpPr>
        <p:spPr>
          <a:xfrm>
            <a:off x="838200" y="365127"/>
            <a:ext cx="10515600" cy="695047"/>
          </a:xfrm>
        </p:spPr>
        <p:txBody>
          <a:bodyPr/>
          <a:lstStyle/>
          <a:p>
            <a:r>
              <a:rPr lang="en-US" b="1" dirty="0"/>
              <a:t>Tier 2 Risk Profiling and Ranking </a:t>
            </a:r>
          </a:p>
        </p:txBody>
      </p:sp>
      <p:sp>
        <p:nvSpPr>
          <p:cNvPr id="3" name="Content Placeholder 2">
            <a:extLst>
              <a:ext uri="{FF2B5EF4-FFF2-40B4-BE49-F238E27FC236}">
                <a16:creationId xmlns:a16="http://schemas.microsoft.com/office/drawing/2014/main" id="{EEFCC975-CF10-E3CD-5545-692C85F47FE5}"/>
              </a:ext>
            </a:extLst>
          </p:cNvPr>
          <p:cNvSpPr>
            <a:spLocks noGrp="1"/>
          </p:cNvSpPr>
          <p:nvPr>
            <p:ph idx="1"/>
          </p:nvPr>
        </p:nvSpPr>
        <p:spPr>
          <a:xfrm>
            <a:off x="838200" y="1179443"/>
            <a:ext cx="10515600" cy="4852782"/>
          </a:xfrm>
        </p:spPr>
        <p:txBody>
          <a:bodyPr>
            <a:normAutofit fontScale="70000" lnSpcReduction="20000"/>
          </a:bodyPr>
          <a:lstStyle/>
          <a:p>
            <a:r>
              <a:rPr lang="en-US" sz="4000" b="1" i="0" u="sng" baseline="0" dirty="0">
                <a:latin typeface="Franklin Gothic Book" panose="020B0503020102020204" pitchFamily="34" charset="0"/>
              </a:rPr>
              <a:t>This is where you craft the risk statement </a:t>
            </a:r>
            <a:r>
              <a:rPr lang="en-US" sz="4000" i="0" u="sng" baseline="0" dirty="0">
                <a:latin typeface="Franklin Gothic Book" panose="020B0503020102020204" pitchFamily="34" charset="0"/>
              </a:rPr>
              <a:t>(with the design team) </a:t>
            </a:r>
          </a:p>
          <a:p>
            <a:pPr marL="0" indent="0">
              <a:buNone/>
            </a:pPr>
            <a:endParaRPr lang="en-US" sz="4000" b="1" i="0" u="sng" baseline="0" dirty="0">
              <a:latin typeface="Franklin Gothic Book" panose="020B0503020102020204" pitchFamily="34" charset="0"/>
            </a:endParaRPr>
          </a:p>
          <a:p>
            <a:pPr algn="l"/>
            <a:r>
              <a:rPr lang="en-US" sz="4000" b="1" i="0" u="sng" baseline="0" dirty="0">
                <a:latin typeface="Franklin Gothic Book" panose="020B0503020102020204" pitchFamily="34" charset="0"/>
              </a:rPr>
              <a:t>Impact Ranking Definitions</a:t>
            </a:r>
          </a:p>
          <a:p>
            <a:pPr algn="l"/>
            <a:r>
              <a:rPr lang="en-US" sz="2800" b="1" i="1" u="none" baseline="0" dirty="0">
                <a:latin typeface="Franklin Gothic Book" panose="020B0503020102020204" pitchFamily="34" charset="0"/>
              </a:rPr>
              <a:t>High: </a:t>
            </a:r>
            <a:r>
              <a:rPr lang="en-US" sz="2800" i="1" baseline="0" dirty="0">
                <a:latin typeface="Franklin Gothic Book" panose="020B0503020102020204" pitchFamily="34" charset="0"/>
              </a:rPr>
              <a:t>Complete Disruption for the majority of people in programming area</a:t>
            </a:r>
          </a:p>
          <a:p>
            <a:pPr algn="l"/>
            <a:r>
              <a:rPr lang="en-US" sz="2800" b="1" i="1" u="none" baseline="0" dirty="0">
                <a:latin typeface="Franklin Gothic Book" panose="020B0503020102020204" pitchFamily="34" charset="0"/>
              </a:rPr>
              <a:t>Medium: </a:t>
            </a:r>
            <a:r>
              <a:rPr lang="en-US" sz="2800" i="1" baseline="0" dirty="0">
                <a:latin typeface="Franklin Gothic Book" panose="020B0503020102020204" pitchFamily="34" charset="0"/>
              </a:rPr>
              <a:t>Significant problems for roughly 50% of people in the </a:t>
            </a:r>
            <a:r>
              <a:rPr lang="en-US" sz="2800" i="1" baseline="0" dirty="0" err="1">
                <a:latin typeface="Franklin Gothic Book" panose="020B0503020102020204" pitchFamily="34" charset="0"/>
              </a:rPr>
              <a:t>programme</a:t>
            </a:r>
            <a:r>
              <a:rPr lang="en-US" sz="2800" i="1" baseline="0" dirty="0">
                <a:latin typeface="Franklin Gothic Book" panose="020B0503020102020204" pitchFamily="34" charset="0"/>
              </a:rPr>
              <a:t> area</a:t>
            </a:r>
          </a:p>
          <a:p>
            <a:pPr algn="l"/>
            <a:r>
              <a:rPr lang="en-US" sz="2800" b="1" i="1" u="none" baseline="0" dirty="0">
                <a:latin typeface="Franklin Gothic Book" panose="020B0503020102020204" pitchFamily="34" charset="0"/>
              </a:rPr>
              <a:t>Low: </a:t>
            </a:r>
            <a:r>
              <a:rPr lang="en-US" sz="2800" i="1" baseline="0" dirty="0">
                <a:latin typeface="Franklin Gothic Book" panose="020B0503020102020204" pitchFamily="34" charset="0"/>
              </a:rPr>
              <a:t>Moderate to Minor Issues for 25% or fewer of people in </a:t>
            </a:r>
            <a:r>
              <a:rPr lang="en-US" sz="2800" i="1" baseline="0" dirty="0" err="1">
                <a:latin typeface="Franklin Gothic Book" panose="020B0503020102020204" pitchFamily="34" charset="0"/>
              </a:rPr>
              <a:t>programme</a:t>
            </a:r>
            <a:r>
              <a:rPr lang="en-US" sz="2800" i="1" baseline="0" dirty="0">
                <a:latin typeface="Franklin Gothic Book" panose="020B0503020102020204" pitchFamily="34" charset="0"/>
              </a:rPr>
              <a:t> area</a:t>
            </a:r>
          </a:p>
          <a:p>
            <a:pPr algn="l"/>
            <a:endParaRPr lang="en-US" sz="2800" i="1" baseline="0" dirty="0">
              <a:latin typeface="Franklin Gothic Book" panose="020B0503020102020204" pitchFamily="34" charset="0"/>
            </a:endParaRPr>
          </a:p>
          <a:p>
            <a:pPr algn="l"/>
            <a:r>
              <a:rPr lang="en-US" sz="4000" b="1" i="0" u="sng" baseline="0" dirty="0">
                <a:latin typeface="Franklin Gothic Book" panose="020B0503020102020204" pitchFamily="34" charset="0"/>
              </a:rPr>
              <a:t>Likelihood Ranking Definitions</a:t>
            </a:r>
          </a:p>
          <a:p>
            <a:pPr algn="l"/>
            <a:r>
              <a:rPr lang="en-US" sz="2800" b="1" i="1" baseline="0" dirty="0">
                <a:latin typeface="Franklin Gothic Book" panose="020B0503020102020204" pitchFamily="34" charset="0"/>
              </a:rPr>
              <a:t>High: </a:t>
            </a:r>
            <a:r>
              <a:rPr lang="en-US" sz="2800" i="1" baseline="0" dirty="0">
                <a:latin typeface="Franklin Gothic Book" panose="020B0503020102020204" pitchFamily="34" charset="0"/>
              </a:rPr>
              <a:t>75% or above likely to happen</a:t>
            </a:r>
          </a:p>
          <a:p>
            <a:pPr algn="l"/>
            <a:r>
              <a:rPr lang="en-US" sz="2800" b="1" i="1" baseline="0" dirty="0">
                <a:latin typeface="Franklin Gothic Book" panose="020B0503020102020204" pitchFamily="34" charset="0"/>
              </a:rPr>
              <a:t>Medium: </a:t>
            </a:r>
            <a:r>
              <a:rPr lang="en-US" sz="2800" i="1" baseline="0" dirty="0">
                <a:latin typeface="Franklin Gothic Book" panose="020B0503020102020204" pitchFamily="34" charset="0"/>
              </a:rPr>
              <a:t>26 - 74% likely to happen</a:t>
            </a:r>
          </a:p>
          <a:p>
            <a:pPr algn="l"/>
            <a:r>
              <a:rPr lang="en-US" sz="2800" b="1" i="1" baseline="0" dirty="0">
                <a:latin typeface="Franklin Gothic Book" panose="020B0503020102020204" pitchFamily="34" charset="0"/>
              </a:rPr>
              <a:t>Low: </a:t>
            </a:r>
            <a:r>
              <a:rPr lang="en-US" sz="2800" i="1" baseline="0" dirty="0">
                <a:latin typeface="Franklin Gothic Book" panose="020B0503020102020204" pitchFamily="34" charset="0"/>
              </a:rPr>
              <a:t>25% or below likely to happen</a:t>
            </a:r>
          </a:p>
          <a:p>
            <a:pPr marL="0" indent="0" algn="l">
              <a:buNone/>
            </a:pPr>
            <a:endParaRPr lang="en-US" i="1" dirty="0">
              <a:latin typeface="Franklin Gothic Book" panose="020B0503020102020204" pitchFamily="34" charset="0"/>
            </a:endParaRPr>
          </a:p>
          <a:p>
            <a:pPr marL="0" indent="0" algn="l">
              <a:buNone/>
            </a:pPr>
            <a:r>
              <a:rPr lang="en-US" sz="4000" b="1" u="sng" dirty="0">
                <a:latin typeface="Franklin Gothic Book" panose="020B0503020102020204" pitchFamily="34" charset="0"/>
              </a:rPr>
              <a:t>Tier 2 will give you a risk ranking </a:t>
            </a:r>
            <a:endParaRPr lang="en-US" sz="4000" b="1" u="sng" dirty="0"/>
          </a:p>
        </p:txBody>
      </p:sp>
    </p:spTree>
    <p:extLst>
      <p:ext uri="{BB962C8B-B14F-4D97-AF65-F5344CB8AC3E}">
        <p14:creationId xmlns:p14="http://schemas.microsoft.com/office/powerpoint/2010/main" val="2652069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0EBF6996-5515-AC2E-82DD-5769BEB5DBA8}"/>
              </a:ext>
            </a:extLst>
          </p:cNvPr>
          <p:cNvGraphicFramePr>
            <a:graphicFrameLocks noGrp="1"/>
          </p:cNvGraphicFramePr>
          <p:nvPr>
            <p:ph idx="1"/>
            <p:extLst>
              <p:ext uri="{D42A27DB-BD31-4B8C-83A1-F6EECF244321}">
                <p14:modId xmlns:p14="http://schemas.microsoft.com/office/powerpoint/2010/main" val="3765300093"/>
              </p:ext>
            </p:extLst>
          </p:nvPr>
        </p:nvGraphicFramePr>
        <p:xfrm>
          <a:off x="643467" y="960312"/>
          <a:ext cx="10905068" cy="4962271"/>
        </p:xfrm>
        <a:graphic>
          <a:graphicData uri="http://schemas.openxmlformats.org/drawingml/2006/table">
            <a:tbl>
              <a:tblPr firstRow="1" bandRow="1">
                <a:tableStyleId>{5C22544A-7EE6-4342-B048-85BDC9FD1C3A}</a:tableStyleId>
              </a:tblPr>
              <a:tblGrid>
                <a:gridCol w="1206538">
                  <a:extLst>
                    <a:ext uri="{9D8B030D-6E8A-4147-A177-3AD203B41FA5}">
                      <a16:colId xmlns:a16="http://schemas.microsoft.com/office/drawing/2014/main" val="4088043775"/>
                    </a:ext>
                  </a:extLst>
                </a:gridCol>
                <a:gridCol w="2350591">
                  <a:extLst>
                    <a:ext uri="{9D8B030D-6E8A-4147-A177-3AD203B41FA5}">
                      <a16:colId xmlns:a16="http://schemas.microsoft.com/office/drawing/2014/main" val="2258507637"/>
                    </a:ext>
                  </a:extLst>
                </a:gridCol>
                <a:gridCol w="4105625">
                  <a:extLst>
                    <a:ext uri="{9D8B030D-6E8A-4147-A177-3AD203B41FA5}">
                      <a16:colId xmlns:a16="http://schemas.microsoft.com/office/drawing/2014/main" val="2232939560"/>
                    </a:ext>
                  </a:extLst>
                </a:gridCol>
                <a:gridCol w="3242314">
                  <a:extLst>
                    <a:ext uri="{9D8B030D-6E8A-4147-A177-3AD203B41FA5}">
                      <a16:colId xmlns:a16="http://schemas.microsoft.com/office/drawing/2014/main" val="1942132853"/>
                    </a:ext>
                  </a:extLst>
                </a:gridCol>
              </a:tblGrid>
              <a:tr h="449497">
                <a:tc>
                  <a:txBody>
                    <a:bodyPr/>
                    <a:lstStyle/>
                    <a:p>
                      <a:pPr marL="0" marR="0" algn="ctr">
                        <a:lnSpc>
                          <a:spcPct val="100000"/>
                        </a:lnSpc>
                        <a:spcBef>
                          <a:spcPts val="0"/>
                        </a:spcBef>
                        <a:spcAft>
                          <a:spcPts val="0"/>
                        </a:spcAft>
                      </a:pPr>
                      <a:r>
                        <a:rPr lang="en-GB" sz="1400" dirty="0">
                          <a:solidFill>
                            <a:schemeClr val="tx1"/>
                          </a:solidFill>
                          <a:effectLst/>
                          <a:latin typeface="+mn-lt"/>
                          <a:ea typeface="Times New Roman" panose="02020603050405020304" pitchFamily="18" charset="0"/>
                          <a:cs typeface="Calibri" panose="020F0502020204030204" pitchFamily="34" charset="0"/>
                        </a:rPr>
                        <a:t>Excel Cell Number</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59714" marR="59714" marT="0" marB="0" anchor="ctr"/>
                </a:tc>
                <a:tc>
                  <a:txBody>
                    <a:bodyPr/>
                    <a:lstStyle/>
                    <a:p>
                      <a:pPr marL="0" marR="0" algn="ctr">
                        <a:lnSpc>
                          <a:spcPct val="100000"/>
                        </a:lnSpc>
                        <a:spcBef>
                          <a:spcPts val="0"/>
                        </a:spcBef>
                        <a:spcAft>
                          <a:spcPts val="0"/>
                        </a:spcAft>
                      </a:pPr>
                      <a:r>
                        <a:rPr lang="en-GB" sz="1400">
                          <a:solidFill>
                            <a:schemeClr val="tx1"/>
                          </a:solidFill>
                          <a:effectLst/>
                          <a:latin typeface="+mn-lt"/>
                          <a:ea typeface="Times New Roman" panose="02020603050405020304" pitchFamily="18" charset="0"/>
                          <a:cs typeface="Calibri" panose="020F0502020204030204" pitchFamily="34" charset="0"/>
                        </a:rPr>
                        <a:t>Checklist Statement </a:t>
                      </a:r>
                    </a:p>
                    <a:p>
                      <a:pPr marL="0" marR="0" algn="ctr">
                        <a:lnSpc>
                          <a:spcPct val="100000"/>
                        </a:lnSpc>
                        <a:spcBef>
                          <a:spcPts val="0"/>
                        </a:spcBef>
                        <a:spcAft>
                          <a:spcPts val="0"/>
                        </a:spcAft>
                      </a:pPr>
                      <a:r>
                        <a:rPr lang="en-GB" sz="1400">
                          <a:solidFill>
                            <a:schemeClr val="tx1"/>
                          </a:solidFill>
                          <a:effectLst/>
                          <a:latin typeface="+mn-lt"/>
                          <a:ea typeface="Times New Roman" panose="02020603050405020304" pitchFamily="18" charset="0"/>
                          <a:cs typeface="Calibri" panose="020F0502020204030204" pitchFamily="34" charset="0"/>
                        </a:rPr>
                        <a:t>Tier 1</a:t>
                      </a:r>
                      <a:endParaRPr lang="en-US" sz="1400">
                        <a:solidFill>
                          <a:schemeClr val="tx1"/>
                        </a:solidFill>
                        <a:effectLst/>
                        <a:latin typeface="+mn-lt"/>
                        <a:ea typeface="Calibri" panose="020F0502020204030204" pitchFamily="34" charset="0"/>
                        <a:cs typeface="Times New Roman" panose="02020603050405020304" pitchFamily="18" charset="0"/>
                      </a:endParaRPr>
                    </a:p>
                  </a:txBody>
                  <a:tcPr marL="59714" marR="59714" marT="0" marB="0" anchor="ctr"/>
                </a:tc>
                <a:tc>
                  <a:txBody>
                    <a:bodyPr/>
                    <a:lstStyle/>
                    <a:p>
                      <a:pPr marL="0" marR="0" algn="ctr">
                        <a:lnSpc>
                          <a:spcPct val="100000"/>
                        </a:lnSpc>
                        <a:spcBef>
                          <a:spcPts val="0"/>
                        </a:spcBef>
                        <a:spcAft>
                          <a:spcPts val="0"/>
                        </a:spcAft>
                      </a:pPr>
                      <a:r>
                        <a:rPr lang="en-GB" sz="1400">
                          <a:solidFill>
                            <a:schemeClr val="tx1"/>
                          </a:solidFill>
                          <a:effectLst/>
                          <a:latin typeface="+mn-lt"/>
                          <a:ea typeface="Times New Roman" panose="02020603050405020304" pitchFamily="18" charset="0"/>
                          <a:cs typeface="Calibri" panose="020F0502020204030204" pitchFamily="34" charset="0"/>
                        </a:rPr>
                        <a:t>Summary Explanation</a:t>
                      </a:r>
                      <a:endParaRPr lang="en-US" sz="1400">
                        <a:solidFill>
                          <a:schemeClr val="tx1"/>
                        </a:solidFill>
                        <a:effectLst/>
                        <a:latin typeface="+mn-lt"/>
                        <a:ea typeface="Calibri" panose="020F0502020204030204" pitchFamily="34" charset="0"/>
                        <a:cs typeface="Times New Roman" panose="02020603050405020304" pitchFamily="18" charset="0"/>
                      </a:endParaRPr>
                    </a:p>
                  </a:txBody>
                  <a:tcPr marL="59714" marR="59714" marT="0" marB="0" anchor="ctr"/>
                </a:tc>
                <a:tc>
                  <a:txBody>
                    <a:bodyPr/>
                    <a:lstStyle/>
                    <a:p>
                      <a:pPr marL="0" marR="0" algn="ctr">
                        <a:lnSpc>
                          <a:spcPct val="100000"/>
                        </a:lnSpc>
                        <a:spcBef>
                          <a:spcPts val="0"/>
                        </a:spcBef>
                        <a:spcAft>
                          <a:spcPts val="0"/>
                        </a:spcAft>
                      </a:pPr>
                      <a:r>
                        <a:rPr lang="en-GB" sz="1400" dirty="0">
                          <a:solidFill>
                            <a:schemeClr val="tx1"/>
                          </a:solidFill>
                          <a:effectLst/>
                          <a:latin typeface="+mn-lt"/>
                          <a:ea typeface="Times New Roman" panose="02020603050405020304" pitchFamily="18" charset="0"/>
                          <a:cs typeface="Calibri" panose="020F0502020204030204" pitchFamily="34" charset="0"/>
                        </a:rPr>
                        <a:t>Example of Risk Statements</a:t>
                      </a:r>
                      <a:endParaRPr lang="en-US" sz="1400" dirty="0">
                        <a:solidFill>
                          <a:schemeClr val="tx1"/>
                        </a:solidFill>
                        <a:effectLst/>
                        <a:latin typeface="+mn-lt"/>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en-GB" sz="1400" dirty="0">
                          <a:solidFill>
                            <a:schemeClr val="tx1"/>
                          </a:solidFill>
                          <a:effectLst/>
                          <a:latin typeface="+mn-lt"/>
                          <a:ea typeface="Times New Roman" panose="02020603050405020304" pitchFamily="18" charset="0"/>
                          <a:cs typeface="Calibri" panose="020F0502020204030204" pitchFamily="34" charset="0"/>
                        </a:rPr>
                        <a:t>Tier 2</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59714" marR="59714" marT="0" marB="0" anchor="ctr"/>
                </a:tc>
                <a:extLst>
                  <a:ext uri="{0D108BD9-81ED-4DB2-BD59-A6C34878D82A}">
                    <a16:rowId xmlns:a16="http://schemas.microsoft.com/office/drawing/2014/main" val="773808708"/>
                  </a:ext>
                </a:extLst>
              </a:tr>
              <a:tr h="1569788">
                <a:tc>
                  <a:txBody>
                    <a:bodyPr/>
                    <a:lstStyle/>
                    <a:p>
                      <a:pPr marL="0" marR="0">
                        <a:lnSpc>
                          <a:spcPct val="107000"/>
                        </a:lnSpc>
                        <a:spcBef>
                          <a:spcPts val="0"/>
                        </a:spcBef>
                        <a:spcAft>
                          <a:spcPts val="0"/>
                        </a:spcAft>
                      </a:pPr>
                      <a:r>
                        <a:rPr lang="en-GB" sz="1400" dirty="0">
                          <a:effectLst/>
                          <a:latin typeface="+mn-lt"/>
                          <a:ea typeface="Times New Roman" panose="02020603050405020304" pitchFamily="18" charset="0"/>
                          <a:cs typeface="Calibri" panose="020F0502020204030204" pitchFamily="34" charset="0"/>
                        </a:rPr>
                        <a:t>A8</a:t>
                      </a:r>
                      <a:endParaRPr lang="en-US" sz="1400" dirty="0">
                        <a:effectLst/>
                        <a:latin typeface="+mn-lt"/>
                        <a:ea typeface="Calibri" panose="020F0502020204030204" pitchFamily="34" charset="0"/>
                        <a:cs typeface="Times New Roman" panose="02020603050405020304" pitchFamily="18" charset="0"/>
                      </a:endParaRPr>
                    </a:p>
                  </a:txBody>
                  <a:tcPr marL="59714" marR="59714" marT="0" marB="0" anchor="ctr"/>
                </a:tc>
                <a:tc>
                  <a:txBody>
                    <a:bodyPr/>
                    <a:lstStyle/>
                    <a:p>
                      <a:pPr marL="0" marR="0">
                        <a:lnSpc>
                          <a:spcPct val="107000"/>
                        </a:lnSpc>
                        <a:spcBef>
                          <a:spcPts val="0"/>
                        </a:spcBef>
                        <a:spcAft>
                          <a:spcPts val="0"/>
                        </a:spcAft>
                      </a:pPr>
                      <a:r>
                        <a:rPr lang="en-GB" sz="1400">
                          <a:effectLst/>
                          <a:latin typeface="+mn-lt"/>
                          <a:ea typeface="Times New Roman" panose="02020603050405020304" pitchFamily="18" charset="0"/>
                          <a:cs typeface="Calibri" panose="020F0502020204030204" pitchFamily="34" charset="0"/>
                        </a:rPr>
                        <a:t>Programme activities may negatively affect downstream users of resources, notably surface and groundwater</a:t>
                      </a:r>
                      <a:endParaRPr lang="en-US" sz="1400">
                        <a:effectLst/>
                        <a:latin typeface="+mn-lt"/>
                        <a:ea typeface="Calibri" panose="020F0502020204030204" pitchFamily="34" charset="0"/>
                        <a:cs typeface="Times New Roman" panose="02020603050405020304" pitchFamily="18" charset="0"/>
                      </a:endParaRPr>
                    </a:p>
                  </a:txBody>
                  <a:tcPr marL="59714" marR="59714" marT="0" marB="0" anchor="ctr"/>
                </a:tc>
                <a:tc>
                  <a:txBody>
                    <a:bodyPr/>
                    <a:lstStyle/>
                    <a:p>
                      <a:pPr marL="0" marR="0">
                        <a:lnSpc>
                          <a:spcPct val="107000"/>
                        </a:lnSpc>
                        <a:spcBef>
                          <a:spcPts val="0"/>
                        </a:spcBef>
                        <a:spcAft>
                          <a:spcPts val="0"/>
                        </a:spcAft>
                      </a:pPr>
                      <a:r>
                        <a:rPr lang="en-GB" sz="1400">
                          <a:effectLst/>
                          <a:latin typeface="+mn-lt"/>
                          <a:ea typeface="Times New Roman" panose="02020603050405020304" pitchFamily="18" charset="0"/>
                          <a:cs typeface="Calibri" panose="020F0502020204030204" pitchFamily="34" charset="0"/>
                        </a:rPr>
                        <a:t>Programme activities that would require significant use of a resource, may affect ‘downstream’ users of the source. E.g. intensive agricultural project is abstracting groundwater at high rates, potentially decrease the availability of water for other users in the watershed</a:t>
                      </a:r>
                      <a:endParaRPr lang="en-US" sz="1400">
                        <a:effectLst/>
                        <a:latin typeface="+mn-lt"/>
                        <a:ea typeface="Calibri" panose="020F0502020204030204" pitchFamily="34" charset="0"/>
                        <a:cs typeface="Times New Roman" panose="02020603050405020304" pitchFamily="18" charset="0"/>
                      </a:endParaRPr>
                    </a:p>
                  </a:txBody>
                  <a:tcPr marL="59714" marR="59714" marT="0" marB="0" anchor="ctr"/>
                </a:tc>
                <a:tc>
                  <a:txBody>
                    <a:bodyPr/>
                    <a:lstStyle/>
                    <a:p>
                      <a:pPr marL="0" marR="0" lvl="0" indent="0">
                        <a:lnSpc>
                          <a:spcPct val="107000"/>
                        </a:lnSpc>
                        <a:spcBef>
                          <a:spcPts val="0"/>
                        </a:spcBef>
                        <a:spcAft>
                          <a:spcPts val="0"/>
                        </a:spcAft>
                        <a:buFont typeface="Franklin Gothic Book" panose="020B0503020102020204" pitchFamily="34" charset="0"/>
                        <a:buNone/>
                      </a:pPr>
                      <a:r>
                        <a:rPr lang="en-GB" sz="1400" dirty="0">
                          <a:effectLst/>
                          <a:latin typeface="+mn-lt"/>
                          <a:ea typeface="Times New Roman" panose="02020603050405020304" pitchFamily="18" charset="0"/>
                          <a:cs typeface="Calibri" panose="020F0502020204030204" pitchFamily="34" charset="0"/>
                        </a:rPr>
                        <a:t>Overuse and unregulated use of water for irrigation abstracts groundwater at high rates, leaving other farmers downstream unable to irrigate their crops (this is an important risk to consider in projects that promote cash crop production) </a:t>
                      </a:r>
                      <a:endParaRPr lang="en-US" sz="1400" dirty="0">
                        <a:effectLst/>
                        <a:latin typeface="+mn-lt"/>
                        <a:ea typeface="Times New Roman" panose="02020603050405020304" pitchFamily="18" charset="0"/>
                        <a:cs typeface="Calibri" panose="020F0502020204030204" pitchFamily="34" charset="0"/>
                      </a:endParaRPr>
                    </a:p>
                  </a:txBody>
                  <a:tcPr marL="59714" marR="59714" marT="0" marB="0" anchor="ctr"/>
                </a:tc>
                <a:extLst>
                  <a:ext uri="{0D108BD9-81ED-4DB2-BD59-A6C34878D82A}">
                    <a16:rowId xmlns:a16="http://schemas.microsoft.com/office/drawing/2014/main" val="3028100470"/>
                  </a:ext>
                </a:extLst>
              </a:tr>
              <a:tr h="1126822">
                <a:tc>
                  <a:txBody>
                    <a:bodyPr/>
                    <a:lstStyle/>
                    <a:p>
                      <a:r>
                        <a:rPr lang="en-US" sz="1400" dirty="0">
                          <a:latin typeface="+mn-lt"/>
                        </a:rPr>
                        <a:t>A24</a:t>
                      </a:r>
                    </a:p>
                  </a:txBody>
                  <a:tcPr marL="79618" marR="79618" marT="39809" marB="39809" anchor="ctr"/>
                </a:tc>
                <a:tc>
                  <a:txBody>
                    <a:bodyPr/>
                    <a:lstStyle/>
                    <a:p>
                      <a:pPr marL="0" marR="0">
                        <a:lnSpc>
                          <a:spcPct val="107000"/>
                        </a:lnSpc>
                        <a:spcBef>
                          <a:spcPts val="0"/>
                        </a:spcBef>
                        <a:spcAft>
                          <a:spcPts val="800"/>
                        </a:spcAft>
                      </a:pPr>
                      <a:r>
                        <a:rPr lang="en-GB" sz="1400">
                          <a:effectLst/>
                          <a:latin typeface="+mn-lt"/>
                          <a:ea typeface="Calibri" panose="020F0502020204030204" pitchFamily="34" charset="0"/>
                          <a:cs typeface="Arial" panose="020B0604020202020204" pitchFamily="34" charset="0"/>
                        </a:rPr>
                        <a:t>Programme activities may build structures within 50 meters of a shoreline (e.g. lake, river or sea)</a:t>
                      </a:r>
                      <a:endParaRPr lang="en-US" sz="1400">
                        <a:effectLst/>
                        <a:latin typeface="+mn-lt"/>
                        <a:ea typeface="Calibri" panose="020F0502020204030204" pitchFamily="34" charset="0"/>
                        <a:cs typeface="Times New Roman" panose="02020603050405020304" pitchFamily="18" charset="0"/>
                      </a:endParaRPr>
                    </a:p>
                  </a:txBody>
                  <a:tcPr marL="60888" marR="60888" marT="0" marB="0" anchor="ctr"/>
                </a:tc>
                <a:tc>
                  <a:txBody>
                    <a:bodyPr/>
                    <a:lstStyle/>
                    <a:p>
                      <a:pPr marL="0" marR="0">
                        <a:lnSpc>
                          <a:spcPct val="107000"/>
                        </a:lnSpc>
                        <a:spcBef>
                          <a:spcPts val="0"/>
                        </a:spcBef>
                        <a:spcAft>
                          <a:spcPts val="0"/>
                        </a:spcAft>
                      </a:pPr>
                      <a:r>
                        <a:rPr lang="en-GB" sz="1400">
                          <a:effectLst/>
                          <a:latin typeface="+mn-lt"/>
                          <a:ea typeface="Times New Roman" panose="02020603050405020304" pitchFamily="18" charset="0"/>
                          <a:cs typeface="Calibri" panose="020F0502020204030204" pitchFamily="34" charset="0"/>
                        </a:rPr>
                        <a:t>Ensuring proper distance is given relating to construction sites is critical. 50 meters is a common standard, however local regulations may have better information given the conditions on the ground</a:t>
                      </a:r>
                      <a:endParaRPr lang="en-US" sz="1400">
                        <a:effectLst/>
                        <a:latin typeface="+mn-lt"/>
                        <a:ea typeface="Calibri" panose="020F0502020204030204" pitchFamily="34" charset="0"/>
                        <a:cs typeface="Times New Roman" panose="02020603050405020304" pitchFamily="18" charset="0"/>
                      </a:endParaRPr>
                    </a:p>
                  </a:txBody>
                  <a:tcPr marL="60888" marR="60888" marT="0" marB="0" anchor="ctr"/>
                </a:tc>
                <a:tc>
                  <a:txBody>
                    <a:bodyPr/>
                    <a:lstStyle/>
                    <a:p>
                      <a:pPr marL="0" marR="0" lvl="0" indent="0">
                        <a:lnSpc>
                          <a:spcPct val="107000"/>
                        </a:lnSpc>
                        <a:spcBef>
                          <a:spcPts val="0"/>
                        </a:spcBef>
                        <a:spcAft>
                          <a:spcPts val="0"/>
                        </a:spcAft>
                        <a:buFont typeface="Franklin Gothic Book" panose="020B0503020102020204" pitchFamily="34" charset="0"/>
                        <a:buNone/>
                      </a:pPr>
                      <a:r>
                        <a:rPr lang="en-GB" sz="1400" dirty="0">
                          <a:effectLst/>
                          <a:latin typeface="+mn-lt"/>
                          <a:ea typeface="Times New Roman" panose="02020603050405020304" pitchFamily="18" charset="0"/>
                          <a:cs typeface="Calibri" panose="020F0502020204030204" pitchFamily="34" charset="0"/>
                        </a:rPr>
                        <a:t>Shelter construction, along with, placement of irrigation channels, will occur in an area that experiences seasonal tides and could create risk of flooding </a:t>
                      </a:r>
                      <a:endParaRPr lang="en-US" sz="1400" dirty="0">
                        <a:effectLst/>
                        <a:latin typeface="+mn-lt"/>
                        <a:ea typeface="Times New Roman" panose="02020603050405020304" pitchFamily="18" charset="0"/>
                        <a:cs typeface="Calibri" panose="020F0502020204030204" pitchFamily="34" charset="0"/>
                      </a:endParaRPr>
                    </a:p>
                  </a:txBody>
                  <a:tcPr marL="60888" marR="60888" marT="0" marB="0" anchor="ctr"/>
                </a:tc>
                <a:extLst>
                  <a:ext uri="{0D108BD9-81ED-4DB2-BD59-A6C34878D82A}">
                    <a16:rowId xmlns:a16="http://schemas.microsoft.com/office/drawing/2014/main" val="2721367585"/>
                  </a:ext>
                </a:extLst>
              </a:tr>
              <a:tr h="1791271">
                <a:tc>
                  <a:txBody>
                    <a:bodyPr/>
                    <a:lstStyle/>
                    <a:p>
                      <a:pPr marL="0" marR="0">
                        <a:lnSpc>
                          <a:spcPct val="107000"/>
                        </a:lnSpc>
                        <a:spcBef>
                          <a:spcPts val="0"/>
                        </a:spcBef>
                        <a:spcAft>
                          <a:spcPts val="0"/>
                        </a:spcAft>
                      </a:pPr>
                      <a:r>
                        <a:rPr lang="en-GB" sz="1400" dirty="0">
                          <a:effectLst/>
                          <a:latin typeface="+mn-lt"/>
                          <a:ea typeface="Times New Roman" panose="02020603050405020304" pitchFamily="18" charset="0"/>
                          <a:cs typeface="Calibri" panose="020F0502020204030204" pitchFamily="34" charset="0"/>
                        </a:rPr>
                        <a:t>A38</a:t>
                      </a:r>
                      <a:endParaRPr lang="en-US" sz="1400" dirty="0">
                        <a:effectLst/>
                        <a:latin typeface="+mn-lt"/>
                        <a:ea typeface="Calibri" panose="020F0502020204030204" pitchFamily="34" charset="0"/>
                        <a:cs typeface="Times New Roman" panose="02020603050405020304" pitchFamily="18" charset="0"/>
                      </a:endParaRPr>
                    </a:p>
                  </a:txBody>
                  <a:tcPr marL="60888" marR="60888" marT="0" marB="0" anchor="ctr"/>
                </a:tc>
                <a:tc>
                  <a:txBody>
                    <a:bodyPr/>
                    <a:lstStyle/>
                    <a:p>
                      <a:pPr marL="0" marR="0">
                        <a:lnSpc>
                          <a:spcPct val="107000"/>
                        </a:lnSpc>
                        <a:spcBef>
                          <a:spcPts val="0"/>
                        </a:spcBef>
                        <a:spcAft>
                          <a:spcPts val="800"/>
                        </a:spcAft>
                      </a:pPr>
                      <a:r>
                        <a:rPr lang="en-GB" sz="1400" dirty="0">
                          <a:effectLst/>
                          <a:latin typeface="+mn-lt"/>
                          <a:ea typeface="Calibri" panose="020F0502020204030204" pitchFamily="34" charset="0"/>
                          <a:cs typeface="Arial" panose="020B0604020202020204" pitchFamily="34" charset="0"/>
                        </a:rPr>
                        <a:t>Programme activities and/ or related operations may potentially have additional negative consequences on the natural environment and increase GHG emissions contributing to (long term) climate change</a:t>
                      </a:r>
                      <a:endParaRPr lang="en-US" sz="1400" dirty="0">
                        <a:effectLst/>
                        <a:latin typeface="+mn-lt"/>
                        <a:ea typeface="Calibri" panose="020F0502020204030204" pitchFamily="34" charset="0"/>
                        <a:cs typeface="Times New Roman" panose="02020603050405020304" pitchFamily="18" charset="0"/>
                      </a:endParaRPr>
                    </a:p>
                  </a:txBody>
                  <a:tcPr marL="60888" marR="60888" marT="0" marB="0" anchor="ctr"/>
                </a:tc>
                <a:tc>
                  <a:txBody>
                    <a:bodyPr/>
                    <a:lstStyle/>
                    <a:p>
                      <a:pPr marL="0" marR="0">
                        <a:lnSpc>
                          <a:spcPct val="107000"/>
                        </a:lnSpc>
                        <a:spcBef>
                          <a:spcPts val="0"/>
                        </a:spcBef>
                        <a:spcAft>
                          <a:spcPts val="0"/>
                        </a:spcAft>
                      </a:pPr>
                      <a:r>
                        <a:rPr lang="en-GB" sz="1400" dirty="0">
                          <a:effectLst/>
                          <a:latin typeface="+mn-lt"/>
                          <a:ea typeface="Times New Roman" panose="02020603050405020304" pitchFamily="18" charset="0"/>
                          <a:cs typeface="Calibri" panose="020F0502020204030204" pitchFamily="34" charset="0"/>
                        </a:rPr>
                        <a:t>Everything we do has a carbon footprint. Of course, some of it is negligible but we should consider this particularly in regards to the impact of our operations, either directly or indirectly, through the release of greenhouse gases (carbon dioxide, methane, nitrous oxide, hydrofluorocarbons, perfluorocarbons and sulphur hexafluoride)</a:t>
                      </a:r>
                      <a:endParaRPr lang="en-US" sz="1400" dirty="0">
                        <a:effectLst/>
                        <a:latin typeface="+mn-lt"/>
                        <a:ea typeface="Calibri" panose="020F0502020204030204" pitchFamily="34" charset="0"/>
                        <a:cs typeface="Times New Roman" panose="02020603050405020304" pitchFamily="18" charset="0"/>
                      </a:endParaRPr>
                    </a:p>
                  </a:txBody>
                  <a:tcPr marL="60888" marR="60888" marT="0" marB="0" anchor="ctr"/>
                </a:tc>
                <a:tc>
                  <a:txBody>
                    <a:bodyPr/>
                    <a:lstStyle/>
                    <a:p>
                      <a:pPr marL="0" marR="0" lvl="0" indent="0">
                        <a:lnSpc>
                          <a:spcPct val="107000"/>
                        </a:lnSpc>
                        <a:spcBef>
                          <a:spcPts val="0"/>
                        </a:spcBef>
                        <a:spcAft>
                          <a:spcPts val="800"/>
                        </a:spcAft>
                        <a:buFont typeface="Franklin Gothic Book" panose="020B0503020102020204" pitchFamily="34" charset="0"/>
                        <a:buNone/>
                      </a:pPr>
                      <a:r>
                        <a:rPr lang="en-GB" sz="1400" dirty="0">
                          <a:effectLst/>
                          <a:latin typeface="+mn-lt"/>
                          <a:ea typeface="Times New Roman" panose="02020603050405020304" pitchFamily="18" charset="0"/>
                          <a:cs typeface="Calibri" panose="020F0502020204030204" pitchFamily="34" charset="0"/>
                        </a:rPr>
                        <a:t>Diesel generators used as power source in refugee camps will results in increased greenhouse gas emissions, along with high costs</a:t>
                      </a:r>
                      <a:endParaRPr lang="en-US" sz="1400" dirty="0">
                        <a:effectLst/>
                        <a:latin typeface="+mn-lt"/>
                        <a:ea typeface="Times New Roman" panose="02020603050405020304" pitchFamily="18" charset="0"/>
                        <a:cs typeface="Calibri" panose="020F0502020204030204" pitchFamily="34" charset="0"/>
                      </a:endParaRPr>
                    </a:p>
                  </a:txBody>
                  <a:tcPr marL="60888" marR="60888" marT="0" marB="0" anchor="ctr"/>
                </a:tc>
                <a:extLst>
                  <a:ext uri="{0D108BD9-81ED-4DB2-BD59-A6C34878D82A}">
                    <a16:rowId xmlns:a16="http://schemas.microsoft.com/office/drawing/2014/main" val="3582865480"/>
                  </a:ext>
                </a:extLst>
              </a:tr>
            </a:tbl>
          </a:graphicData>
        </a:graphic>
      </p:graphicFrame>
    </p:spTree>
    <p:extLst>
      <p:ext uri="{BB962C8B-B14F-4D97-AF65-F5344CB8AC3E}">
        <p14:creationId xmlns:p14="http://schemas.microsoft.com/office/powerpoint/2010/main" val="4282835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87963-6277-5207-9ACB-2E4F3DD802AE}"/>
              </a:ext>
            </a:extLst>
          </p:cNvPr>
          <p:cNvSpPr>
            <a:spLocks noGrp="1"/>
          </p:cNvSpPr>
          <p:nvPr>
            <p:ph type="title"/>
          </p:nvPr>
        </p:nvSpPr>
        <p:spPr>
          <a:xfrm>
            <a:off x="292100" y="365128"/>
            <a:ext cx="11061700" cy="500990"/>
          </a:xfrm>
        </p:spPr>
        <p:txBody>
          <a:bodyPr>
            <a:normAutofit fontScale="90000"/>
          </a:bodyPr>
          <a:lstStyle/>
          <a:p>
            <a:r>
              <a:rPr lang="en-US" sz="4400" b="1">
                <a:effectLst/>
                <a:latin typeface="+mn-lt"/>
                <a:ea typeface="Calibri" panose="020F0502020204030204" pitchFamily="34" charset="0"/>
                <a:cs typeface="Times New Roman" panose="02020603050405020304" pitchFamily="18" charset="0"/>
              </a:rPr>
              <a:t>Risk and Mitigation Register (Tier 3)</a:t>
            </a:r>
            <a:endParaRPr lang="en-US"/>
          </a:p>
        </p:txBody>
      </p:sp>
      <p:sp>
        <p:nvSpPr>
          <p:cNvPr id="7" name="Content Placeholder 6">
            <a:extLst>
              <a:ext uri="{FF2B5EF4-FFF2-40B4-BE49-F238E27FC236}">
                <a16:creationId xmlns:a16="http://schemas.microsoft.com/office/drawing/2014/main" id="{0C7E6072-7044-6CC9-368B-1E21A23B4BB4}"/>
              </a:ext>
            </a:extLst>
          </p:cNvPr>
          <p:cNvSpPr>
            <a:spLocks noGrp="1"/>
          </p:cNvSpPr>
          <p:nvPr>
            <p:ph idx="1"/>
          </p:nvPr>
        </p:nvSpPr>
        <p:spPr>
          <a:xfrm>
            <a:off x="292101" y="1117600"/>
            <a:ext cx="11568246" cy="5740400"/>
          </a:xfrm>
        </p:spPr>
        <p:txBody>
          <a:bodyPr>
            <a:normAutofit/>
          </a:bodyPr>
          <a:lstStyle/>
          <a:p>
            <a:pPr marL="0" indent="0">
              <a:buNone/>
            </a:pPr>
            <a:r>
              <a:rPr lang="en-US" b="1" dirty="0">
                <a:latin typeface="+mn-lt"/>
              </a:rPr>
              <a:t>Risk mitigation table (final product) to be incorporated into final design / activities / work plan</a:t>
            </a:r>
          </a:p>
          <a:p>
            <a:pPr marL="0" indent="0">
              <a:buNone/>
            </a:pPr>
            <a:endParaRPr lang="en-US" b="1" dirty="0">
              <a:latin typeface="+mn-lt"/>
            </a:endParaRPr>
          </a:p>
          <a:p>
            <a:pPr marL="0" indent="0">
              <a:buNone/>
            </a:pPr>
            <a:r>
              <a:rPr lang="en-US" b="1" dirty="0">
                <a:latin typeface="+mn-lt"/>
              </a:rPr>
              <a:t>- Automatic from tier 2 :  </a:t>
            </a:r>
          </a:p>
          <a:p>
            <a:pPr marL="0" indent="0">
              <a:buNone/>
            </a:pPr>
            <a:endParaRPr lang="en-US" dirty="0"/>
          </a:p>
          <a:p>
            <a:pPr marL="0" indent="0">
              <a:buNone/>
            </a:pPr>
            <a:r>
              <a:rPr lang="en-US" dirty="0"/>
              <a:t>- </a:t>
            </a:r>
          </a:p>
          <a:p>
            <a:pPr marL="0" indent="0">
              <a:buNone/>
            </a:pPr>
            <a:r>
              <a:rPr lang="en-US" dirty="0"/>
              <a:t>  </a:t>
            </a:r>
          </a:p>
        </p:txBody>
      </p:sp>
      <p:sp>
        <p:nvSpPr>
          <p:cNvPr id="3" name="TextBox 2">
            <a:extLst>
              <a:ext uri="{FF2B5EF4-FFF2-40B4-BE49-F238E27FC236}">
                <a16:creationId xmlns:a16="http://schemas.microsoft.com/office/drawing/2014/main" id="{E3DE02C2-C10C-C31A-F451-1A648936E919}"/>
              </a:ext>
            </a:extLst>
          </p:cNvPr>
          <p:cNvSpPr txBox="1"/>
          <p:nvPr/>
        </p:nvSpPr>
        <p:spPr>
          <a:xfrm>
            <a:off x="9170126" y="3444499"/>
            <a:ext cx="2574753" cy="646331"/>
          </a:xfrm>
          <a:prstGeom prst="rect">
            <a:avLst/>
          </a:prstGeom>
          <a:noFill/>
        </p:spPr>
        <p:txBody>
          <a:bodyPr wrap="square" rtlCol="0">
            <a:spAutoFit/>
          </a:bodyPr>
          <a:lstStyle/>
          <a:p>
            <a:r>
              <a:rPr lang="fr-FR" b="1" err="1">
                <a:solidFill>
                  <a:srgbClr val="FF0000"/>
                </a:solidFill>
              </a:rPr>
              <a:t>Prioritize</a:t>
            </a:r>
            <a:r>
              <a:rPr lang="fr-FR" b="1">
                <a:solidFill>
                  <a:srgbClr val="FF0000"/>
                </a:solidFill>
              </a:rPr>
              <a:t> </a:t>
            </a:r>
            <a:r>
              <a:rPr lang="fr-FR" b="1" err="1">
                <a:solidFill>
                  <a:srgbClr val="FF0000"/>
                </a:solidFill>
              </a:rPr>
              <a:t>what</a:t>
            </a:r>
            <a:r>
              <a:rPr lang="fr-FR" b="1">
                <a:solidFill>
                  <a:srgbClr val="FF0000"/>
                </a:solidFill>
              </a:rPr>
              <a:t> </a:t>
            </a:r>
            <a:r>
              <a:rPr lang="fr-FR" b="1" err="1">
                <a:solidFill>
                  <a:srgbClr val="FF0000"/>
                </a:solidFill>
              </a:rPr>
              <a:t>is</a:t>
            </a:r>
            <a:r>
              <a:rPr lang="fr-FR" b="1">
                <a:solidFill>
                  <a:srgbClr val="FF0000"/>
                </a:solidFill>
              </a:rPr>
              <a:t> </a:t>
            </a:r>
            <a:r>
              <a:rPr lang="fr-FR" b="1" err="1">
                <a:solidFill>
                  <a:srgbClr val="FF0000"/>
                </a:solidFill>
              </a:rPr>
              <a:t>red</a:t>
            </a:r>
            <a:r>
              <a:rPr lang="fr-FR" b="1">
                <a:solidFill>
                  <a:srgbClr val="FF0000"/>
                </a:solidFill>
              </a:rPr>
              <a:t> and </a:t>
            </a:r>
            <a:r>
              <a:rPr lang="fr-FR" b="1" err="1">
                <a:solidFill>
                  <a:srgbClr val="FF0000"/>
                </a:solidFill>
              </a:rPr>
              <a:t>yellow</a:t>
            </a:r>
            <a:r>
              <a:rPr lang="fr-FR" b="1">
                <a:solidFill>
                  <a:srgbClr val="FF0000"/>
                </a:solidFill>
              </a:rPr>
              <a:t> !!!!!</a:t>
            </a:r>
            <a:endParaRPr lang="en-US" b="1">
              <a:solidFill>
                <a:srgbClr val="FF0000"/>
              </a:solidFill>
            </a:endParaRPr>
          </a:p>
        </p:txBody>
      </p:sp>
      <p:sp>
        <p:nvSpPr>
          <p:cNvPr id="4" name="TextBox 3">
            <a:extLst>
              <a:ext uri="{FF2B5EF4-FFF2-40B4-BE49-F238E27FC236}">
                <a16:creationId xmlns:a16="http://schemas.microsoft.com/office/drawing/2014/main" id="{42A0230C-EED4-81FA-CF41-7FDDE88A394E}"/>
              </a:ext>
            </a:extLst>
          </p:cNvPr>
          <p:cNvSpPr txBox="1"/>
          <p:nvPr/>
        </p:nvSpPr>
        <p:spPr>
          <a:xfrm>
            <a:off x="173664" y="5706196"/>
            <a:ext cx="11686683" cy="830997"/>
          </a:xfrm>
          <a:prstGeom prst="rect">
            <a:avLst/>
          </a:prstGeom>
          <a:noFill/>
        </p:spPr>
        <p:txBody>
          <a:bodyPr wrap="square" rtlCol="0">
            <a:spAutoFit/>
          </a:bodyPr>
          <a:lstStyle/>
          <a:p>
            <a:r>
              <a:rPr lang="fr-FR" sz="2400" b="1" dirty="0" err="1">
                <a:solidFill>
                  <a:srgbClr val="FF0000"/>
                </a:solidFill>
              </a:rPr>
              <a:t>Integrate</a:t>
            </a:r>
            <a:r>
              <a:rPr lang="fr-FR" sz="2400" b="1" dirty="0">
                <a:solidFill>
                  <a:srgbClr val="FF0000"/>
                </a:solidFill>
              </a:rPr>
              <a:t> the </a:t>
            </a:r>
            <a:r>
              <a:rPr lang="fr-FR" sz="2400" b="1" dirty="0" err="1">
                <a:solidFill>
                  <a:srgbClr val="FF0000"/>
                </a:solidFill>
              </a:rPr>
              <a:t>results</a:t>
            </a:r>
            <a:r>
              <a:rPr lang="fr-FR" sz="2400" b="1" dirty="0">
                <a:solidFill>
                  <a:srgbClr val="FF0000"/>
                </a:solidFill>
              </a:rPr>
              <a:t> / mitigation </a:t>
            </a:r>
            <a:r>
              <a:rPr lang="fr-FR" sz="2400" b="1" dirty="0" err="1">
                <a:solidFill>
                  <a:srgbClr val="FF0000"/>
                </a:solidFill>
              </a:rPr>
              <a:t>measures</a:t>
            </a:r>
            <a:r>
              <a:rPr lang="fr-FR" sz="2400" b="1" dirty="0">
                <a:solidFill>
                  <a:srgbClr val="FF0000"/>
                </a:solidFill>
              </a:rPr>
              <a:t> </a:t>
            </a:r>
            <a:r>
              <a:rPr lang="fr-FR" sz="2400" b="1" dirty="0" err="1">
                <a:solidFill>
                  <a:srgbClr val="FF0000"/>
                </a:solidFill>
              </a:rPr>
              <a:t>identified</a:t>
            </a:r>
            <a:r>
              <a:rPr lang="fr-FR" sz="2400" b="1" dirty="0">
                <a:solidFill>
                  <a:srgbClr val="FF0000"/>
                </a:solidFill>
              </a:rPr>
              <a:t> in Tier 3 </a:t>
            </a:r>
            <a:r>
              <a:rPr lang="fr-FR" sz="2400" b="1" dirty="0" err="1">
                <a:solidFill>
                  <a:srgbClr val="FF0000"/>
                </a:solidFill>
              </a:rPr>
              <a:t>into</a:t>
            </a:r>
            <a:r>
              <a:rPr lang="fr-FR" sz="2400" b="1" dirty="0">
                <a:solidFill>
                  <a:srgbClr val="FF0000"/>
                </a:solidFill>
              </a:rPr>
              <a:t> </a:t>
            </a:r>
            <a:r>
              <a:rPr lang="fr-FR" sz="2400" b="1" dirty="0" err="1">
                <a:solidFill>
                  <a:srgbClr val="FF0000"/>
                </a:solidFill>
              </a:rPr>
              <a:t>project</a:t>
            </a:r>
            <a:r>
              <a:rPr lang="fr-FR" sz="2400" b="1" dirty="0">
                <a:solidFill>
                  <a:srgbClr val="FF0000"/>
                </a:solidFill>
              </a:rPr>
              <a:t> plans/ MEAL/budget</a:t>
            </a:r>
            <a:endParaRPr lang="en-US" sz="2400" b="1" dirty="0">
              <a:solidFill>
                <a:srgbClr val="FF0000"/>
              </a:solidFill>
            </a:endParaRPr>
          </a:p>
        </p:txBody>
      </p:sp>
      <p:pic>
        <p:nvPicPr>
          <p:cNvPr id="6" name="Picture 5">
            <a:extLst>
              <a:ext uri="{FF2B5EF4-FFF2-40B4-BE49-F238E27FC236}">
                <a16:creationId xmlns:a16="http://schemas.microsoft.com/office/drawing/2014/main" id="{816955E2-151C-3118-1C5E-A20ED8FC362A}"/>
              </a:ext>
            </a:extLst>
          </p:cNvPr>
          <p:cNvPicPr>
            <a:picLocks noChangeAspect="1"/>
          </p:cNvPicPr>
          <p:nvPr/>
        </p:nvPicPr>
        <p:blipFill>
          <a:blip r:embed="rId3"/>
          <a:stretch>
            <a:fillRect/>
          </a:stretch>
        </p:blipFill>
        <p:spPr>
          <a:xfrm>
            <a:off x="7067205" y="2339551"/>
            <a:ext cx="1733800" cy="555705"/>
          </a:xfrm>
          <a:prstGeom prst="rect">
            <a:avLst/>
          </a:prstGeom>
        </p:spPr>
      </p:pic>
      <p:pic>
        <p:nvPicPr>
          <p:cNvPr id="10" name="Picture 9">
            <a:extLst>
              <a:ext uri="{FF2B5EF4-FFF2-40B4-BE49-F238E27FC236}">
                <a16:creationId xmlns:a16="http://schemas.microsoft.com/office/drawing/2014/main" id="{5308D933-68FF-6251-575A-C3B3AF9E03C9}"/>
              </a:ext>
            </a:extLst>
          </p:cNvPr>
          <p:cNvPicPr>
            <a:picLocks noChangeAspect="1"/>
          </p:cNvPicPr>
          <p:nvPr/>
        </p:nvPicPr>
        <p:blipFill>
          <a:blip r:embed="rId4"/>
          <a:stretch>
            <a:fillRect/>
          </a:stretch>
        </p:blipFill>
        <p:spPr>
          <a:xfrm>
            <a:off x="4379659" y="2344583"/>
            <a:ext cx="1924050" cy="495300"/>
          </a:xfrm>
          <a:prstGeom prst="rect">
            <a:avLst/>
          </a:prstGeom>
        </p:spPr>
      </p:pic>
      <p:pic>
        <p:nvPicPr>
          <p:cNvPr id="14" name="Picture 13">
            <a:extLst>
              <a:ext uri="{FF2B5EF4-FFF2-40B4-BE49-F238E27FC236}">
                <a16:creationId xmlns:a16="http://schemas.microsoft.com/office/drawing/2014/main" id="{7DB781F8-35EB-35D2-6645-FFF4FE0FC2F8}"/>
              </a:ext>
            </a:extLst>
          </p:cNvPr>
          <p:cNvPicPr>
            <a:picLocks noChangeAspect="1"/>
          </p:cNvPicPr>
          <p:nvPr/>
        </p:nvPicPr>
        <p:blipFill>
          <a:blip r:embed="rId5"/>
          <a:stretch>
            <a:fillRect/>
          </a:stretch>
        </p:blipFill>
        <p:spPr>
          <a:xfrm>
            <a:off x="1050151" y="3353967"/>
            <a:ext cx="2170767" cy="760460"/>
          </a:xfrm>
          <a:prstGeom prst="rect">
            <a:avLst/>
          </a:prstGeom>
        </p:spPr>
      </p:pic>
      <p:pic>
        <p:nvPicPr>
          <p:cNvPr id="20" name="Picture 19">
            <a:extLst>
              <a:ext uri="{FF2B5EF4-FFF2-40B4-BE49-F238E27FC236}">
                <a16:creationId xmlns:a16="http://schemas.microsoft.com/office/drawing/2014/main" id="{2F863D4A-5294-47BA-DC4F-EBE5FD5A304D}"/>
              </a:ext>
            </a:extLst>
          </p:cNvPr>
          <p:cNvPicPr>
            <a:picLocks noChangeAspect="1"/>
          </p:cNvPicPr>
          <p:nvPr/>
        </p:nvPicPr>
        <p:blipFill>
          <a:blip r:embed="rId6"/>
          <a:stretch>
            <a:fillRect/>
          </a:stretch>
        </p:blipFill>
        <p:spPr>
          <a:xfrm>
            <a:off x="6468170" y="3353967"/>
            <a:ext cx="2103409" cy="736863"/>
          </a:xfrm>
          <a:prstGeom prst="rect">
            <a:avLst/>
          </a:prstGeom>
        </p:spPr>
      </p:pic>
      <p:pic>
        <p:nvPicPr>
          <p:cNvPr id="32" name="Picture 31">
            <a:extLst>
              <a:ext uri="{FF2B5EF4-FFF2-40B4-BE49-F238E27FC236}">
                <a16:creationId xmlns:a16="http://schemas.microsoft.com/office/drawing/2014/main" id="{2D23D1BB-75AD-A41D-4B8A-ED8CF00BB423}"/>
              </a:ext>
            </a:extLst>
          </p:cNvPr>
          <p:cNvPicPr>
            <a:picLocks noChangeAspect="1"/>
          </p:cNvPicPr>
          <p:nvPr/>
        </p:nvPicPr>
        <p:blipFill>
          <a:blip r:embed="rId7"/>
          <a:stretch>
            <a:fillRect/>
          </a:stretch>
        </p:blipFill>
        <p:spPr>
          <a:xfrm>
            <a:off x="9740168" y="4756771"/>
            <a:ext cx="1427841" cy="633216"/>
          </a:xfrm>
          <a:prstGeom prst="rect">
            <a:avLst/>
          </a:prstGeom>
        </p:spPr>
      </p:pic>
      <p:pic>
        <p:nvPicPr>
          <p:cNvPr id="8" name="Picture 7">
            <a:extLst>
              <a:ext uri="{FF2B5EF4-FFF2-40B4-BE49-F238E27FC236}">
                <a16:creationId xmlns:a16="http://schemas.microsoft.com/office/drawing/2014/main" id="{AEBA9F8D-FA37-256C-B4BB-ED7D148098E2}"/>
              </a:ext>
            </a:extLst>
          </p:cNvPr>
          <p:cNvPicPr>
            <a:picLocks noChangeAspect="1"/>
          </p:cNvPicPr>
          <p:nvPr/>
        </p:nvPicPr>
        <p:blipFill>
          <a:blip r:embed="rId8"/>
          <a:stretch>
            <a:fillRect/>
          </a:stretch>
        </p:blipFill>
        <p:spPr>
          <a:xfrm>
            <a:off x="4271546" y="3246174"/>
            <a:ext cx="1551404" cy="820692"/>
          </a:xfrm>
          <a:prstGeom prst="rect">
            <a:avLst/>
          </a:prstGeom>
        </p:spPr>
      </p:pic>
      <p:pic>
        <p:nvPicPr>
          <p:cNvPr id="11" name="Picture 10">
            <a:extLst>
              <a:ext uri="{FF2B5EF4-FFF2-40B4-BE49-F238E27FC236}">
                <a16:creationId xmlns:a16="http://schemas.microsoft.com/office/drawing/2014/main" id="{DAA0BFB4-3AE0-3A25-1B23-71FA25086BBA}"/>
              </a:ext>
            </a:extLst>
          </p:cNvPr>
          <p:cNvPicPr>
            <a:picLocks noChangeAspect="1"/>
          </p:cNvPicPr>
          <p:nvPr/>
        </p:nvPicPr>
        <p:blipFill>
          <a:blip r:embed="rId9"/>
          <a:stretch>
            <a:fillRect/>
          </a:stretch>
        </p:blipFill>
        <p:spPr>
          <a:xfrm>
            <a:off x="763473" y="4649543"/>
            <a:ext cx="2744121" cy="840593"/>
          </a:xfrm>
          <a:prstGeom prst="rect">
            <a:avLst/>
          </a:prstGeom>
        </p:spPr>
      </p:pic>
      <p:pic>
        <p:nvPicPr>
          <p:cNvPr id="13" name="Picture 12">
            <a:extLst>
              <a:ext uri="{FF2B5EF4-FFF2-40B4-BE49-F238E27FC236}">
                <a16:creationId xmlns:a16="http://schemas.microsoft.com/office/drawing/2014/main" id="{A67D98E1-1E30-5964-6F94-15CAA6434984}"/>
              </a:ext>
            </a:extLst>
          </p:cNvPr>
          <p:cNvPicPr>
            <a:picLocks noChangeAspect="1"/>
          </p:cNvPicPr>
          <p:nvPr/>
        </p:nvPicPr>
        <p:blipFill>
          <a:blip r:embed="rId10"/>
          <a:stretch>
            <a:fillRect/>
          </a:stretch>
        </p:blipFill>
        <p:spPr>
          <a:xfrm>
            <a:off x="4271546" y="4698425"/>
            <a:ext cx="1644325" cy="791711"/>
          </a:xfrm>
          <a:prstGeom prst="rect">
            <a:avLst/>
          </a:prstGeom>
        </p:spPr>
      </p:pic>
      <p:pic>
        <p:nvPicPr>
          <p:cNvPr id="17" name="Picture 16">
            <a:extLst>
              <a:ext uri="{FF2B5EF4-FFF2-40B4-BE49-F238E27FC236}">
                <a16:creationId xmlns:a16="http://schemas.microsoft.com/office/drawing/2014/main" id="{19846C9F-ACA3-BE8E-9FDE-D1D4DD0D0EE4}"/>
              </a:ext>
            </a:extLst>
          </p:cNvPr>
          <p:cNvPicPr>
            <a:picLocks noChangeAspect="1"/>
          </p:cNvPicPr>
          <p:nvPr/>
        </p:nvPicPr>
        <p:blipFill>
          <a:blip r:embed="rId11"/>
          <a:stretch>
            <a:fillRect/>
          </a:stretch>
        </p:blipFill>
        <p:spPr>
          <a:xfrm>
            <a:off x="6907067" y="4683975"/>
            <a:ext cx="1724064" cy="973695"/>
          </a:xfrm>
          <a:prstGeom prst="rect">
            <a:avLst/>
          </a:prstGeom>
        </p:spPr>
      </p:pic>
    </p:spTree>
    <p:extLst>
      <p:ext uri="{BB962C8B-B14F-4D97-AF65-F5344CB8AC3E}">
        <p14:creationId xmlns:p14="http://schemas.microsoft.com/office/powerpoint/2010/main" val="305684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39520"/>
            <a:ext cx="3429000" cy="1719072"/>
          </a:xfrm>
        </p:spPr>
        <p:txBody>
          <a:bodyPr anchor="b">
            <a:normAutofit/>
          </a:bodyPr>
          <a:lstStyle/>
          <a:p>
            <a:r>
              <a:rPr lang="fr-FR" sz="5000" b="1" err="1">
                <a:effectLst/>
                <a:latin typeface="+mn-lt"/>
                <a:ea typeface="Calibri" panose="020F0502020204030204" pitchFamily="34" charset="0"/>
                <a:cs typeface="Times New Roman" panose="02020603050405020304" pitchFamily="18" charset="0"/>
              </a:rPr>
              <a:t>Sector</a:t>
            </a:r>
            <a:r>
              <a:rPr lang="fr-FR" sz="5000" b="1">
                <a:effectLst/>
                <a:latin typeface="+mn-lt"/>
                <a:ea typeface="Calibri" panose="020F0502020204030204" pitchFamily="34" charset="0"/>
                <a:cs typeface="Times New Roman" panose="02020603050405020304" pitchFamily="18" charset="0"/>
              </a:rPr>
              <a:t> Guidance  </a:t>
            </a:r>
            <a:endParaRPr lang="en-US" sz="5000" b="1">
              <a:latin typeface="+mn-lt"/>
            </a:endParaRPr>
          </a:p>
        </p:txBody>
      </p:sp>
      <p:sp>
        <p:nvSpPr>
          <p:cNvPr id="3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291548" y="2736202"/>
            <a:ext cx="3830315" cy="4247668"/>
          </a:xfrm>
        </p:spPr>
        <p:txBody>
          <a:bodyPr anchor="t">
            <a:normAutofit/>
          </a:bodyPr>
          <a:lstStyle/>
          <a:p>
            <a:pPr marL="0" indent="0">
              <a:buNone/>
            </a:pPr>
            <a:r>
              <a:rPr lang="en-US" sz="2000" dirty="0">
                <a:ea typeface="Malgun Gothic Semilight" panose="020B0502040204020203" pitchFamily="34" charset="-128"/>
                <a:cs typeface="Malgun Gothic Semilight" panose="020B0502040204020203" pitchFamily="34" charset="-128"/>
              </a:rPr>
              <a:t>Guidance on incorporating environmental stewardship into specific thematic sectors including:</a:t>
            </a:r>
          </a:p>
          <a:p>
            <a:pPr lvl="1"/>
            <a:r>
              <a:rPr lang="en-US" sz="2000" dirty="0">
                <a:ea typeface="Malgun Gothic Semilight" panose="020B0502040204020203" pitchFamily="34" charset="-128"/>
                <a:cs typeface="Malgun Gothic Semilight" panose="020B0502040204020203" pitchFamily="34" charset="-128"/>
              </a:rPr>
              <a:t>ECO-DRR</a:t>
            </a:r>
          </a:p>
          <a:p>
            <a:pPr lvl="1"/>
            <a:r>
              <a:rPr lang="en-US" sz="2000" dirty="0">
                <a:ea typeface="Malgun Gothic Semilight" panose="020B0502040204020203" pitchFamily="34" charset="-128"/>
                <a:cs typeface="Malgun Gothic Semilight" panose="020B0502040204020203" pitchFamily="34" charset="-128"/>
              </a:rPr>
              <a:t>Livelihoods/Food Security (CCA)</a:t>
            </a:r>
          </a:p>
          <a:p>
            <a:pPr lvl="1"/>
            <a:r>
              <a:rPr lang="en-US" sz="2000" dirty="0">
                <a:ea typeface="Malgun Gothic Semilight" panose="020B0502040204020203" pitchFamily="34" charset="-128"/>
                <a:cs typeface="Malgun Gothic Semilight" panose="020B0502040204020203" pitchFamily="34" charset="-128"/>
              </a:rPr>
              <a:t>Shelter and Settlements</a:t>
            </a:r>
          </a:p>
          <a:p>
            <a:pPr lvl="1"/>
            <a:r>
              <a:rPr lang="en-US" sz="2000" dirty="0">
                <a:ea typeface="Malgun Gothic Semilight" panose="020B0502040204020203" pitchFamily="34" charset="-128"/>
                <a:cs typeface="Malgun Gothic Semilight" panose="020B0502040204020203" pitchFamily="34" charset="-128"/>
              </a:rPr>
              <a:t>WASH</a:t>
            </a:r>
          </a:p>
          <a:p>
            <a:pPr lvl="1"/>
            <a:r>
              <a:rPr lang="en-US" sz="2000" dirty="0">
                <a:ea typeface="Malgun Gothic Semilight" panose="020B0502040204020203" pitchFamily="34" charset="-128"/>
                <a:cs typeface="Malgun Gothic Semilight" panose="020B0502040204020203" pitchFamily="34" charset="-128"/>
              </a:rPr>
              <a:t>Markets &amp; CVA</a:t>
            </a:r>
          </a:p>
          <a:p>
            <a:pPr lvl="1"/>
            <a:r>
              <a:rPr lang="en-US" sz="2000" dirty="0">
                <a:ea typeface="Malgun Gothic Semilight" panose="020B0502040204020203" pitchFamily="34" charset="-128"/>
                <a:cs typeface="Malgun Gothic Semilight" panose="020B0502040204020203" pitchFamily="34" charset="-128"/>
              </a:rPr>
              <a:t>Operations </a:t>
            </a:r>
          </a:p>
          <a:p>
            <a:pPr lvl="1"/>
            <a:r>
              <a:rPr lang="en-US" sz="2000" dirty="0">
                <a:ea typeface="Malgun Gothic Semilight" panose="020B0502040204020203" pitchFamily="34" charset="-128"/>
                <a:cs typeface="Malgun Gothic Semilight" panose="020B0502040204020203" pitchFamily="34" charset="-128"/>
              </a:rPr>
              <a:t>Safe and dignified programming </a:t>
            </a:r>
          </a:p>
          <a:p>
            <a:pPr lvl="1"/>
            <a:endParaRPr lang="en-US" sz="2000" dirty="0">
              <a:ea typeface="Malgun Gothic Semilight" panose="020B0502040204020203" pitchFamily="34" charset="-128"/>
              <a:cs typeface="Malgun Gothic Semilight" panose="020B0502040204020203" pitchFamily="34" charset="-128"/>
            </a:endParaRPr>
          </a:p>
          <a:p>
            <a:pPr marL="457200" lvl="1" indent="0">
              <a:buNone/>
            </a:pPr>
            <a:endParaRPr lang="en-US" sz="1500" dirty="0">
              <a:latin typeface="Avenir Next LT Pro" panose="020B0504020202020204" pitchFamily="34" charset="0"/>
              <a:ea typeface="Malgun Gothic Semilight" panose="020B0502040204020203" pitchFamily="34" charset="-128"/>
              <a:cs typeface="Malgun Gothic Semilight" panose="020B0502040204020203" pitchFamily="34" charset="-128"/>
            </a:endParaRPr>
          </a:p>
          <a:p>
            <a:pPr marL="0" indent="0">
              <a:buNone/>
            </a:pPr>
            <a:endParaRPr lang="en-US" sz="1500" dirty="0">
              <a:ea typeface="Malgun Gothic Semilight" panose="020B0502040204020203" pitchFamily="34" charset="-128"/>
              <a:cs typeface="Malgun Gothic Semilight" panose="020B0502040204020203" pitchFamily="34" charset="-128"/>
            </a:endParaRPr>
          </a:p>
          <a:p>
            <a:endParaRPr lang="en-US" sz="1500" dirty="0">
              <a:ea typeface="Malgun Gothic Semilight" panose="020B0502040204020203" pitchFamily="34" charset="-128"/>
              <a:cs typeface="Malgun Gothic Semilight" panose="020B0502040204020203" pitchFamily="34" charset="-128"/>
            </a:endParaRPr>
          </a:p>
          <a:p>
            <a:pPr marL="0" indent="0">
              <a:buNone/>
            </a:pPr>
            <a:endParaRPr lang="en-US" sz="1500" dirty="0">
              <a:ea typeface="Malgun Gothic Semilight" panose="020B0502040204020203" pitchFamily="34" charset="-128"/>
              <a:cs typeface="Malgun Gothic Semilight" panose="020B0502040204020203" pitchFamily="34" charset="-128"/>
            </a:endParaRPr>
          </a:p>
          <a:p>
            <a:pPr marL="0" lvl="0" indent="0">
              <a:buNone/>
            </a:pPr>
            <a:endParaRPr lang="en-US" sz="1500" dirty="0"/>
          </a:p>
        </p:txBody>
      </p:sp>
      <p:pic>
        <p:nvPicPr>
          <p:cNvPr id="3" name="Picture 2">
            <a:extLst>
              <a:ext uri="{FF2B5EF4-FFF2-40B4-BE49-F238E27FC236}">
                <a16:creationId xmlns:a16="http://schemas.microsoft.com/office/drawing/2014/main" id="{640CEEC1-C15B-FAD6-BBE5-4D776B7CEBD7}"/>
              </a:ext>
            </a:extLst>
          </p:cNvPr>
          <p:cNvPicPr>
            <a:picLocks noChangeAspect="1"/>
          </p:cNvPicPr>
          <p:nvPr/>
        </p:nvPicPr>
        <p:blipFill>
          <a:blip r:embed="rId3"/>
          <a:stretch>
            <a:fillRect/>
          </a:stretch>
        </p:blipFill>
        <p:spPr>
          <a:xfrm>
            <a:off x="4400525" y="1011669"/>
            <a:ext cx="7365542" cy="5119052"/>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1DC23095-EC1B-13CA-B446-265A610FF54B}"/>
                  </a:ext>
                </a:extLst>
              </p14:cNvPr>
              <p14:cNvContentPartPr/>
              <p14:nvPr/>
            </p14:nvContentPartPr>
            <p14:xfrm>
              <a:off x="-63420" y="4202920"/>
              <a:ext cx="360" cy="360"/>
            </p14:xfrm>
          </p:contentPart>
        </mc:Choice>
        <mc:Fallback xmlns="">
          <p:pic>
            <p:nvPicPr>
              <p:cNvPr id="8" name="Ink 7">
                <a:extLst>
                  <a:ext uri="{FF2B5EF4-FFF2-40B4-BE49-F238E27FC236}">
                    <a16:creationId xmlns:a16="http://schemas.microsoft.com/office/drawing/2014/main" id="{1DC23095-EC1B-13CA-B446-265A610FF54B}"/>
                  </a:ext>
                </a:extLst>
              </p:cNvPr>
              <p:cNvPicPr/>
              <p:nvPr/>
            </p:nvPicPr>
            <p:blipFill>
              <a:blip r:embed="rId5"/>
              <a:stretch>
                <a:fillRect/>
              </a:stretch>
            </p:blipFill>
            <p:spPr>
              <a:xfrm>
                <a:off x="-126420" y="413992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2681356E-B51E-19F8-FF6B-D5C331054B47}"/>
                  </a:ext>
                </a:extLst>
              </p14:cNvPr>
              <p14:cNvContentPartPr/>
              <p14:nvPr/>
            </p14:nvContentPartPr>
            <p14:xfrm>
              <a:off x="-1029300" y="4596760"/>
              <a:ext cx="360" cy="360"/>
            </p14:xfrm>
          </p:contentPart>
        </mc:Choice>
        <mc:Fallback xmlns="">
          <p:pic>
            <p:nvPicPr>
              <p:cNvPr id="9" name="Ink 8">
                <a:extLst>
                  <a:ext uri="{FF2B5EF4-FFF2-40B4-BE49-F238E27FC236}">
                    <a16:creationId xmlns:a16="http://schemas.microsoft.com/office/drawing/2014/main" id="{2681356E-B51E-19F8-FF6B-D5C331054B47}"/>
                  </a:ext>
                </a:extLst>
              </p:cNvPr>
              <p:cNvPicPr/>
              <p:nvPr/>
            </p:nvPicPr>
            <p:blipFill>
              <a:blip r:embed="rId7"/>
              <a:stretch>
                <a:fillRect/>
              </a:stretch>
            </p:blipFill>
            <p:spPr>
              <a:xfrm>
                <a:off x="-1033620" y="45924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90A8CAFB-84DB-ABF5-42F5-8278BBED65D6}"/>
                  </a:ext>
                </a:extLst>
              </p14:cNvPr>
              <p14:cNvContentPartPr/>
              <p14:nvPr/>
            </p14:nvContentPartPr>
            <p14:xfrm>
              <a:off x="-1029300" y="4596760"/>
              <a:ext cx="360" cy="360"/>
            </p14:xfrm>
          </p:contentPart>
        </mc:Choice>
        <mc:Fallback xmlns="">
          <p:pic>
            <p:nvPicPr>
              <p:cNvPr id="10" name="Ink 9">
                <a:extLst>
                  <a:ext uri="{FF2B5EF4-FFF2-40B4-BE49-F238E27FC236}">
                    <a16:creationId xmlns:a16="http://schemas.microsoft.com/office/drawing/2014/main" id="{90A8CAFB-84DB-ABF5-42F5-8278BBED65D6}"/>
                  </a:ext>
                </a:extLst>
              </p:cNvPr>
              <p:cNvPicPr/>
              <p:nvPr/>
            </p:nvPicPr>
            <p:blipFill>
              <a:blip r:embed="rId7"/>
              <a:stretch>
                <a:fillRect/>
              </a:stretch>
            </p:blipFill>
            <p:spPr>
              <a:xfrm>
                <a:off x="-1033620" y="4592440"/>
                <a:ext cx="9000" cy="9000"/>
              </a:xfrm>
              <a:prstGeom prst="rect">
                <a:avLst/>
              </a:prstGeom>
            </p:spPr>
          </p:pic>
        </mc:Fallback>
      </mc:AlternateContent>
    </p:spTree>
    <p:extLst>
      <p:ext uri="{BB962C8B-B14F-4D97-AF65-F5344CB8AC3E}">
        <p14:creationId xmlns:p14="http://schemas.microsoft.com/office/powerpoint/2010/main" val="2713319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3424" y="636483"/>
            <a:ext cx="7349547" cy="4860236"/>
          </a:xfrm>
        </p:spPr>
        <p:txBody>
          <a:bodyPr vert="horz" lIns="91440" tIns="45720" rIns="91440" bIns="45720" rtlCol="0" anchor="t">
            <a:normAutofit/>
          </a:bodyPr>
          <a:lstStyle/>
          <a:p>
            <a:pPr marL="0" indent="0">
              <a:buNone/>
            </a:pPr>
            <a:r>
              <a:rPr lang="fr-FR" sz="2400" dirty="0">
                <a:highlight>
                  <a:srgbClr val="FFFF00"/>
                </a:highlight>
                <a:latin typeface="Avenir Next LT Pro"/>
              </a:rPr>
              <a:t> </a:t>
            </a:r>
          </a:p>
        </p:txBody>
      </p:sp>
      <p:grpSp>
        <p:nvGrpSpPr>
          <p:cNvPr id="15" name="Group 14">
            <a:extLst>
              <a:ext uri="{FF2B5EF4-FFF2-40B4-BE49-F238E27FC236}">
                <a16:creationId xmlns:a16="http://schemas.microsoft.com/office/drawing/2014/main" id="{DDAE397D-2F47-480F-95CA-D5EDB2433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 name="Freeform 5">
              <a:extLst>
                <a:ext uri="{FF2B5EF4-FFF2-40B4-BE49-F238E27FC236}">
                  <a16:creationId xmlns:a16="http://schemas.microsoft.com/office/drawing/2014/main" id="{BD66E0D2-4D47-45F5-9F6C-04DF950CB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6">
              <a:extLst>
                <a:ext uri="{FF2B5EF4-FFF2-40B4-BE49-F238E27FC236}">
                  <a16:creationId xmlns:a16="http://schemas.microsoft.com/office/drawing/2014/main" id="{C36CD79E-81FA-41B2-9A38-E0E26BCBE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7">
              <a:extLst>
                <a:ext uri="{FF2B5EF4-FFF2-40B4-BE49-F238E27FC236}">
                  <a16:creationId xmlns:a16="http://schemas.microsoft.com/office/drawing/2014/main" id="{58CF2E87-8DCB-4A21-A926-1879E39DE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8">
              <a:extLst>
                <a:ext uri="{FF2B5EF4-FFF2-40B4-BE49-F238E27FC236}">
                  <a16:creationId xmlns:a16="http://schemas.microsoft.com/office/drawing/2014/main" id="{E8EBCED8-09A7-4078-908F-87C5C9094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9">
              <a:extLst>
                <a:ext uri="{FF2B5EF4-FFF2-40B4-BE49-F238E27FC236}">
                  <a16:creationId xmlns:a16="http://schemas.microsoft.com/office/drawing/2014/main" id="{881B8E24-1A3B-4288-834C-5C75EE61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0">
              <a:extLst>
                <a:ext uri="{FF2B5EF4-FFF2-40B4-BE49-F238E27FC236}">
                  <a16:creationId xmlns:a16="http://schemas.microsoft.com/office/drawing/2014/main" id="{CE6C6947-62CC-47B5-8006-0DBB11057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1">
              <a:extLst>
                <a:ext uri="{FF2B5EF4-FFF2-40B4-BE49-F238E27FC236}">
                  <a16:creationId xmlns:a16="http://schemas.microsoft.com/office/drawing/2014/main" id="{5A3EA873-FF38-49B1-AA18-6CAA8278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2">
              <a:extLst>
                <a:ext uri="{FF2B5EF4-FFF2-40B4-BE49-F238E27FC236}">
                  <a16:creationId xmlns:a16="http://schemas.microsoft.com/office/drawing/2014/main" id="{2B74FB34-BB05-4313-9474-A4F9B27A5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3">
              <a:extLst>
                <a:ext uri="{FF2B5EF4-FFF2-40B4-BE49-F238E27FC236}">
                  <a16:creationId xmlns:a16="http://schemas.microsoft.com/office/drawing/2014/main" id="{3673863D-063E-49A6-9856-52014BB4D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4">
              <a:extLst>
                <a:ext uri="{FF2B5EF4-FFF2-40B4-BE49-F238E27FC236}">
                  <a16:creationId xmlns:a16="http://schemas.microsoft.com/office/drawing/2014/main" id="{59E7384A-6379-482C-8070-680EA33AF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5">
              <a:extLst>
                <a:ext uri="{FF2B5EF4-FFF2-40B4-BE49-F238E27FC236}">
                  <a16:creationId xmlns:a16="http://schemas.microsoft.com/office/drawing/2014/main" id="{C6A49E1B-06B5-467F-97A5-EE77945A7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16">
              <a:extLst>
                <a:ext uri="{FF2B5EF4-FFF2-40B4-BE49-F238E27FC236}">
                  <a16:creationId xmlns:a16="http://schemas.microsoft.com/office/drawing/2014/main" id="{C67D60A3-4CE7-453B-97D1-08DD83271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17">
              <a:extLst>
                <a:ext uri="{FF2B5EF4-FFF2-40B4-BE49-F238E27FC236}">
                  <a16:creationId xmlns:a16="http://schemas.microsoft.com/office/drawing/2014/main" id="{1333C1DC-BC77-4584-B472-AE19C4A09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18">
              <a:extLst>
                <a:ext uri="{FF2B5EF4-FFF2-40B4-BE49-F238E27FC236}">
                  <a16:creationId xmlns:a16="http://schemas.microsoft.com/office/drawing/2014/main" id="{30CC34F2-2D02-4DC8-8951-5E29E0866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19">
              <a:extLst>
                <a:ext uri="{FF2B5EF4-FFF2-40B4-BE49-F238E27FC236}">
                  <a16:creationId xmlns:a16="http://schemas.microsoft.com/office/drawing/2014/main" id="{C77A3E1B-1C72-4437-A8A1-FC659C9E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0">
              <a:extLst>
                <a:ext uri="{FF2B5EF4-FFF2-40B4-BE49-F238E27FC236}">
                  <a16:creationId xmlns:a16="http://schemas.microsoft.com/office/drawing/2014/main" id="{4EE3E561-115A-4994-832B-FB79E4498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21">
              <a:extLst>
                <a:ext uri="{FF2B5EF4-FFF2-40B4-BE49-F238E27FC236}">
                  <a16:creationId xmlns:a16="http://schemas.microsoft.com/office/drawing/2014/main" id="{D389D14E-E715-4844-8E58-ED5A66AB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22">
              <a:extLst>
                <a:ext uri="{FF2B5EF4-FFF2-40B4-BE49-F238E27FC236}">
                  <a16:creationId xmlns:a16="http://schemas.microsoft.com/office/drawing/2014/main" id="{4208B28A-82FB-48D4-9087-806354C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23">
              <a:extLst>
                <a:ext uri="{FF2B5EF4-FFF2-40B4-BE49-F238E27FC236}">
                  <a16:creationId xmlns:a16="http://schemas.microsoft.com/office/drawing/2014/main" id="{1330334B-C28B-49CB-8643-6EF946230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24">
              <a:extLst>
                <a:ext uri="{FF2B5EF4-FFF2-40B4-BE49-F238E27FC236}">
                  <a16:creationId xmlns:a16="http://schemas.microsoft.com/office/drawing/2014/main" id="{F221AA9B-1DD9-4FC4-947F-90C0582F7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25">
              <a:extLst>
                <a:ext uri="{FF2B5EF4-FFF2-40B4-BE49-F238E27FC236}">
                  <a16:creationId xmlns:a16="http://schemas.microsoft.com/office/drawing/2014/main" id="{9214B596-B3CC-43CB-A72A-2ADABBE5B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8" name="Isosceles Triangle 37">
            <a:extLst>
              <a:ext uri="{FF2B5EF4-FFF2-40B4-BE49-F238E27FC236}">
                <a16:creationId xmlns:a16="http://schemas.microsoft.com/office/drawing/2014/main" id="{64F9BF67-14D7-4F9D-A8E4-4BB8DE35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5225" y="1331697"/>
            <a:ext cx="193249"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a:p>
        </p:txBody>
      </p:sp>
      <p:pic>
        <p:nvPicPr>
          <p:cNvPr id="37" name="Content Placeholder 3">
            <a:extLst>
              <a:ext uri="{FF2B5EF4-FFF2-40B4-BE49-F238E27FC236}">
                <a16:creationId xmlns:a16="http://schemas.microsoft.com/office/drawing/2014/main" id="{BB83464B-B4C9-3DE2-3128-873AACB0715B}"/>
              </a:ext>
            </a:extLst>
          </p:cNvPr>
          <p:cNvPicPr>
            <a:picLocks noChangeAspect="1"/>
          </p:cNvPicPr>
          <p:nvPr/>
        </p:nvPicPr>
        <p:blipFill rotWithShape="1">
          <a:blip r:embed="rId3"/>
          <a:srcRect l="8582" r="13951"/>
          <a:stretch/>
        </p:blipFill>
        <p:spPr>
          <a:xfrm>
            <a:off x="359028" y="1322313"/>
            <a:ext cx="5498683" cy="3691011"/>
          </a:xfrm>
          <a:prstGeom prst="rect">
            <a:avLst/>
          </a:prstGeom>
        </p:spPr>
      </p:pic>
      <p:sp>
        <p:nvSpPr>
          <p:cNvPr id="39" name="Title 1">
            <a:extLst>
              <a:ext uri="{FF2B5EF4-FFF2-40B4-BE49-F238E27FC236}">
                <a16:creationId xmlns:a16="http://schemas.microsoft.com/office/drawing/2014/main" id="{DAEF38A5-CB7F-CE5F-827E-F687013AD3C4}"/>
              </a:ext>
            </a:extLst>
          </p:cNvPr>
          <p:cNvSpPr>
            <a:spLocks noGrp="1"/>
          </p:cNvSpPr>
          <p:nvPr>
            <p:ph type="title"/>
          </p:nvPr>
        </p:nvSpPr>
        <p:spPr>
          <a:xfrm>
            <a:off x="7808528" y="-545601"/>
            <a:ext cx="3973298" cy="2228850"/>
          </a:xfrm>
        </p:spPr>
        <p:txBody>
          <a:bodyPr vert="horz" lIns="91440" tIns="45720" rIns="91440" bIns="45720" rtlCol="0" anchor="b">
            <a:normAutofit/>
          </a:bodyPr>
          <a:lstStyle/>
          <a:p>
            <a:r>
              <a:rPr lang="en-US" sz="4000" b="1" kern="1200" dirty="0">
                <a:latin typeface="Avenir Next LT Pro"/>
              </a:rPr>
              <a:t>Housekeeping</a:t>
            </a:r>
            <a:br>
              <a:rPr lang="en-US" sz="4000" b="1" kern="1200" dirty="0">
                <a:latin typeface="Avenir Next LT Pro"/>
              </a:rPr>
            </a:br>
            <a:r>
              <a:rPr lang="en-US" sz="4000" b="1" kern="1200" dirty="0">
                <a:latin typeface="Avenir Next LT Pro"/>
              </a:rPr>
              <a:t>Introductions </a:t>
            </a:r>
          </a:p>
        </p:txBody>
      </p:sp>
      <p:pic>
        <p:nvPicPr>
          <p:cNvPr id="40" name="Picture 39">
            <a:extLst>
              <a:ext uri="{FF2B5EF4-FFF2-40B4-BE49-F238E27FC236}">
                <a16:creationId xmlns:a16="http://schemas.microsoft.com/office/drawing/2014/main" id="{5EDF4588-6ED6-4D51-1BBF-4B8FCA3FA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3703" y="1778229"/>
            <a:ext cx="438150" cy="571500"/>
          </a:xfrm>
          <a:prstGeom prst="rect">
            <a:avLst/>
          </a:prstGeom>
          <a:noFill/>
          <a:extLst>
            <a:ext uri="{909E8E84-426E-40DD-AFC4-6F175D3DCCD1}">
              <a14:hiddenFill xmlns:a14="http://schemas.microsoft.com/office/drawing/2010/main">
                <a:solidFill>
                  <a:srgbClr val="FFFFFF"/>
                </a:solidFill>
              </a14:hiddenFill>
            </a:ext>
          </a:extLst>
        </p:spPr>
      </p:pic>
      <p:sp>
        <p:nvSpPr>
          <p:cNvPr id="43" name="Content Placeholder 2">
            <a:extLst>
              <a:ext uri="{FF2B5EF4-FFF2-40B4-BE49-F238E27FC236}">
                <a16:creationId xmlns:a16="http://schemas.microsoft.com/office/drawing/2014/main" id="{59229561-9FD1-9A3F-4FF3-867F9D1C13AF}"/>
              </a:ext>
            </a:extLst>
          </p:cNvPr>
          <p:cNvSpPr txBox="1">
            <a:spLocks/>
          </p:cNvSpPr>
          <p:nvPr/>
        </p:nvSpPr>
        <p:spPr>
          <a:xfrm>
            <a:off x="7850105" y="1875417"/>
            <a:ext cx="1649072" cy="5720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Light" panose="020B0304020202020204" pitchFamily="34" charset="0"/>
                <a:ea typeface="+mn-ea"/>
                <a:cs typeface="+mn-cs"/>
              </a:defRPr>
            </a:lvl1pPr>
            <a:lvl2pPr marL="800100" indent="-342900" algn="l" defTabSz="914400" rtl="0" eaLnBrk="1" latinLnBrk="0" hangingPunct="1">
              <a:lnSpc>
                <a:spcPct val="90000"/>
              </a:lnSpc>
              <a:spcBef>
                <a:spcPts val="500"/>
              </a:spcBef>
              <a:buFontTx/>
              <a:buChar char="-"/>
              <a:defRPr sz="2400" kern="1200">
                <a:solidFill>
                  <a:schemeClr val="tx1"/>
                </a:solidFill>
                <a:latin typeface="Avenir Next LT Pro Light" panose="020B0304020202020204" pitchFamily="34" charset="0"/>
                <a:ea typeface="+mn-ea"/>
                <a:cs typeface="+mn-cs"/>
              </a:defRPr>
            </a:lvl2pPr>
            <a:lvl3pPr marL="1257300" indent="-3429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venir Next LT Pro Light" panose="020B0304020202020204" pitchFamily="34" charset="0"/>
                <a:ea typeface="+mn-ea"/>
                <a:cs typeface="+mn-cs"/>
              </a:defRPr>
            </a:lvl3pPr>
            <a:lvl4pPr marL="1657350" indent="-28575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venir Next LT Pro Light" panose="020B03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Next LT Pro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Avenir Next LT Pro"/>
              </a:rPr>
              <a:t>off</a:t>
            </a:r>
          </a:p>
        </p:txBody>
      </p:sp>
      <p:cxnSp>
        <p:nvCxnSpPr>
          <p:cNvPr id="7" name="Straight Connector 6">
            <a:extLst>
              <a:ext uri="{FF2B5EF4-FFF2-40B4-BE49-F238E27FC236}">
                <a16:creationId xmlns:a16="http://schemas.microsoft.com/office/drawing/2014/main" id="{5CF5095C-AC61-98E8-41FF-D39F4818A8AD}"/>
              </a:ext>
            </a:extLst>
          </p:cNvPr>
          <p:cNvCxnSpPr/>
          <p:nvPr/>
        </p:nvCxnSpPr>
        <p:spPr>
          <a:xfrm>
            <a:off x="6237027" y="565150"/>
            <a:ext cx="0" cy="50633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Content Placeholder 2">
            <a:extLst>
              <a:ext uri="{FF2B5EF4-FFF2-40B4-BE49-F238E27FC236}">
                <a16:creationId xmlns:a16="http://schemas.microsoft.com/office/drawing/2014/main" id="{AF92EACC-0B29-9063-85A8-73D302089060}"/>
              </a:ext>
            </a:extLst>
          </p:cNvPr>
          <p:cNvSpPr txBox="1">
            <a:spLocks/>
          </p:cNvSpPr>
          <p:nvPr/>
        </p:nvSpPr>
        <p:spPr>
          <a:xfrm>
            <a:off x="7924149" y="2909985"/>
            <a:ext cx="3760645" cy="555104"/>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Light" panose="020B0304020202020204" pitchFamily="34" charset="0"/>
                <a:ea typeface="+mn-ea"/>
                <a:cs typeface="+mn-cs"/>
              </a:defRPr>
            </a:lvl1pPr>
            <a:lvl2pPr marL="800100" indent="-342900" algn="l" defTabSz="914400" rtl="0" eaLnBrk="1" latinLnBrk="0" hangingPunct="1">
              <a:lnSpc>
                <a:spcPct val="90000"/>
              </a:lnSpc>
              <a:spcBef>
                <a:spcPts val="500"/>
              </a:spcBef>
              <a:buFontTx/>
              <a:buChar char="-"/>
              <a:defRPr sz="2400" kern="1200">
                <a:solidFill>
                  <a:schemeClr val="tx1"/>
                </a:solidFill>
                <a:latin typeface="Avenir Next LT Pro Light" panose="020B0304020202020204" pitchFamily="34" charset="0"/>
                <a:ea typeface="+mn-ea"/>
                <a:cs typeface="+mn-cs"/>
              </a:defRPr>
            </a:lvl2pPr>
            <a:lvl3pPr marL="1257300" indent="-3429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venir Next LT Pro Light" panose="020B0304020202020204" pitchFamily="34" charset="0"/>
                <a:ea typeface="+mn-ea"/>
                <a:cs typeface="+mn-cs"/>
              </a:defRPr>
            </a:lvl3pPr>
            <a:lvl4pPr marL="1657350" indent="-28575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venir Next LT Pro Light" panose="020B03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Next LT Pro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Avenir Next LT Pro"/>
              </a:rPr>
              <a:t>Technical issues: Harm</a:t>
            </a:r>
          </a:p>
        </p:txBody>
      </p:sp>
      <p:pic>
        <p:nvPicPr>
          <p:cNvPr id="12" name="Picture 11">
            <a:extLst>
              <a:ext uri="{FF2B5EF4-FFF2-40B4-BE49-F238E27FC236}">
                <a16:creationId xmlns:a16="http://schemas.microsoft.com/office/drawing/2014/main" id="{3A8415CA-6C5A-9793-3256-3B5AC7CAD4F8}"/>
              </a:ext>
            </a:extLst>
          </p:cNvPr>
          <p:cNvPicPr>
            <a:picLocks noChangeAspect="1"/>
          </p:cNvPicPr>
          <p:nvPr/>
        </p:nvPicPr>
        <p:blipFill>
          <a:blip r:embed="rId5"/>
          <a:stretch>
            <a:fillRect/>
          </a:stretch>
        </p:blipFill>
        <p:spPr>
          <a:xfrm>
            <a:off x="6737689" y="2752316"/>
            <a:ext cx="853360" cy="751271"/>
          </a:xfrm>
          <a:prstGeom prst="rect">
            <a:avLst/>
          </a:prstGeom>
        </p:spPr>
      </p:pic>
      <p:pic>
        <p:nvPicPr>
          <p:cNvPr id="14" name="Picture 13">
            <a:extLst>
              <a:ext uri="{FF2B5EF4-FFF2-40B4-BE49-F238E27FC236}">
                <a16:creationId xmlns:a16="http://schemas.microsoft.com/office/drawing/2014/main" id="{7CB44697-F5F6-BFBB-D235-5ACBB54164A2}"/>
              </a:ext>
            </a:extLst>
          </p:cNvPr>
          <p:cNvPicPr>
            <a:picLocks noChangeAspect="1"/>
          </p:cNvPicPr>
          <p:nvPr/>
        </p:nvPicPr>
        <p:blipFill>
          <a:blip r:embed="rId6"/>
          <a:stretch>
            <a:fillRect/>
          </a:stretch>
        </p:blipFill>
        <p:spPr>
          <a:xfrm>
            <a:off x="6755864" y="3769706"/>
            <a:ext cx="789705" cy="799546"/>
          </a:xfrm>
          <a:prstGeom prst="rect">
            <a:avLst/>
          </a:prstGeom>
        </p:spPr>
      </p:pic>
      <p:sp>
        <p:nvSpPr>
          <p:cNvPr id="45" name="Content Placeholder 2">
            <a:extLst>
              <a:ext uri="{FF2B5EF4-FFF2-40B4-BE49-F238E27FC236}">
                <a16:creationId xmlns:a16="http://schemas.microsoft.com/office/drawing/2014/main" id="{42D62F0D-0656-8C44-0B1E-5E251ED48586}"/>
              </a:ext>
            </a:extLst>
          </p:cNvPr>
          <p:cNvSpPr txBox="1">
            <a:spLocks/>
          </p:cNvSpPr>
          <p:nvPr/>
        </p:nvSpPr>
        <p:spPr>
          <a:xfrm>
            <a:off x="7956763" y="3629589"/>
            <a:ext cx="3973299" cy="9180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Light" panose="020B0304020202020204" pitchFamily="34" charset="0"/>
                <a:ea typeface="+mn-ea"/>
                <a:cs typeface="+mn-cs"/>
              </a:defRPr>
            </a:lvl1pPr>
            <a:lvl2pPr marL="800100" indent="-342900" algn="l" defTabSz="914400" rtl="0" eaLnBrk="1" latinLnBrk="0" hangingPunct="1">
              <a:lnSpc>
                <a:spcPct val="90000"/>
              </a:lnSpc>
              <a:spcBef>
                <a:spcPts val="500"/>
              </a:spcBef>
              <a:buFontTx/>
              <a:buChar char="-"/>
              <a:defRPr sz="2400" kern="1200">
                <a:solidFill>
                  <a:schemeClr val="tx1"/>
                </a:solidFill>
                <a:latin typeface="Avenir Next LT Pro Light" panose="020B0304020202020204" pitchFamily="34" charset="0"/>
                <a:ea typeface="+mn-ea"/>
                <a:cs typeface="+mn-cs"/>
              </a:defRPr>
            </a:lvl2pPr>
            <a:lvl3pPr marL="1257300" indent="-3429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venir Next LT Pro Light" panose="020B0304020202020204" pitchFamily="34" charset="0"/>
                <a:ea typeface="+mn-ea"/>
                <a:cs typeface="+mn-cs"/>
              </a:defRPr>
            </a:lvl3pPr>
            <a:lvl4pPr marL="1657350" indent="-28575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venir Next LT Pro Light" panose="020B03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Next LT Pro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Avenir Next LT Pro"/>
              </a:rPr>
              <a:t>Questions: use chat to ask questions. </a:t>
            </a:r>
          </a:p>
        </p:txBody>
      </p:sp>
      <p:pic>
        <p:nvPicPr>
          <p:cNvPr id="47" name="Picture 46">
            <a:extLst>
              <a:ext uri="{FF2B5EF4-FFF2-40B4-BE49-F238E27FC236}">
                <a16:creationId xmlns:a16="http://schemas.microsoft.com/office/drawing/2014/main" id="{22A463EB-588D-0210-7364-0F1B37D89E91}"/>
              </a:ext>
            </a:extLst>
          </p:cNvPr>
          <p:cNvPicPr>
            <a:picLocks noChangeAspect="1"/>
          </p:cNvPicPr>
          <p:nvPr/>
        </p:nvPicPr>
        <p:blipFill>
          <a:blip r:embed="rId7"/>
          <a:stretch>
            <a:fillRect/>
          </a:stretch>
        </p:blipFill>
        <p:spPr>
          <a:xfrm>
            <a:off x="6572822" y="4802926"/>
            <a:ext cx="1300560" cy="688987"/>
          </a:xfrm>
          <a:prstGeom prst="rect">
            <a:avLst/>
          </a:prstGeom>
        </p:spPr>
      </p:pic>
      <p:sp>
        <p:nvSpPr>
          <p:cNvPr id="48" name="Content Placeholder 2">
            <a:extLst>
              <a:ext uri="{FF2B5EF4-FFF2-40B4-BE49-F238E27FC236}">
                <a16:creationId xmlns:a16="http://schemas.microsoft.com/office/drawing/2014/main" id="{8E46EF95-E9CB-9C25-FBB2-0E88249B4351}"/>
              </a:ext>
            </a:extLst>
          </p:cNvPr>
          <p:cNvSpPr txBox="1">
            <a:spLocks/>
          </p:cNvSpPr>
          <p:nvPr/>
        </p:nvSpPr>
        <p:spPr>
          <a:xfrm>
            <a:off x="7987673" y="4895303"/>
            <a:ext cx="3760645" cy="5551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Light" panose="020B0304020202020204" pitchFamily="34" charset="0"/>
                <a:ea typeface="+mn-ea"/>
                <a:cs typeface="+mn-cs"/>
              </a:defRPr>
            </a:lvl1pPr>
            <a:lvl2pPr marL="800100" indent="-342900" algn="l" defTabSz="914400" rtl="0" eaLnBrk="1" latinLnBrk="0" hangingPunct="1">
              <a:lnSpc>
                <a:spcPct val="90000"/>
              </a:lnSpc>
              <a:spcBef>
                <a:spcPts val="500"/>
              </a:spcBef>
              <a:buFontTx/>
              <a:buChar char="-"/>
              <a:defRPr sz="2400" kern="1200">
                <a:solidFill>
                  <a:schemeClr val="tx1"/>
                </a:solidFill>
                <a:latin typeface="Avenir Next LT Pro Light" panose="020B0304020202020204" pitchFamily="34" charset="0"/>
                <a:ea typeface="+mn-ea"/>
                <a:cs typeface="+mn-cs"/>
              </a:defRPr>
            </a:lvl2pPr>
            <a:lvl3pPr marL="1257300" indent="-3429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venir Next LT Pro Light" panose="020B0304020202020204" pitchFamily="34" charset="0"/>
                <a:ea typeface="+mn-ea"/>
                <a:cs typeface="+mn-cs"/>
              </a:defRPr>
            </a:lvl3pPr>
            <a:lvl4pPr marL="1657350" indent="-28575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venir Next LT Pro Light" panose="020B03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Next LT Pro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latin typeface="Avenir Next LT Pro"/>
              </a:rPr>
              <a:t>Will be shared later</a:t>
            </a:r>
          </a:p>
        </p:txBody>
      </p:sp>
      <p:sp>
        <p:nvSpPr>
          <p:cNvPr id="2" name="TextBox 1">
            <a:extLst>
              <a:ext uri="{FF2B5EF4-FFF2-40B4-BE49-F238E27FC236}">
                <a16:creationId xmlns:a16="http://schemas.microsoft.com/office/drawing/2014/main" id="{2AE63EA2-BC92-68C3-F1CD-43210953C7D9}"/>
              </a:ext>
            </a:extLst>
          </p:cNvPr>
          <p:cNvSpPr txBox="1"/>
          <p:nvPr/>
        </p:nvSpPr>
        <p:spPr>
          <a:xfrm>
            <a:off x="484188" y="5628470"/>
            <a:ext cx="5607049" cy="461665"/>
          </a:xfrm>
          <a:prstGeom prst="rect">
            <a:avLst/>
          </a:prstGeom>
          <a:noFill/>
        </p:spPr>
        <p:txBody>
          <a:bodyPr wrap="square" rtlCol="0">
            <a:spAutoFit/>
          </a:bodyPr>
          <a:lstStyle/>
          <a:p>
            <a:r>
              <a:rPr lang="en-US" sz="2400" dirty="0"/>
              <a:t>Introduce yourself and your role in the chat </a:t>
            </a:r>
          </a:p>
        </p:txBody>
      </p:sp>
    </p:spTree>
    <p:extLst>
      <p:ext uri="{BB962C8B-B14F-4D97-AF65-F5344CB8AC3E}">
        <p14:creationId xmlns:p14="http://schemas.microsoft.com/office/powerpoint/2010/main" val="6833055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7CE6-6545-50B7-5197-9F6DECD12D22}"/>
              </a:ext>
            </a:extLst>
          </p:cNvPr>
          <p:cNvSpPr>
            <a:spLocks noGrp="1"/>
          </p:cNvSpPr>
          <p:nvPr>
            <p:ph type="title"/>
          </p:nvPr>
        </p:nvSpPr>
        <p:spPr>
          <a:xfrm>
            <a:off x="838200" y="365127"/>
            <a:ext cx="10515600" cy="562525"/>
          </a:xfrm>
        </p:spPr>
        <p:txBody>
          <a:bodyPr>
            <a:normAutofit fontScale="90000"/>
          </a:bodyPr>
          <a:lstStyle/>
          <a:p>
            <a:r>
              <a:rPr lang="en-US" b="1" dirty="0"/>
              <a:t>Tips for applying the tool: </a:t>
            </a:r>
          </a:p>
        </p:txBody>
      </p:sp>
      <p:sp>
        <p:nvSpPr>
          <p:cNvPr id="3" name="Content Placeholder 2">
            <a:extLst>
              <a:ext uri="{FF2B5EF4-FFF2-40B4-BE49-F238E27FC236}">
                <a16:creationId xmlns:a16="http://schemas.microsoft.com/office/drawing/2014/main" id="{89DD78E8-0D9A-0DB3-1E59-86B13C53CE88}"/>
              </a:ext>
            </a:extLst>
          </p:cNvPr>
          <p:cNvSpPr>
            <a:spLocks noGrp="1"/>
          </p:cNvSpPr>
          <p:nvPr>
            <p:ph idx="1"/>
          </p:nvPr>
        </p:nvSpPr>
        <p:spPr>
          <a:xfrm>
            <a:off x="238539" y="1060174"/>
            <a:ext cx="11834191" cy="5797826"/>
          </a:xfrm>
        </p:spPr>
        <p:txBody>
          <a:bodyPr>
            <a:normAutofit/>
          </a:bodyPr>
          <a:lstStyle/>
          <a:p>
            <a:r>
              <a:rPr lang="en-US" dirty="0">
                <a:latin typeface="+mn-lt"/>
              </a:rPr>
              <a:t>Some of the statements in Tier 1 may look similar. Our technical experts designed this to </a:t>
            </a:r>
            <a:r>
              <a:rPr lang="en-US" b="1" dirty="0">
                <a:latin typeface="+mn-lt"/>
              </a:rPr>
              <a:t>probe from different angle</a:t>
            </a:r>
            <a:r>
              <a:rPr lang="en-US" dirty="0">
                <a:latin typeface="+mn-lt"/>
              </a:rPr>
              <a:t>s. If the same risk is surfacing through different prompts in Tier 1, this is signaling that you have an </a:t>
            </a:r>
            <a:r>
              <a:rPr lang="en-US" b="1" dirty="0">
                <a:latin typeface="+mn-lt"/>
              </a:rPr>
              <a:t>important risk to mitigate</a:t>
            </a:r>
            <a:r>
              <a:rPr lang="en-US" dirty="0">
                <a:latin typeface="+mn-lt"/>
              </a:rPr>
              <a:t>.</a:t>
            </a:r>
          </a:p>
          <a:p>
            <a:r>
              <a:rPr lang="en-US" dirty="0">
                <a:latin typeface="+mn-lt"/>
              </a:rPr>
              <a:t>It’s ok to have the same risk statement in tier 2 for different prompts and same mitigation measure in tier 3 for that specific risk. </a:t>
            </a:r>
            <a:r>
              <a:rPr lang="en-US" b="1" dirty="0">
                <a:latin typeface="+mn-lt"/>
              </a:rPr>
              <a:t>What’s important is that you mitigate that risk</a:t>
            </a:r>
            <a:r>
              <a:rPr lang="en-US" dirty="0">
                <a:latin typeface="+mn-lt"/>
              </a:rPr>
              <a:t>.  If can have more than 1 mitigation measure per risk. </a:t>
            </a:r>
          </a:p>
          <a:p>
            <a:r>
              <a:rPr lang="en-US" dirty="0">
                <a:latin typeface="+mn-lt"/>
              </a:rPr>
              <a:t>You don’t have to come up with mitigation measures in tier 3 if the risk ranking is low (GREEN), always </a:t>
            </a:r>
            <a:r>
              <a:rPr lang="en-US" b="1" dirty="0">
                <a:latin typeface="+mn-lt"/>
              </a:rPr>
              <a:t>prioritize the red flags, then orange (net risk rank).</a:t>
            </a:r>
            <a:endParaRPr lang="en-US" dirty="0">
              <a:latin typeface="+mn-lt"/>
            </a:endParaRPr>
          </a:p>
          <a:p>
            <a:r>
              <a:rPr lang="en-US" dirty="0">
                <a:latin typeface="+mn-lt"/>
              </a:rPr>
              <a:t>As this is about informing conversation with the design team, and raising awareness in the process, try not to do this alone. </a:t>
            </a:r>
            <a:r>
              <a:rPr lang="en-US" b="1" dirty="0">
                <a:latin typeface="+mn-lt"/>
              </a:rPr>
              <a:t>The process is as important as the output. </a:t>
            </a:r>
            <a:r>
              <a:rPr lang="en-US" dirty="0">
                <a:latin typeface="+mn-lt"/>
              </a:rPr>
              <a:t>Allow </a:t>
            </a:r>
            <a:r>
              <a:rPr lang="en-US" b="1" dirty="0">
                <a:latin typeface="+mn-lt"/>
              </a:rPr>
              <a:t>plenty of time </a:t>
            </a:r>
            <a:r>
              <a:rPr lang="en-US" dirty="0">
                <a:latin typeface="+mn-lt"/>
              </a:rPr>
              <a:t>when doing this with partners. </a:t>
            </a:r>
          </a:p>
        </p:txBody>
      </p:sp>
    </p:spTree>
    <p:extLst>
      <p:ext uri="{BB962C8B-B14F-4D97-AF65-F5344CB8AC3E}">
        <p14:creationId xmlns:p14="http://schemas.microsoft.com/office/powerpoint/2010/main" val="2436284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7CE6-6545-50B7-5197-9F6DECD12D22}"/>
              </a:ext>
            </a:extLst>
          </p:cNvPr>
          <p:cNvSpPr>
            <a:spLocks noGrp="1"/>
          </p:cNvSpPr>
          <p:nvPr>
            <p:ph type="title"/>
          </p:nvPr>
        </p:nvSpPr>
        <p:spPr>
          <a:xfrm>
            <a:off x="838200" y="365127"/>
            <a:ext cx="10515600" cy="562525"/>
          </a:xfrm>
        </p:spPr>
        <p:txBody>
          <a:bodyPr>
            <a:normAutofit fontScale="90000"/>
          </a:bodyPr>
          <a:lstStyle/>
          <a:p>
            <a:r>
              <a:rPr lang="en-US" b="1" dirty="0"/>
              <a:t>Tips for applying the tool: </a:t>
            </a:r>
          </a:p>
        </p:txBody>
      </p:sp>
      <p:sp>
        <p:nvSpPr>
          <p:cNvPr id="3" name="Content Placeholder 2">
            <a:extLst>
              <a:ext uri="{FF2B5EF4-FFF2-40B4-BE49-F238E27FC236}">
                <a16:creationId xmlns:a16="http://schemas.microsoft.com/office/drawing/2014/main" id="{89DD78E8-0D9A-0DB3-1E59-86B13C53CE88}"/>
              </a:ext>
            </a:extLst>
          </p:cNvPr>
          <p:cNvSpPr>
            <a:spLocks noGrp="1"/>
          </p:cNvSpPr>
          <p:nvPr>
            <p:ph idx="1"/>
          </p:nvPr>
        </p:nvSpPr>
        <p:spPr>
          <a:xfrm>
            <a:off x="546652" y="1099930"/>
            <a:ext cx="10515600" cy="5294243"/>
          </a:xfrm>
        </p:spPr>
        <p:txBody>
          <a:bodyPr>
            <a:normAutofit/>
          </a:bodyPr>
          <a:lstStyle/>
          <a:p>
            <a:r>
              <a:rPr lang="en-US" sz="2800" dirty="0">
                <a:latin typeface="+mn-lt"/>
                <a:cs typeface="Calibri"/>
              </a:rPr>
              <a:t>Ideal when activities interface with the environment but can help detect </a:t>
            </a:r>
            <a:r>
              <a:rPr lang="en-US" sz="2800" b="1" dirty="0">
                <a:latin typeface="+mn-lt"/>
                <a:cs typeface="Calibri"/>
              </a:rPr>
              <a:t>operational issues </a:t>
            </a:r>
            <a:r>
              <a:rPr lang="en-US" sz="2800" dirty="0">
                <a:latin typeface="+mn-lt"/>
                <a:cs typeface="Calibri"/>
              </a:rPr>
              <a:t>as well.</a:t>
            </a:r>
            <a:endParaRPr lang="en-US" dirty="0">
              <a:latin typeface="+mn-lt"/>
            </a:endParaRPr>
          </a:p>
          <a:p>
            <a:r>
              <a:rPr lang="en-US" dirty="0">
                <a:latin typeface="+mn-lt"/>
              </a:rPr>
              <a:t>Whilst the tool is designed to work as a risk register, you can also </a:t>
            </a:r>
            <a:r>
              <a:rPr lang="en-US" b="1" dirty="0">
                <a:latin typeface="+mn-lt"/>
              </a:rPr>
              <a:t>go beyond (due no harm) </a:t>
            </a:r>
            <a:r>
              <a:rPr lang="en-US" dirty="0">
                <a:latin typeface="+mn-lt"/>
              </a:rPr>
              <a:t>in Tier 3 by considering </a:t>
            </a:r>
            <a:r>
              <a:rPr lang="en-US" b="1" dirty="0">
                <a:latin typeface="+mn-lt"/>
              </a:rPr>
              <a:t>regenerative practices</a:t>
            </a:r>
            <a:r>
              <a:rPr lang="en-US" dirty="0">
                <a:latin typeface="+mn-lt"/>
              </a:rPr>
              <a:t>, such as nature-based solutions.  </a:t>
            </a:r>
            <a:endParaRPr lang="fr-FR" sz="2800" dirty="0">
              <a:latin typeface="+mn-lt"/>
              <a:cs typeface="Calibri"/>
            </a:endParaRPr>
          </a:p>
          <a:p>
            <a:r>
              <a:rPr lang="fr-FR" sz="2800" dirty="0">
                <a:latin typeface="+mn-lt"/>
                <a:cs typeface="Calibri"/>
              </a:rPr>
              <a:t>Mitigation </a:t>
            </a:r>
            <a:r>
              <a:rPr lang="fr-FR" sz="2800" dirty="0" err="1">
                <a:latin typeface="+mn-lt"/>
                <a:cs typeface="Calibri"/>
              </a:rPr>
              <a:t>measures</a:t>
            </a:r>
            <a:r>
              <a:rPr lang="fr-FR" sz="2800" dirty="0">
                <a:latin typeface="+mn-lt"/>
                <a:cs typeface="Calibri"/>
              </a:rPr>
              <a:t> </a:t>
            </a:r>
            <a:r>
              <a:rPr lang="fr-FR" sz="2800" dirty="0" err="1">
                <a:latin typeface="+mn-lt"/>
                <a:cs typeface="Calibri"/>
              </a:rPr>
              <a:t>identified</a:t>
            </a:r>
            <a:r>
              <a:rPr lang="fr-FR" sz="2800" dirty="0">
                <a:latin typeface="+mn-lt"/>
                <a:cs typeface="Calibri"/>
              </a:rPr>
              <a:t> </a:t>
            </a:r>
            <a:r>
              <a:rPr lang="fr-FR" sz="2800" dirty="0" err="1">
                <a:latin typeface="+mn-lt"/>
                <a:cs typeface="Calibri"/>
              </a:rPr>
              <a:t>then</a:t>
            </a:r>
            <a:r>
              <a:rPr lang="fr-FR" sz="2800" dirty="0">
                <a:latin typeface="+mn-lt"/>
                <a:cs typeface="Calibri"/>
              </a:rPr>
              <a:t> </a:t>
            </a:r>
            <a:r>
              <a:rPr lang="fr-FR" sz="2800" dirty="0" err="1">
                <a:latin typeface="+mn-lt"/>
                <a:cs typeface="Calibri"/>
              </a:rPr>
              <a:t>need</a:t>
            </a:r>
            <a:r>
              <a:rPr lang="fr-FR" sz="2800" dirty="0">
                <a:latin typeface="+mn-lt"/>
                <a:cs typeface="Calibri"/>
              </a:rPr>
              <a:t> to </a:t>
            </a:r>
            <a:r>
              <a:rPr lang="fr-FR" sz="2800" b="1" dirty="0" err="1">
                <a:latin typeface="+mn-lt"/>
                <a:cs typeface="Calibri"/>
              </a:rPr>
              <a:t>be</a:t>
            </a:r>
            <a:r>
              <a:rPr lang="fr-FR" sz="2800" b="1" dirty="0">
                <a:latin typeface="+mn-lt"/>
                <a:cs typeface="Calibri"/>
              </a:rPr>
              <a:t> </a:t>
            </a:r>
            <a:r>
              <a:rPr lang="fr-FR" sz="2800" b="1" dirty="0" err="1">
                <a:latin typeface="+mn-lt"/>
                <a:cs typeface="Calibri"/>
              </a:rPr>
              <a:t>integrated</a:t>
            </a:r>
            <a:r>
              <a:rPr lang="fr-FR" sz="2800" b="1" dirty="0">
                <a:latin typeface="+mn-lt"/>
                <a:cs typeface="Calibri"/>
              </a:rPr>
              <a:t> back </a:t>
            </a:r>
            <a:r>
              <a:rPr lang="fr-FR" sz="2800" b="1" dirty="0" err="1">
                <a:latin typeface="+mn-lt"/>
                <a:cs typeface="Calibri"/>
              </a:rPr>
              <a:t>into</a:t>
            </a:r>
            <a:r>
              <a:rPr lang="fr-FR" sz="2800" b="1" dirty="0">
                <a:latin typeface="+mn-lt"/>
                <a:cs typeface="Calibri"/>
              </a:rPr>
              <a:t> the </a:t>
            </a:r>
            <a:r>
              <a:rPr lang="fr-FR" sz="2800" b="1" dirty="0" err="1">
                <a:latin typeface="+mn-lt"/>
                <a:cs typeface="Calibri"/>
              </a:rPr>
              <a:t>project</a:t>
            </a:r>
            <a:r>
              <a:rPr lang="fr-FR" sz="2800" b="1" dirty="0">
                <a:latin typeface="+mn-lt"/>
                <a:cs typeface="Calibri"/>
              </a:rPr>
              <a:t> </a:t>
            </a:r>
            <a:r>
              <a:rPr lang="fr-FR" sz="2800" b="1" dirty="0" err="1">
                <a:latin typeface="+mn-lt"/>
                <a:cs typeface="Calibri"/>
              </a:rPr>
              <a:t>activities</a:t>
            </a:r>
            <a:r>
              <a:rPr lang="fr-FR" sz="2800" b="1" dirty="0">
                <a:latin typeface="+mn-lt"/>
                <a:cs typeface="Calibri"/>
              </a:rPr>
              <a:t> and MEAL plans and budget</a:t>
            </a:r>
            <a:r>
              <a:rPr lang="fr-FR" sz="2800" dirty="0">
                <a:latin typeface="+mn-lt"/>
                <a:cs typeface="Calibri"/>
              </a:rPr>
              <a:t>. </a:t>
            </a:r>
            <a:r>
              <a:rPr lang="fr-FR" sz="2800" dirty="0" err="1">
                <a:latin typeface="+mn-lt"/>
                <a:cs typeface="Calibri"/>
              </a:rPr>
              <a:t>Similar</a:t>
            </a:r>
            <a:r>
              <a:rPr lang="fr-FR" sz="2800" dirty="0">
                <a:latin typeface="+mn-lt"/>
                <a:cs typeface="Calibri"/>
              </a:rPr>
              <a:t> to </a:t>
            </a:r>
            <a:r>
              <a:rPr lang="fr-FR" sz="2800" dirty="0" err="1">
                <a:latin typeface="+mn-lt"/>
                <a:cs typeface="Calibri"/>
              </a:rPr>
              <a:t>any</a:t>
            </a:r>
            <a:r>
              <a:rPr lang="fr-FR" sz="2800" dirty="0">
                <a:latin typeface="+mn-lt"/>
                <a:cs typeface="Calibri"/>
              </a:rPr>
              <a:t> </a:t>
            </a:r>
            <a:r>
              <a:rPr lang="fr-FR" sz="2800" dirty="0" err="1">
                <a:latin typeface="+mn-lt"/>
                <a:cs typeface="Calibri"/>
              </a:rPr>
              <a:t>risk</a:t>
            </a:r>
            <a:r>
              <a:rPr lang="fr-FR" sz="2800" dirty="0">
                <a:latin typeface="+mn-lt"/>
                <a:cs typeface="Calibri"/>
              </a:rPr>
              <a:t> matrix. </a:t>
            </a:r>
          </a:p>
          <a:p>
            <a:r>
              <a:rPr lang="fr-FR" dirty="0">
                <a:latin typeface="+mn-lt"/>
                <a:cs typeface="Calibri"/>
              </a:rPr>
              <a:t>You </a:t>
            </a:r>
            <a:r>
              <a:rPr lang="fr-FR" dirty="0" err="1">
                <a:latin typeface="+mn-lt"/>
                <a:cs typeface="Calibri"/>
              </a:rPr>
              <a:t>should</a:t>
            </a:r>
            <a:r>
              <a:rPr lang="fr-FR" dirty="0">
                <a:latin typeface="+mn-lt"/>
                <a:cs typeface="Calibri"/>
              </a:rPr>
              <a:t> </a:t>
            </a:r>
            <a:r>
              <a:rPr lang="fr-FR" b="1" dirty="0" err="1">
                <a:latin typeface="+mn-lt"/>
                <a:cs typeface="Calibri"/>
              </a:rPr>
              <a:t>communicate</a:t>
            </a:r>
            <a:r>
              <a:rPr lang="fr-FR" b="1" dirty="0">
                <a:latin typeface="+mn-lt"/>
                <a:cs typeface="Calibri"/>
              </a:rPr>
              <a:t> the </a:t>
            </a:r>
            <a:r>
              <a:rPr lang="fr-FR" b="1" dirty="0" err="1">
                <a:latin typeface="+mn-lt"/>
                <a:cs typeface="Calibri"/>
              </a:rPr>
              <a:t>results</a:t>
            </a:r>
            <a:r>
              <a:rPr lang="fr-FR" dirty="0">
                <a:latin typeface="+mn-lt"/>
                <a:cs typeface="Calibri"/>
              </a:rPr>
              <a:t> to </a:t>
            </a:r>
            <a:r>
              <a:rPr lang="fr-FR" b="1" dirty="0" err="1">
                <a:latin typeface="+mn-lt"/>
                <a:cs typeface="Calibri"/>
              </a:rPr>
              <a:t>project</a:t>
            </a:r>
            <a:r>
              <a:rPr lang="fr-FR" sz="2800" b="1" dirty="0">
                <a:latin typeface="+mn-lt"/>
                <a:cs typeface="Calibri"/>
              </a:rPr>
              <a:t> stakeholders (design team) and </a:t>
            </a:r>
            <a:r>
              <a:rPr lang="fr-FR" sz="2800" b="1" dirty="0" err="1">
                <a:latin typeface="+mn-lt"/>
                <a:cs typeface="Calibri"/>
              </a:rPr>
              <a:t>potentially</a:t>
            </a:r>
            <a:r>
              <a:rPr lang="fr-FR" sz="2800" b="1" dirty="0">
                <a:latin typeface="+mn-lt"/>
                <a:cs typeface="Calibri"/>
              </a:rPr>
              <a:t> </a:t>
            </a:r>
            <a:r>
              <a:rPr lang="fr-FR" sz="2800" b="1" dirty="0" err="1">
                <a:latin typeface="+mn-lt"/>
                <a:cs typeface="Calibri"/>
              </a:rPr>
              <a:t>donors</a:t>
            </a:r>
            <a:r>
              <a:rPr lang="fr-FR" sz="2800" b="1" dirty="0">
                <a:latin typeface="+mn-lt"/>
                <a:cs typeface="Calibri"/>
              </a:rPr>
              <a:t> </a:t>
            </a:r>
            <a:r>
              <a:rPr lang="fr-FR" sz="2800" dirty="0">
                <a:latin typeface="+mn-lt"/>
                <a:cs typeface="Calibri"/>
              </a:rPr>
              <a:t>. </a:t>
            </a:r>
            <a:r>
              <a:rPr lang="fr-FR" sz="2800" dirty="0" err="1">
                <a:latin typeface="+mn-lt"/>
                <a:cs typeface="Calibri"/>
              </a:rPr>
              <a:t>Either</a:t>
            </a:r>
            <a:r>
              <a:rPr lang="fr-FR" sz="2800" dirty="0">
                <a:latin typeface="+mn-lt"/>
                <a:cs typeface="Calibri"/>
              </a:rPr>
              <a:t> as part  of </a:t>
            </a:r>
            <a:r>
              <a:rPr lang="fr-FR" sz="2800" dirty="0" err="1">
                <a:latin typeface="+mn-lt"/>
                <a:cs typeface="Calibri"/>
              </a:rPr>
              <a:t>you</a:t>
            </a:r>
            <a:r>
              <a:rPr lang="fr-FR" sz="2800" dirty="0">
                <a:latin typeface="+mn-lt"/>
                <a:cs typeface="Calibri"/>
              </a:rPr>
              <a:t> </a:t>
            </a:r>
            <a:r>
              <a:rPr lang="fr-FR" sz="2800" dirty="0" err="1">
                <a:latin typeface="+mn-lt"/>
                <a:cs typeface="Calibri"/>
              </a:rPr>
              <a:t>regular</a:t>
            </a:r>
            <a:r>
              <a:rPr lang="fr-FR" sz="2800" dirty="0">
                <a:latin typeface="+mn-lt"/>
                <a:cs typeface="Calibri"/>
              </a:rPr>
              <a:t> </a:t>
            </a:r>
            <a:r>
              <a:rPr lang="fr-FR" sz="2800" dirty="0" err="1">
                <a:latin typeface="+mn-lt"/>
                <a:cs typeface="Calibri"/>
              </a:rPr>
              <a:t>risk</a:t>
            </a:r>
            <a:r>
              <a:rPr lang="fr-FR" sz="2800" dirty="0">
                <a:latin typeface="+mn-lt"/>
                <a:cs typeface="Calibri"/>
              </a:rPr>
              <a:t> matrix / as </a:t>
            </a:r>
            <a:r>
              <a:rPr lang="fr-FR" sz="2800" dirty="0" err="1">
                <a:latin typeface="+mn-lt"/>
                <a:cs typeface="Calibri"/>
              </a:rPr>
              <a:t>its</a:t>
            </a:r>
            <a:r>
              <a:rPr lang="fr-FR" sz="2800" dirty="0">
                <a:latin typeface="+mn-lt"/>
                <a:cs typeface="Calibri"/>
              </a:rPr>
              <a:t> </a:t>
            </a:r>
            <a:r>
              <a:rPr lang="fr-FR" sz="2800" dirty="0" err="1">
                <a:latin typeface="+mn-lt"/>
                <a:cs typeface="Calibri"/>
              </a:rPr>
              <a:t>own</a:t>
            </a:r>
            <a:r>
              <a:rPr lang="fr-FR" sz="2800" dirty="0">
                <a:latin typeface="+mn-lt"/>
                <a:cs typeface="Calibri"/>
              </a:rPr>
              <a:t> output </a:t>
            </a:r>
            <a:r>
              <a:rPr lang="fr-FR" sz="2800" dirty="0" err="1">
                <a:latin typeface="+mn-lt"/>
                <a:cs typeface="Calibri"/>
              </a:rPr>
              <a:t>accompanied</a:t>
            </a:r>
            <a:r>
              <a:rPr lang="fr-FR" sz="2800" dirty="0">
                <a:latin typeface="+mn-lt"/>
                <a:cs typeface="Calibri"/>
              </a:rPr>
              <a:t> by a brief narrative of the </a:t>
            </a:r>
            <a:r>
              <a:rPr lang="fr-FR" sz="2800" dirty="0" err="1">
                <a:latin typeface="+mn-lt"/>
                <a:cs typeface="Calibri"/>
              </a:rPr>
              <a:t>risks</a:t>
            </a:r>
            <a:r>
              <a:rPr lang="fr-FR" sz="2800" dirty="0">
                <a:latin typeface="+mn-lt"/>
                <a:cs typeface="Calibri"/>
              </a:rPr>
              <a:t> </a:t>
            </a:r>
            <a:r>
              <a:rPr lang="fr-FR" sz="2800" dirty="0" err="1">
                <a:latin typeface="+mn-lt"/>
                <a:cs typeface="Calibri"/>
              </a:rPr>
              <a:t>identified</a:t>
            </a:r>
            <a:r>
              <a:rPr lang="fr-FR" sz="2800" dirty="0">
                <a:latin typeface="+mn-lt"/>
                <a:cs typeface="Calibri"/>
              </a:rPr>
              <a:t> and </a:t>
            </a:r>
            <a:r>
              <a:rPr lang="fr-FR" sz="2800" dirty="0" err="1">
                <a:latin typeface="+mn-lt"/>
                <a:cs typeface="Calibri"/>
              </a:rPr>
              <a:t>related</a:t>
            </a:r>
            <a:r>
              <a:rPr lang="fr-FR" sz="2800" dirty="0">
                <a:latin typeface="+mn-lt"/>
                <a:cs typeface="Calibri"/>
              </a:rPr>
              <a:t> mitigation </a:t>
            </a:r>
            <a:r>
              <a:rPr lang="fr-FR" sz="2800" dirty="0" err="1">
                <a:latin typeface="+mn-lt"/>
                <a:cs typeface="Calibri"/>
              </a:rPr>
              <a:t>measures</a:t>
            </a:r>
            <a:r>
              <a:rPr lang="fr-FR" dirty="0">
                <a:latin typeface="+mn-lt"/>
                <a:cs typeface="Calibri"/>
              </a:rPr>
              <a:t>. </a:t>
            </a:r>
            <a:endParaRPr lang="en-US" dirty="0">
              <a:latin typeface="+mn-lt"/>
            </a:endParaRPr>
          </a:p>
        </p:txBody>
      </p:sp>
    </p:spTree>
    <p:extLst>
      <p:ext uri="{BB962C8B-B14F-4D97-AF65-F5344CB8AC3E}">
        <p14:creationId xmlns:p14="http://schemas.microsoft.com/office/powerpoint/2010/main" val="1327326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496264"/>
          </a:xfrm>
        </p:spPr>
        <p:txBody>
          <a:bodyPr>
            <a:normAutofit fontScale="90000"/>
          </a:bodyPr>
          <a:lstStyle/>
          <a:p>
            <a:r>
              <a:rPr lang="fr-FR" sz="5300" b="1" dirty="0" err="1">
                <a:effectLst/>
                <a:latin typeface="+mn-lt"/>
                <a:ea typeface="Calibri" panose="020F0502020204030204" pitchFamily="34" charset="0"/>
                <a:cs typeface="Times New Roman" panose="02020603050405020304" pitchFamily="18" charset="0"/>
              </a:rPr>
              <a:t>Exercise</a:t>
            </a:r>
            <a:r>
              <a:rPr lang="fr-FR" sz="5300" b="1" dirty="0">
                <a:effectLst/>
                <a:latin typeface="+mn-lt"/>
                <a:ea typeface="Calibri" panose="020F0502020204030204" pitchFamily="34" charset="0"/>
                <a:cs typeface="Times New Roman" panose="02020603050405020304" pitchFamily="18" charset="0"/>
              </a:rPr>
              <a:t>: Application of EST to Real Case</a:t>
            </a:r>
            <a:r>
              <a:rPr lang="fr-FR" sz="4800" b="1" dirty="0">
                <a:effectLst/>
                <a:latin typeface="+mn-lt"/>
                <a:ea typeface="Calibri" panose="020F0502020204030204" pitchFamily="34" charset="0"/>
                <a:cs typeface="Times New Roman" panose="02020603050405020304" pitchFamily="18" charset="0"/>
              </a:rPr>
              <a:t>: </a:t>
            </a:r>
            <a:endParaRPr lang="en-US" sz="4800" b="1" dirty="0">
              <a:latin typeface="+mn-lt"/>
            </a:endParaRPr>
          </a:p>
        </p:txBody>
      </p:sp>
      <p:sp>
        <p:nvSpPr>
          <p:cNvPr id="5" name="Content Placeholder 2"/>
          <p:cNvSpPr>
            <a:spLocks noGrp="1"/>
          </p:cNvSpPr>
          <p:nvPr>
            <p:ph idx="1"/>
          </p:nvPr>
        </p:nvSpPr>
        <p:spPr>
          <a:xfrm>
            <a:off x="583096" y="1219200"/>
            <a:ext cx="10863970" cy="4656931"/>
          </a:xfrm>
        </p:spPr>
        <p:txBody>
          <a:bodyPr vert="horz" lIns="91440" tIns="45720" rIns="91440" bIns="45720" rtlCol="0" anchor="t">
            <a:normAutofit fontScale="32500" lnSpcReduction="20000"/>
          </a:bodyPr>
          <a:lstStyle/>
          <a:p>
            <a:pPr marL="0" marR="0" lvl="0" indent="0">
              <a:lnSpc>
                <a:spcPct val="107000"/>
              </a:lnSpc>
              <a:spcBef>
                <a:spcPts val="0"/>
              </a:spcBef>
              <a:spcAft>
                <a:spcPts val="800"/>
              </a:spcAft>
              <a:buNone/>
              <a:tabLst>
                <a:tab pos="457200" algn="l"/>
              </a:tabLst>
            </a:pPr>
            <a:r>
              <a:rPr lang="en-US" sz="8600" dirty="0">
                <a:effectLst/>
                <a:latin typeface="+mn-lt"/>
                <a:ea typeface="Calibri"/>
                <a:cs typeface="Times New Roman"/>
              </a:rPr>
              <a:t>In your </a:t>
            </a:r>
            <a:r>
              <a:rPr lang="en-US" sz="8600" dirty="0" err="1">
                <a:latin typeface="+mn-lt"/>
                <a:ea typeface="Calibri"/>
                <a:cs typeface="Times New Roman"/>
              </a:rPr>
              <a:t>programme</a:t>
            </a:r>
            <a:r>
              <a:rPr lang="en-US" sz="8600" dirty="0">
                <a:effectLst/>
                <a:latin typeface="+mn-lt"/>
                <a:ea typeface="Calibri"/>
                <a:cs typeface="Times New Roman"/>
              </a:rPr>
              <a:t> groups, apply the tool to a real project you are familiar with (existing project or new one):</a:t>
            </a:r>
          </a:p>
          <a:p>
            <a:pPr marL="342900" indent="-342900">
              <a:lnSpc>
                <a:spcPct val="107000"/>
              </a:lnSpc>
              <a:spcBef>
                <a:spcPts val="0"/>
              </a:spcBef>
              <a:spcAft>
                <a:spcPts val="800"/>
              </a:spcAft>
              <a:tabLst>
                <a:tab pos="457200" algn="l"/>
              </a:tabLst>
            </a:pPr>
            <a:r>
              <a:rPr lang="en-US" sz="8600" dirty="0">
                <a:latin typeface="+mn-lt"/>
                <a:ea typeface="Calibri"/>
                <a:cs typeface="Times New Roman"/>
              </a:rPr>
              <a:t>Pre-select a project to </a:t>
            </a:r>
            <a:r>
              <a:rPr lang="en-US" sz="8600" dirty="0" err="1">
                <a:latin typeface="+mn-lt"/>
                <a:ea typeface="Calibri"/>
                <a:cs typeface="Times New Roman"/>
              </a:rPr>
              <a:t>analyse</a:t>
            </a:r>
            <a:r>
              <a:rPr lang="en-US" sz="8600" dirty="0">
                <a:latin typeface="+mn-lt"/>
                <a:ea typeface="Calibri"/>
                <a:cs typeface="Times New Roman"/>
              </a:rPr>
              <a:t> </a:t>
            </a:r>
          </a:p>
          <a:p>
            <a:pPr marL="342900" indent="-342900">
              <a:lnSpc>
                <a:spcPct val="107000"/>
              </a:lnSpc>
              <a:spcBef>
                <a:spcPts val="0"/>
              </a:spcBef>
              <a:spcAft>
                <a:spcPts val="800"/>
              </a:spcAft>
              <a:tabLst>
                <a:tab pos="457200" algn="l"/>
              </a:tabLst>
            </a:pPr>
            <a:r>
              <a:rPr lang="en-US" sz="8600" dirty="0">
                <a:effectLst/>
                <a:latin typeface="+mn-lt"/>
                <a:ea typeface="Calibri"/>
                <a:cs typeface="Times New Roman"/>
              </a:rPr>
              <a:t>Check that all group members know the project – provide a brief introduction for those who don’t </a:t>
            </a:r>
            <a:r>
              <a:rPr lang="en-US" sz="8600" dirty="0">
                <a:latin typeface="+mn-lt"/>
                <a:ea typeface="Calibri"/>
                <a:cs typeface="Times New Roman"/>
              </a:rPr>
              <a:t>- </a:t>
            </a:r>
            <a:r>
              <a:rPr lang="en-US" sz="8600" dirty="0">
                <a:effectLst/>
                <a:latin typeface="+mn-lt"/>
                <a:ea typeface="Calibri"/>
                <a:cs typeface="Times New Roman"/>
              </a:rPr>
              <a:t>share the </a:t>
            </a:r>
            <a:r>
              <a:rPr lang="en-US" sz="8600" dirty="0" err="1">
                <a:effectLst/>
                <a:latin typeface="+mn-lt"/>
                <a:ea typeface="Calibri"/>
                <a:cs typeface="Times New Roman"/>
              </a:rPr>
              <a:t>logframe</a:t>
            </a:r>
            <a:r>
              <a:rPr lang="en-US" sz="8600" dirty="0">
                <a:effectLst/>
                <a:latin typeface="+mn-lt"/>
                <a:ea typeface="Calibri"/>
                <a:cs typeface="Times New Roman"/>
              </a:rPr>
              <a:t>, activities...</a:t>
            </a:r>
            <a:r>
              <a:rPr lang="en-US" sz="8600" dirty="0">
                <a:latin typeface="+mn-lt"/>
                <a:ea typeface="Calibri"/>
                <a:cs typeface="Times New Roman"/>
              </a:rPr>
              <a:t> Take 10 minutes to get everyone on the same page. </a:t>
            </a:r>
          </a:p>
          <a:p>
            <a:pPr marL="342900" indent="-342900">
              <a:lnSpc>
                <a:spcPct val="107000"/>
              </a:lnSpc>
              <a:spcBef>
                <a:spcPts val="0"/>
              </a:spcBef>
              <a:spcAft>
                <a:spcPts val="800"/>
              </a:spcAft>
              <a:tabLst>
                <a:tab pos="457200" algn="l"/>
              </a:tabLst>
            </a:pPr>
            <a:r>
              <a:rPr lang="en-US" sz="8600" dirty="0">
                <a:latin typeface="+mn-lt"/>
                <a:ea typeface="Calibri"/>
                <a:cs typeface="Times New Roman"/>
              </a:rPr>
              <a:t>In your groups pick one person to share screen.</a:t>
            </a:r>
          </a:p>
          <a:p>
            <a:pPr marL="342900" indent="-342900">
              <a:lnSpc>
                <a:spcPct val="107000"/>
              </a:lnSpc>
              <a:spcBef>
                <a:spcPts val="0"/>
              </a:spcBef>
              <a:spcAft>
                <a:spcPts val="800"/>
              </a:spcAft>
              <a:tabLst>
                <a:tab pos="457200" algn="l"/>
              </a:tabLst>
            </a:pPr>
            <a:r>
              <a:rPr lang="en-US" sz="8600" dirty="0">
                <a:latin typeface="+mn-lt"/>
                <a:ea typeface="Calibri"/>
                <a:cs typeface="Times New Roman"/>
              </a:rPr>
              <a:t>Open the Excel </a:t>
            </a:r>
          </a:p>
          <a:p>
            <a:pPr marL="342900" indent="-342900">
              <a:lnSpc>
                <a:spcPct val="107000"/>
              </a:lnSpc>
              <a:spcBef>
                <a:spcPts val="0"/>
              </a:spcBef>
              <a:spcAft>
                <a:spcPts val="800"/>
              </a:spcAft>
              <a:tabLst>
                <a:tab pos="457200" algn="l"/>
              </a:tabLst>
            </a:pPr>
            <a:r>
              <a:rPr lang="en-US" sz="8600" dirty="0">
                <a:latin typeface="+mn-lt"/>
                <a:ea typeface="Calibri"/>
                <a:cs typeface="Times New Roman"/>
              </a:rPr>
              <a:t>Work together </a:t>
            </a:r>
            <a:r>
              <a:rPr lang="en-US" sz="8600" dirty="0">
                <a:effectLst/>
                <a:latin typeface="+mn-lt"/>
                <a:ea typeface="Calibri"/>
                <a:cs typeface="Times New Roman"/>
              </a:rPr>
              <a:t>to apply the EST and analyze the project. </a:t>
            </a:r>
            <a:endParaRPr lang="en-US" sz="8600" dirty="0">
              <a:latin typeface="+mn-lt"/>
              <a:ea typeface="Calibri" panose="020F0502020204030204" pitchFamily="34" charset="0"/>
              <a:cs typeface="Times New Roman" panose="02020603050405020304" pitchFamily="18" charset="0"/>
            </a:endParaRPr>
          </a:p>
          <a:p>
            <a:pPr marL="0" lvl="0" indent="0">
              <a:buNone/>
            </a:pPr>
            <a:endParaRPr lang="en-US" dirty="0"/>
          </a:p>
        </p:txBody>
      </p:sp>
    </p:spTree>
    <p:extLst>
      <p:ext uri="{BB962C8B-B14F-4D97-AF65-F5344CB8AC3E}">
        <p14:creationId xmlns:p14="http://schemas.microsoft.com/office/powerpoint/2010/main" val="187365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ED85F-62A6-5EEC-1734-74B9CEFFC4A9}"/>
              </a:ext>
            </a:extLst>
          </p:cNvPr>
          <p:cNvSpPr>
            <a:spLocks noGrp="1"/>
          </p:cNvSpPr>
          <p:nvPr>
            <p:ph type="title"/>
          </p:nvPr>
        </p:nvSpPr>
        <p:spPr/>
        <p:txBody>
          <a:bodyPr/>
          <a:lstStyle/>
          <a:p>
            <a:r>
              <a:rPr lang="en-US" b="1" dirty="0"/>
              <a:t>Debrief </a:t>
            </a:r>
          </a:p>
        </p:txBody>
      </p:sp>
      <p:sp>
        <p:nvSpPr>
          <p:cNvPr id="3" name="Content Placeholder 2">
            <a:extLst>
              <a:ext uri="{FF2B5EF4-FFF2-40B4-BE49-F238E27FC236}">
                <a16:creationId xmlns:a16="http://schemas.microsoft.com/office/drawing/2014/main" id="{0483CFC3-CD10-5B45-E374-D2F0F1201C8C}"/>
              </a:ext>
            </a:extLst>
          </p:cNvPr>
          <p:cNvSpPr>
            <a:spLocks noGrp="1"/>
          </p:cNvSpPr>
          <p:nvPr>
            <p:ph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dirty="0">
                <a:effectLst/>
                <a:latin typeface="+mn-lt"/>
                <a:ea typeface="Calibri" panose="020F0502020204030204" pitchFamily="34" charset="0"/>
                <a:cs typeface="Times New Roman" panose="02020603050405020304" pitchFamily="18" charset="0"/>
              </a:rPr>
              <a:t>How did the exercise go? Share process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dirty="0">
                <a:latin typeface="+mn-lt"/>
                <a:ea typeface="Calibri" panose="020F0502020204030204" pitchFamily="34" charset="0"/>
                <a:cs typeface="Times New Roman" panose="02020603050405020304" pitchFamily="18" charset="0"/>
              </a:rPr>
              <a:t>Provide at least 1 example of a risk and related mitigation measure </a:t>
            </a:r>
            <a:endParaRPr lang="en-US" sz="28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dirty="0">
                <a:effectLst/>
                <a:latin typeface="+mn-lt"/>
                <a:ea typeface="Calibri" panose="020F0502020204030204" pitchFamily="34" charset="0"/>
                <a:cs typeface="Times New Roman" panose="02020603050405020304" pitchFamily="18" charset="0"/>
              </a:rPr>
              <a:t>Do you think you will use the tool in your work?</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dirty="0">
                <a:effectLst/>
                <a:latin typeface="+mn-lt"/>
                <a:ea typeface="Calibri" panose="020F0502020204030204" pitchFamily="34" charset="0"/>
                <a:cs typeface="Times New Roman" panose="02020603050405020304" pitchFamily="18" charset="0"/>
              </a:rPr>
              <a:t>What particular difficulties do you see in applying the EST in your work?</a:t>
            </a:r>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p>
        </p:txBody>
      </p:sp>
    </p:spTree>
    <p:extLst>
      <p:ext uri="{BB962C8B-B14F-4D97-AF65-F5344CB8AC3E}">
        <p14:creationId xmlns:p14="http://schemas.microsoft.com/office/powerpoint/2010/main" val="218984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95526-D349-5D10-ADE1-9D2D931DE295}"/>
              </a:ext>
            </a:extLst>
          </p:cNvPr>
          <p:cNvSpPr>
            <a:spLocks noGrp="1"/>
          </p:cNvSpPr>
          <p:nvPr>
            <p:ph type="title"/>
          </p:nvPr>
        </p:nvSpPr>
        <p:spPr>
          <a:xfrm>
            <a:off x="524691" y="260625"/>
            <a:ext cx="10515600" cy="460648"/>
          </a:xfrm>
        </p:spPr>
        <p:txBody>
          <a:bodyPr>
            <a:normAutofit fontScale="90000"/>
          </a:bodyPr>
          <a:lstStyle/>
          <a:p>
            <a:r>
              <a:rPr lang="en-US" b="1" dirty="0">
                <a:latin typeface="+mn-lt"/>
              </a:rPr>
              <a:t>Learning from the application of the EST:</a:t>
            </a:r>
            <a:endParaRPr lang="en-US" dirty="0"/>
          </a:p>
        </p:txBody>
      </p:sp>
      <p:sp>
        <p:nvSpPr>
          <p:cNvPr id="3" name="Content Placeholder 2">
            <a:extLst>
              <a:ext uri="{FF2B5EF4-FFF2-40B4-BE49-F238E27FC236}">
                <a16:creationId xmlns:a16="http://schemas.microsoft.com/office/drawing/2014/main" id="{87E00E6B-7728-F94F-F80A-2D141EEBCF9B}"/>
              </a:ext>
            </a:extLst>
          </p:cNvPr>
          <p:cNvSpPr>
            <a:spLocks noGrp="1"/>
          </p:cNvSpPr>
          <p:nvPr>
            <p:ph idx="1"/>
          </p:nvPr>
        </p:nvSpPr>
        <p:spPr>
          <a:xfrm>
            <a:off x="765265" y="913643"/>
            <a:ext cx="10661469" cy="5290457"/>
          </a:xfrm>
        </p:spPr>
        <p:txBody>
          <a:bodyPr>
            <a:normAutofit lnSpcReduction="10000"/>
          </a:bodyPr>
          <a:lstStyle/>
          <a:p>
            <a:r>
              <a:rPr lang="en-US" dirty="0">
                <a:latin typeface="+mn-lt"/>
              </a:rPr>
              <a:t>This is really about </a:t>
            </a:r>
            <a:r>
              <a:rPr lang="en-US" b="1" dirty="0">
                <a:latin typeface="+mn-lt"/>
              </a:rPr>
              <a:t>informing conversations </a:t>
            </a:r>
            <a:r>
              <a:rPr lang="en-US" dirty="0">
                <a:latin typeface="+mn-lt"/>
              </a:rPr>
              <a:t>with staff and partners. </a:t>
            </a:r>
          </a:p>
          <a:p>
            <a:r>
              <a:rPr lang="en-US" dirty="0">
                <a:latin typeface="+mn-lt"/>
              </a:rPr>
              <a:t>The application of the tool can surface important </a:t>
            </a:r>
            <a:r>
              <a:rPr lang="en-US" b="1" dirty="0">
                <a:latin typeface="+mn-lt"/>
              </a:rPr>
              <a:t>capacity strengthening </a:t>
            </a:r>
            <a:r>
              <a:rPr lang="en-US" dirty="0">
                <a:latin typeface="+mn-lt"/>
              </a:rPr>
              <a:t>needs.</a:t>
            </a:r>
          </a:p>
          <a:p>
            <a:r>
              <a:rPr lang="en-US" dirty="0">
                <a:latin typeface="+mn-lt"/>
              </a:rPr>
              <a:t>Sometimes risks may seem to repeat themselves - this is a sign that it is an </a:t>
            </a:r>
            <a:r>
              <a:rPr lang="en-US" b="1" dirty="0">
                <a:latin typeface="+mn-lt"/>
              </a:rPr>
              <a:t>important risk </a:t>
            </a:r>
            <a:r>
              <a:rPr lang="en-US" dirty="0">
                <a:latin typeface="+mn-lt"/>
              </a:rPr>
              <a:t>to consider. </a:t>
            </a:r>
          </a:p>
          <a:p>
            <a:r>
              <a:rPr lang="en-US" b="1" dirty="0">
                <a:latin typeface="+mn-lt"/>
              </a:rPr>
              <a:t>Incorporate mitigation measures into project plans </a:t>
            </a:r>
            <a:r>
              <a:rPr lang="en-US" dirty="0">
                <a:latin typeface="+mn-lt"/>
              </a:rPr>
              <a:t>and monitoring (MEAL). Can be used as part of project reflection and monitoring.</a:t>
            </a:r>
          </a:p>
          <a:p>
            <a:r>
              <a:rPr lang="en-US" dirty="0">
                <a:latin typeface="+mn-lt"/>
              </a:rPr>
              <a:t>Activities that </a:t>
            </a:r>
            <a:r>
              <a:rPr lang="en-US" b="1" dirty="0">
                <a:latin typeface="+mn-lt"/>
              </a:rPr>
              <a:t>interface with the natural environment </a:t>
            </a:r>
            <a:r>
              <a:rPr lang="en-US" dirty="0">
                <a:latin typeface="+mn-lt"/>
              </a:rPr>
              <a:t>(WASH, Shelter, Livelihoods, Agriculture…), seem to benefit most from the process.</a:t>
            </a:r>
          </a:p>
          <a:p>
            <a:r>
              <a:rPr lang="en-US" dirty="0">
                <a:latin typeface="+mn-lt"/>
              </a:rPr>
              <a:t>Consider mitigation measures that are </a:t>
            </a:r>
            <a:r>
              <a:rPr lang="en-US" b="1" dirty="0">
                <a:latin typeface="+mn-lt"/>
              </a:rPr>
              <a:t>realistic </a:t>
            </a:r>
            <a:r>
              <a:rPr lang="en-US" dirty="0">
                <a:latin typeface="+mn-lt"/>
              </a:rPr>
              <a:t>within the context, capacities, resources. No point in putting something in there that you can’t do. </a:t>
            </a:r>
          </a:p>
        </p:txBody>
      </p:sp>
    </p:spTree>
    <p:extLst>
      <p:ext uri="{BB962C8B-B14F-4D97-AF65-F5344CB8AC3E}">
        <p14:creationId xmlns:p14="http://schemas.microsoft.com/office/powerpoint/2010/main" val="1680981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95526-D349-5D10-ADE1-9D2D931DE295}"/>
              </a:ext>
            </a:extLst>
          </p:cNvPr>
          <p:cNvSpPr>
            <a:spLocks noGrp="1"/>
          </p:cNvSpPr>
          <p:nvPr>
            <p:ph type="title"/>
          </p:nvPr>
        </p:nvSpPr>
        <p:spPr>
          <a:xfrm>
            <a:off x="524691" y="260625"/>
            <a:ext cx="10515600" cy="460648"/>
          </a:xfrm>
        </p:spPr>
        <p:txBody>
          <a:bodyPr>
            <a:normAutofit fontScale="90000"/>
          </a:bodyPr>
          <a:lstStyle/>
          <a:p>
            <a:r>
              <a:rPr lang="en-US" b="1" dirty="0">
                <a:latin typeface="+mn-lt"/>
              </a:rPr>
              <a:t>Learning Continued:</a:t>
            </a:r>
            <a:endParaRPr lang="en-US" dirty="0"/>
          </a:p>
        </p:txBody>
      </p:sp>
      <p:sp>
        <p:nvSpPr>
          <p:cNvPr id="3" name="Content Placeholder 2">
            <a:extLst>
              <a:ext uri="{FF2B5EF4-FFF2-40B4-BE49-F238E27FC236}">
                <a16:creationId xmlns:a16="http://schemas.microsoft.com/office/drawing/2014/main" id="{87E00E6B-7728-F94F-F80A-2D141EEBCF9B}"/>
              </a:ext>
            </a:extLst>
          </p:cNvPr>
          <p:cNvSpPr>
            <a:spLocks noGrp="1"/>
          </p:cNvSpPr>
          <p:nvPr>
            <p:ph idx="1"/>
          </p:nvPr>
        </p:nvSpPr>
        <p:spPr>
          <a:xfrm>
            <a:off x="645995" y="1205191"/>
            <a:ext cx="10661469" cy="5290457"/>
          </a:xfrm>
        </p:spPr>
        <p:txBody>
          <a:bodyPr>
            <a:normAutofit/>
          </a:bodyPr>
          <a:lstStyle/>
          <a:p>
            <a:r>
              <a:rPr lang="en-US" dirty="0">
                <a:latin typeface="+mn-lt"/>
              </a:rPr>
              <a:t>Don’t forget to consider </a:t>
            </a:r>
            <a:r>
              <a:rPr lang="en-US" b="1" dirty="0">
                <a:latin typeface="+mn-lt"/>
              </a:rPr>
              <a:t>operational impacts </a:t>
            </a:r>
            <a:r>
              <a:rPr lang="en-US" dirty="0" err="1">
                <a:latin typeface="+mn-lt"/>
              </a:rPr>
              <a:t>eg</a:t>
            </a:r>
            <a:r>
              <a:rPr lang="en-US" dirty="0">
                <a:latin typeface="+mn-lt"/>
              </a:rPr>
              <a:t> contribute to GHG emissions such as generator use (Tier 1 Statement A39). </a:t>
            </a:r>
          </a:p>
          <a:p>
            <a:r>
              <a:rPr lang="en-US" b="1" dirty="0">
                <a:latin typeface="+mn-lt"/>
              </a:rPr>
              <a:t>Don't do this alone </a:t>
            </a:r>
            <a:r>
              <a:rPr lang="en-US" dirty="0">
                <a:latin typeface="+mn-lt"/>
              </a:rPr>
              <a:t>- working with colleagues/partners is a great way to make them aware of the issues. Raises awareness – ‘eye opening’ </a:t>
            </a:r>
          </a:p>
          <a:p>
            <a:r>
              <a:rPr lang="en-US" dirty="0">
                <a:latin typeface="+mn-lt"/>
              </a:rPr>
              <a:t>Enhances </a:t>
            </a:r>
            <a:r>
              <a:rPr lang="en-US" dirty="0" err="1">
                <a:latin typeface="+mn-lt"/>
              </a:rPr>
              <a:t>programme</a:t>
            </a:r>
            <a:r>
              <a:rPr lang="en-US" dirty="0">
                <a:latin typeface="+mn-lt"/>
              </a:rPr>
              <a:t> quality and can be used for </a:t>
            </a:r>
            <a:r>
              <a:rPr lang="en-US" b="1" dirty="0">
                <a:latin typeface="+mn-lt"/>
              </a:rPr>
              <a:t>'due diligence' </a:t>
            </a:r>
            <a:r>
              <a:rPr lang="en-US" dirty="0">
                <a:latin typeface="+mn-lt"/>
              </a:rPr>
              <a:t>with donors - demonstrates that you have taken the environment into account. Most importantly it’s about </a:t>
            </a:r>
            <a:r>
              <a:rPr lang="en-US" b="1" dirty="0">
                <a:latin typeface="+mn-lt"/>
              </a:rPr>
              <a:t>good programming</a:t>
            </a:r>
            <a:r>
              <a:rPr lang="en-US" dirty="0">
                <a:latin typeface="+mn-lt"/>
              </a:rPr>
              <a:t>!</a:t>
            </a:r>
          </a:p>
          <a:p>
            <a:r>
              <a:rPr lang="en-US" dirty="0">
                <a:latin typeface="+mn-lt"/>
              </a:rPr>
              <a:t>Level 3 results help you articulate the measures you are putting in place to mitigate risks – there are </a:t>
            </a:r>
            <a:r>
              <a:rPr lang="en-US" b="1" dirty="0">
                <a:latin typeface="+mn-lt"/>
              </a:rPr>
              <a:t>budgetary implications</a:t>
            </a:r>
            <a:r>
              <a:rPr lang="en-US" dirty="0">
                <a:latin typeface="+mn-lt"/>
              </a:rPr>
              <a:t>. </a:t>
            </a:r>
          </a:p>
          <a:p>
            <a:pPr marL="0" indent="0" algn="ctr">
              <a:buNone/>
            </a:pPr>
            <a:r>
              <a:rPr lang="en-US" b="1" dirty="0">
                <a:latin typeface="+mn-lt"/>
              </a:rPr>
              <a:t>Make this tool work for you!</a:t>
            </a:r>
          </a:p>
          <a:p>
            <a:pPr marL="0" indent="0">
              <a:buNone/>
            </a:pPr>
            <a:endParaRPr lang="en-US" dirty="0">
              <a:latin typeface="+mn-lt"/>
            </a:endParaRPr>
          </a:p>
        </p:txBody>
      </p:sp>
    </p:spTree>
    <p:extLst>
      <p:ext uri="{BB962C8B-B14F-4D97-AF65-F5344CB8AC3E}">
        <p14:creationId xmlns:p14="http://schemas.microsoft.com/office/powerpoint/2010/main" val="3804124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68AE3B-6F12-C884-1F14-A9DF7A0F3DF1}"/>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b="1" kern="1200" dirty="0">
                <a:solidFill>
                  <a:srgbClr val="FFFFFF"/>
                </a:solidFill>
                <a:latin typeface="+mj-lt"/>
                <a:ea typeface="+mj-ea"/>
                <a:cs typeface="+mj-cs"/>
              </a:rPr>
              <a:t>Tips for </a:t>
            </a:r>
            <a:r>
              <a:rPr lang="en-US" sz="4000" b="1" u="sng" kern="1200" dirty="0">
                <a:solidFill>
                  <a:srgbClr val="FFFFFF"/>
                </a:solidFill>
                <a:latin typeface="+mj-lt"/>
                <a:ea typeface="+mj-ea"/>
                <a:cs typeface="+mj-cs"/>
              </a:rPr>
              <a:t>after</a:t>
            </a:r>
            <a:r>
              <a:rPr lang="en-US" sz="4000" b="1" kern="1200" dirty="0">
                <a:solidFill>
                  <a:srgbClr val="FFFFFF"/>
                </a:solidFill>
                <a:latin typeface="+mj-lt"/>
                <a:ea typeface="+mj-ea"/>
                <a:cs typeface="+mj-cs"/>
              </a:rPr>
              <a:t> application of the tool:</a:t>
            </a:r>
          </a:p>
        </p:txBody>
      </p:sp>
      <p:graphicFrame>
        <p:nvGraphicFramePr>
          <p:cNvPr id="4" name="Content Placeholder 3">
            <a:extLst>
              <a:ext uri="{FF2B5EF4-FFF2-40B4-BE49-F238E27FC236}">
                <a16:creationId xmlns:a16="http://schemas.microsoft.com/office/drawing/2014/main" id="{2C7741A0-0BDE-919D-360B-E48D0C302889}"/>
              </a:ext>
            </a:extLst>
          </p:cNvPr>
          <p:cNvGraphicFramePr>
            <a:graphicFrameLocks noGrp="1"/>
          </p:cNvGraphicFramePr>
          <p:nvPr>
            <p:ph idx="1"/>
            <p:extLst>
              <p:ext uri="{D42A27DB-BD31-4B8C-83A1-F6EECF244321}">
                <p14:modId xmlns:p14="http://schemas.microsoft.com/office/powerpoint/2010/main" val="3003634880"/>
              </p:ext>
            </p:extLst>
          </p:nvPr>
        </p:nvGraphicFramePr>
        <p:xfrm>
          <a:off x="503583" y="1575459"/>
          <a:ext cx="11489635" cy="5064120"/>
        </p:xfrm>
        <a:graphic>
          <a:graphicData uri="http://schemas.openxmlformats.org/drawingml/2006/table">
            <a:tbl>
              <a:tblPr>
                <a:noFill/>
                <a:tableStyleId>{5C22544A-7EE6-4342-B048-85BDC9FD1C3A}</a:tableStyleId>
              </a:tblPr>
              <a:tblGrid>
                <a:gridCol w="11489635">
                  <a:extLst>
                    <a:ext uri="{9D8B030D-6E8A-4147-A177-3AD203B41FA5}">
                      <a16:colId xmlns:a16="http://schemas.microsoft.com/office/drawing/2014/main" val="720875405"/>
                    </a:ext>
                  </a:extLst>
                </a:gridCol>
              </a:tblGrid>
              <a:tr h="596883">
                <a:tc>
                  <a:txBody>
                    <a:bodyPr/>
                    <a:lstStyle/>
                    <a:p>
                      <a:pPr algn="l" fontAlgn="ctr"/>
                      <a:r>
                        <a:rPr lang="en-US" sz="1800" u="none" strike="noStrike" cap="none" spc="0">
                          <a:solidFill>
                            <a:schemeClr val="tx1"/>
                          </a:solidFill>
                          <a:effectLst/>
                        </a:rPr>
                        <a:t>Have you integrated the results (Tier 3) of the EST in your project's design and MEAL plan; and adjusted the activities as relevant? </a:t>
                      </a:r>
                      <a:endParaRPr lang="en-US" sz="1800" b="0" i="0" u="none" strike="noStrike" cap="none" spc="0">
                        <a:solidFill>
                          <a:schemeClr val="tx1"/>
                        </a:solidFill>
                        <a:effectLst/>
                        <a:latin typeface="Franklin Gothic Book" panose="020B0503020102020204" pitchFamily="34" charset="0"/>
                      </a:endParaRP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59612561"/>
                  </a:ext>
                </a:extLst>
              </a:tr>
              <a:tr h="596883">
                <a:tc>
                  <a:txBody>
                    <a:bodyPr/>
                    <a:lstStyle/>
                    <a:p>
                      <a:pPr algn="l" fontAlgn="ctr"/>
                      <a:r>
                        <a:rPr lang="en-US" sz="1800" u="none" strike="noStrike" cap="none" spc="0">
                          <a:solidFill>
                            <a:schemeClr val="tx1"/>
                          </a:solidFill>
                          <a:effectLst/>
                        </a:rPr>
                        <a:t>Have you included environmental risks identified through the EST in your general project risk matrix? If relevant, you may consider reporting to donors on this process. </a:t>
                      </a:r>
                      <a:endParaRPr lang="en-US" sz="1800" b="0" i="0" u="none" strike="noStrike" cap="none" spc="0">
                        <a:solidFill>
                          <a:schemeClr val="tx1"/>
                        </a:solidFill>
                        <a:effectLst/>
                        <a:latin typeface="Franklin Gothic Book" panose="020B0503020102020204" pitchFamily="34" charset="0"/>
                      </a:endParaRP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959334653"/>
                  </a:ext>
                </a:extLst>
              </a:tr>
              <a:tr h="398607">
                <a:tc>
                  <a:txBody>
                    <a:bodyPr/>
                    <a:lstStyle/>
                    <a:p>
                      <a:pPr algn="l" fontAlgn="ctr"/>
                      <a:r>
                        <a:rPr lang="en-US" sz="1800" u="none" strike="noStrike" cap="none" spc="0">
                          <a:solidFill>
                            <a:schemeClr val="tx1"/>
                          </a:solidFill>
                          <a:effectLst/>
                        </a:rPr>
                        <a:t>Have you identified specific roles/ functions to action the measures? </a:t>
                      </a:r>
                      <a:endParaRPr lang="en-US" sz="1800" b="0" i="0" u="none" strike="noStrike" cap="none" spc="0">
                        <a:solidFill>
                          <a:schemeClr val="tx1"/>
                        </a:solidFill>
                        <a:effectLst/>
                        <a:latin typeface="Franklin Gothic Book" panose="020B0503020102020204" pitchFamily="34" charset="0"/>
                      </a:endParaRP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245581008"/>
                  </a:ext>
                </a:extLst>
              </a:tr>
              <a:tr h="398607">
                <a:tc>
                  <a:txBody>
                    <a:bodyPr/>
                    <a:lstStyle/>
                    <a:p>
                      <a:pPr algn="l" fontAlgn="ctr"/>
                      <a:r>
                        <a:rPr lang="en-US" sz="1800" u="none" strike="noStrike" cap="none" spc="0">
                          <a:solidFill>
                            <a:schemeClr val="tx1"/>
                          </a:solidFill>
                          <a:effectLst/>
                        </a:rPr>
                        <a:t>Have you clearly identified actions and timelines? Are these realistic? Viable within budget/ time frame? </a:t>
                      </a:r>
                      <a:endParaRPr lang="en-US" sz="1800" b="0" i="0" u="none" strike="noStrike" cap="none" spc="0">
                        <a:solidFill>
                          <a:schemeClr val="tx1"/>
                        </a:solidFill>
                        <a:effectLst/>
                        <a:latin typeface="Franklin Gothic Book" panose="020B0503020102020204" pitchFamily="34" charset="0"/>
                      </a:endParaRP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651949855"/>
                  </a:ext>
                </a:extLst>
              </a:tr>
              <a:tr h="398607">
                <a:tc>
                  <a:txBody>
                    <a:bodyPr/>
                    <a:lstStyle/>
                    <a:p>
                      <a:pPr algn="l" fontAlgn="ctr"/>
                      <a:r>
                        <a:rPr lang="en-US" sz="1800" u="none" strike="noStrike" cap="none" spc="0">
                          <a:solidFill>
                            <a:schemeClr val="tx1"/>
                          </a:solidFill>
                          <a:effectLst/>
                        </a:rPr>
                        <a:t>Have project and partner staff been involved with the application of the EST? Are they aware of the results (tier 3)? </a:t>
                      </a:r>
                      <a:endParaRPr lang="en-US" sz="1800" b="0" i="0" u="none" strike="noStrike" cap="none" spc="0">
                        <a:solidFill>
                          <a:schemeClr val="tx1"/>
                        </a:solidFill>
                        <a:effectLst/>
                        <a:latin typeface="Franklin Gothic Book" panose="020B0503020102020204" pitchFamily="34" charset="0"/>
                      </a:endParaRP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573280380"/>
                  </a:ext>
                </a:extLst>
              </a:tr>
              <a:tr h="398607">
                <a:tc>
                  <a:txBody>
                    <a:bodyPr/>
                    <a:lstStyle/>
                    <a:p>
                      <a:pPr algn="l" fontAlgn="ctr"/>
                      <a:r>
                        <a:rPr lang="en-US" sz="1800" u="none" strike="noStrike" cap="none" spc="0">
                          <a:solidFill>
                            <a:schemeClr val="tx1"/>
                          </a:solidFill>
                          <a:effectLst/>
                        </a:rPr>
                        <a:t>Have you included costs related to identified mitigation measures in the project's budget? </a:t>
                      </a:r>
                      <a:endParaRPr lang="en-US" sz="1800" b="0" i="0" u="none" strike="noStrike" cap="none" spc="0">
                        <a:solidFill>
                          <a:schemeClr val="tx1"/>
                        </a:solidFill>
                        <a:effectLst/>
                        <a:latin typeface="Franklin Gothic Book" panose="020B0503020102020204" pitchFamily="34" charset="0"/>
                      </a:endParaRP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70307303"/>
                  </a:ext>
                </a:extLst>
              </a:tr>
              <a:tr h="398607">
                <a:tc>
                  <a:txBody>
                    <a:bodyPr/>
                    <a:lstStyle/>
                    <a:p>
                      <a:pPr algn="l" fontAlgn="ctr"/>
                      <a:r>
                        <a:rPr lang="en-US" sz="1800" u="none" strike="noStrike" cap="none" spc="0">
                          <a:solidFill>
                            <a:schemeClr val="tx1"/>
                          </a:solidFill>
                          <a:effectLst/>
                        </a:rPr>
                        <a:t>If further training for partners is needed, have you included this in the project’s calendar of activities and budget? </a:t>
                      </a:r>
                      <a:endParaRPr lang="en-US" sz="1800" b="0" i="0" u="none" strike="noStrike" cap="none" spc="0">
                        <a:solidFill>
                          <a:schemeClr val="tx1"/>
                        </a:solidFill>
                        <a:effectLst/>
                        <a:latin typeface="Franklin Gothic Book" panose="020B0503020102020204" pitchFamily="34" charset="0"/>
                      </a:endParaRP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96682148"/>
                  </a:ext>
                </a:extLst>
              </a:tr>
              <a:tr h="596883">
                <a:tc>
                  <a:txBody>
                    <a:bodyPr/>
                    <a:lstStyle/>
                    <a:p>
                      <a:pPr algn="l" fontAlgn="ctr"/>
                      <a:r>
                        <a:rPr lang="en-US" sz="1800" u="none" strike="noStrike" cap="none" spc="0" dirty="0">
                          <a:solidFill>
                            <a:schemeClr val="tx1"/>
                          </a:solidFill>
                          <a:effectLst/>
                        </a:rPr>
                        <a:t>Have you shared/ validated the results with communities? If relevant, you can use the "EST for Communities" guidance to do this. </a:t>
                      </a:r>
                      <a:endParaRPr lang="en-US" sz="1800" b="0" i="0" u="none" strike="noStrike" cap="none" spc="0" dirty="0">
                        <a:solidFill>
                          <a:schemeClr val="tx1"/>
                        </a:solidFill>
                        <a:effectLst/>
                        <a:latin typeface="Franklin Gothic Book" panose="020B0503020102020204" pitchFamily="34" charset="0"/>
                      </a:endParaRP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08401004"/>
                  </a:ext>
                </a:extLst>
              </a:tr>
              <a:tr h="596883">
                <a:tc>
                  <a:txBody>
                    <a:bodyPr/>
                    <a:lstStyle/>
                    <a:p>
                      <a:pPr algn="l" fontAlgn="ctr"/>
                      <a:r>
                        <a:rPr lang="en-US" sz="1800" u="none" strike="noStrike" cap="none" spc="0" dirty="0">
                          <a:solidFill>
                            <a:schemeClr val="tx1"/>
                          </a:solidFill>
                          <a:effectLst/>
                        </a:rPr>
                        <a:t> If desirable, consider applying this tool at base/ mid/ end line to track measures but also identify additional emerging risks.  </a:t>
                      </a:r>
                      <a:endParaRPr lang="en-US" sz="1800" b="0" i="0" u="none" strike="noStrike" cap="none" spc="0" dirty="0">
                        <a:solidFill>
                          <a:schemeClr val="tx1"/>
                        </a:solidFill>
                        <a:effectLst/>
                        <a:latin typeface="Franklin Gothic Book" panose="020B0503020102020204" pitchFamily="34" charset="0"/>
                      </a:endParaRP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668845872"/>
                  </a:ext>
                </a:extLst>
              </a:tr>
            </a:tbl>
          </a:graphicData>
        </a:graphic>
      </p:graphicFrame>
    </p:spTree>
    <p:extLst>
      <p:ext uri="{BB962C8B-B14F-4D97-AF65-F5344CB8AC3E}">
        <p14:creationId xmlns:p14="http://schemas.microsoft.com/office/powerpoint/2010/main" val="35258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3528E939-C777-F81A-3A42-B35DDD7EF5F9}"/>
              </a:ext>
            </a:extLst>
          </p:cNvPr>
          <p:cNvSpPr>
            <a:spLocks noGrp="1"/>
          </p:cNvSpPr>
          <p:nvPr>
            <p:ph type="title"/>
          </p:nvPr>
        </p:nvSpPr>
        <p:spPr>
          <a:xfrm>
            <a:off x="479394" y="1070800"/>
            <a:ext cx="3939688" cy="4402348"/>
          </a:xfrm>
        </p:spPr>
        <p:txBody>
          <a:bodyPr>
            <a:normAutofit/>
          </a:bodyPr>
          <a:lstStyle/>
          <a:p>
            <a:pPr algn="r"/>
            <a:r>
              <a:rPr lang="en-US" sz="5000" b="1" dirty="0"/>
              <a:t>Resources to support the application of the EST </a:t>
            </a:r>
          </a:p>
        </p:txBody>
      </p:sp>
      <p:cxnSp>
        <p:nvCxnSpPr>
          <p:cNvPr id="7" name="Straight Connector 6">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2">
            <a:extLst>
              <a:ext uri="{FF2B5EF4-FFF2-40B4-BE49-F238E27FC236}">
                <a16:creationId xmlns:a16="http://schemas.microsoft.com/office/drawing/2014/main" id="{7FFE26EB-EE03-9F81-EEB7-3CD3BCD8A271}"/>
              </a:ext>
            </a:extLst>
          </p:cNvPr>
          <p:cNvGraphicFramePr>
            <a:graphicFrameLocks noGrp="1"/>
          </p:cNvGraphicFramePr>
          <p:nvPr>
            <p:ph idx="1"/>
            <p:extLst>
              <p:ext uri="{D42A27DB-BD31-4B8C-83A1-F6EECF244321}">
                <p14:modId xmlns:p14="http://schemas.microsoft.com/office/powerpoint/2010/main" val="608860182"/>
              </p:ext>
            </p:extLst>
          </p:nvPr>
        </p:nvGraphicFramePr>
        <p:xfrm>
          <a:off x="5108535" y="1070800"/>
          <a:ext cx="6604067"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6902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forest of trees&#10;&#10;Description automatically generated with low confidence">
            <a:extLst>
              <a:ext uri="{FF2B5EF4-FFF2-40B4-BE49-F238E27FC236}">
                <a16:creationId xmlns:a16="http://schemas.microsoft.com/office/drawing/2014/main" id="{5E90B050-1FA0-6E51-9489-4D9A763E731B}"/>
              </a:ext>
            </a:extLst>
          </p:cNvPr>
          <p:cNvPicPr>
            <a:picLocks noChangeAspect="1"/>
          </p:cNvPicPr>
          <p:nvPr/>
        </p:nvPicPr>
        <p:blipFill rotWithShape="1">
          <a:blip r:embed="rId3"/>
          <a:srcRect l="6220" r="25836" b="-1"/>
          <a:stretch/>
        </p:blipFill>
        <p:spPr>
          <a:xfrm>
            <a:off x="4038599" y="10"/>
            <a:ext cx="8160026" cy="6875809"/>
          </a:xfrm>
          <a:prstGeom prst="rect">
            <a:avLst/>
          </a:prstGeom>
        </p:spPr>
      </p:pic>
      <p:sp>
        <p:nvSpPr>
          <p:cNvPr id="40" name="Freeform: Shape 39">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C8AE013-A1F5-6825-6CC0-E19952CD0A42}"/>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b="1">
                <a:solidFill>
                  <a:srgbClr val="FFFFFF"/>
                </a:solidFill>
                <a:latin typeface="+mj-lt"/>
              </a:rPr>
              <a:t>Thanks for your interest in the EST</a:t>
            </a:r>
            <a:br>
              <a:rPr lang="en-US" sz="4000" b="1">
                <a:solidFill>
                  <a:srgbClr val="FFFFFF"/>
                </a:solidFill>
                <a:latin typeface="+mj-lt"/>
              </a:rPr>
            </a:br>
            <a:br>
              <a:rPr lang="en-US" sz="4000" b="1">
                <a:solidFill>
                  <a:srgbClr val="FFFFFF"/>
                </a:solidFill>
                <a:latin typeface="+mj-lt"/>
              </a:rPr>
            </a:br>
            <a:r>
              <a:rPr lang="en-US" sz="4000" b="1">
                <a:solidFill>
                  <a:srgbClr val="FFFFFF"/>
                </a:solidFill>
                <a:latin typeface="+mj-lt"/>
              </a:rPr>
              <a:t> </a:t>
            </a:r>
          </a:p>
        </p:txBody>
      </p:sp>
    </p:spTree>
    <p:extLst>
      <p:ext uri="{BB962C8B-B14F-4D97-AF65-F5344CB8AC3E}">
        <p14:creationId xmlns:p14="http://schemas.microsoft.com/office/powerpoint/2010/main" val="4293416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968" y="1472184"/>
            <a:ext cx="3767328" cy="4581144"/>
          </a:xfrm>
        </p:spPr>
        <p:txBody>
          <a:bodyPr anchor="t">
            <a:normAutofit/>
          </a:bodyPr>
          <a:lstStyle/>
          <a:p>
            <a:pPr>
              <a:spcBef>
                <a:spcPts val="0"/>
              </a:spcBef>
              <a:spcAft>
                <a:spcPts val="800"/>
              </a:spcAft>
            </a:pPr>
            <a:r>
              <a:rPr lang="en-US" sz="5400" b="1" dirty="0">
                <a:latin typeface="Avenir Next LT Pro"/>
                <a:ea typeface="Calibri" panose="020F0502020204030204" pitchFamily="34" charset="0"/>
                <a:cs typeface="Times New Roman"/>
              </a:rPr>
              <a:t>Why are we here </a:t>
            </a:r>
            <a:r>
              <a:rPr lang="fr-FR" sz="5400" b="1" dirty="0">
                <a:latin typeface="Avenir Next LT Pro"/>
                <a:ea typeface="Calibri" panose="020F0502020204030204" pitchFamily="34" charset="0"/>
                <a:cs typeface="Times New Roman"/>
              </a:rPr>
              <a:t>?</a:t>
            </a:r>
            <a:endParaRPr lang="fr-FR" sz="5400" b="1" dirty="0">
              <a:effectLst/>
              <a:latin typeface="Avenir Next LT Pro"/>
              <a:ea typeface="Calibri" panose="020F0502020204030204" pitchFamily="34" charset="0"/>
              <a:cs typeface="Times New Roman"/>
            </a:endParaRPr>
          </a:p>
        </p:txBody>
      </p:sp>
      <p:sp>
        <p:nvSpPr>
          <p:cNvPr id="3" name="Content Placeholder 2"/>
          <p:cNvSpPr>
            <a:spLocks noGrp="1"/>
          </p:cNvSpPr>
          <p:nvPr>
            <p:ph idx="1"/>
          </p:nvPr>
        </p:nvSpPr>
        <p:spPr>
          <a:xfrm>
            <a:off x="4483424" y="636483"/>
            <a:ext cx="7349547" cy="4860236"/>
          </a:xfrm>
        </p:spPr>
        <p:txBody>
          <a:bodyPr vert="horz" lIns="91440" tIns="45720" rIns="91440" bIns="45720" rtlCol="0" anchor="t">
            <a:normAutofit/>
          </a:bodyPr>
          <a:lstStyle/>
          <a:p>
            <a:pPr marL="0" indent="0">
              <a:buNone/>
            </a:pPr>
            <a:r>
              <a:rPr lang="fr-FR" sz="2400" dirty="0">
                <a:highlight>
                  <a:srgbClr val="FFFF00"/>
                </a:highlight>
                <a:latin typeface="Avenir Next LT Pro"/>
              </a:rPr>
              <a:t> </a:t>
            </a:r>
          </a:p>
        </p:txBody>
      </p:sp>
      <p:grpSp>
        <p:nvGrpSpPr>
          <p:cNvPr id="15" name="Group 14">
            <a:extLst>
              <a:ext uri="{FF2B5EF4-FFF2-40B4-BE49-F238E27FC236}">
                <a16:creationId xmlns:a16="http://schemas.microsoft.com/office/drawing/2014/main" id="{DDAE397D-2F47-480F-95CA-D5EDB2433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 name="Freeform 5">
              <a:extLst>
                <a:ext uri="{FF2B5EF4-FFF2-40B4-BE49-F238E27FC236}">
                  <a16:creationId xmlns:a16="http://schemas.microsoft.com/office/drawing/2014/main" id="{BD66E0D2-4D47-45F5-9F6C-04DF950CB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6">
              <a:extLst>
                <a:ext uri="{FF2B5EF4-FFF2-40B4-BE49-F238E27FC236}">
                  <a16:creationId xmlns:a16="http://schemas.microsoft.com/office/drawing/2014/main" id="{C36CD79E-81FA-41B2-9A38-E0E26BCBE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7">
              <a:extLst>
                <a:ext uri="{FF2B5EF4-FFF2-40B4-BE49-F238E27FC236}">
                  <a16:creationId xmlns:a16="http://schemas.microsoft.com/office/drawing/2014/main" id="{58CF2E87-8DCB-4A21-A926-1879E39DE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8">
              <a:extLst>
                <a:ext uri="{FF2B5EF4-FFF2-40B4-BE49-F238E27FC236}">
                  <a16:creationId xmlns:a16="http://schemas.microsoft.com/office/drawing/2014/main" id="{E8EBCED8-09A7-4078-908F-87C5C9094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9">
              <a:extLst>
                <a:ext uri="{FF2B5EF4-FFF2-40B4-BE49-F238E27FC236}">
                  <a16:creationId xmlns:a16="http://schemas.microsoft.com/office/drawing/2014/main" id="{881B8E24-1A3B-4288-834C-5C75EE61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0">
              <a:extLst>
                <a:ext uri="{FF2B5EF4-FFF2-40B4-BE49-F238E27FC236}">
                  <a16:creationId xmlns:a16="http://schemas.microsoft.com/office/drawing/2014/main" id="{CE6C6947-62CC-47B5-8006-0DBB11057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1">
              <a:extLst>
                <a:ext uri="{FF2B5EF4-FFF2-40B4-BE49-F238E27FC236}">
                  <a16:creationId xmlns:a16="http://schemas.microsoft.com/office/drawing/2014/main" id="{5A3EA873-FF38-49B1-AA18-6CAA8278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2">
              <a:extLst>
                <a:ext uri="{FF2B5EF4-FFF2-40B4-BE49-F238E27FC236}">
                  <a16:creationId xmlns:a16="http://schemas.microsoft.com/office/drawing/2014/main" id="{2B74FB34-BB05-4313-9474-A4F9B27A5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3">
              <a:extLst>
                <a:ext uri="{FF2B5EF4-FFF2-40B4-BE49-F238E27FC236}">
                  <a16:creationId xmlns:a16="http://schemas.microsoft.com/office/drawing/2014/main" id="{3673863D-063E-49A6-9856-52014BB4D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4">
              <a:extLst>
                <a:ext uri="{FF2B5EF4-FFF2-40B4-BE49-F238E27FC236}">
                  <a16:creationId xmlns:a16="http://schemas.microsoft.com/office/drawing/2014/main" id="{59E7384A-6379-482C-8070-680EA33AF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5">
              <a:extLst>
                <a:ext uri="{FF2B5EF4-FFF2-40B4-BE49-F238E27FC236}">
                  <a16:creationId xmlns:a16="http://schemas.microsoft.com/office/drawing/2014/main" id="{C6A49E1B-06B5-467F-97A5-EE77945A7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16">
              <a:extLst>
                <a:ext uri="{FF2B5EF4-FFF2-40B4-BE49-F238E27FC236}">
                  <a16:creationId xmlns:a16="http://schemas.microsoft.com/office/drawing/2014/main" id="{C67D60A3-4CE7-453B-97D1-08DD83271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17">
              <a:extLst>
                <a:ext uri="{FF2B5EF4-FFF2-40B4-BE49-F238E27FC236}">
                  <a16:creationId xmlns:a16="http://schemas.microsoft.com/office/drawing/2014/main" id="{1333C1DC-BC77-4584-B472-AE19C4A09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18">
              <a:extLst>
                <a:ext uri="{FF2B5EF4-FFF2-40B4-BE49-F238E27FC236}">
                  <a16:creationId xmlns:a16="http://schemas.microsoft.com/office/drawing/2014/main" id="{30CC34F2-2D02-4DC8-8951-5E29E0866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19">
              <a:extLst>
                <a:ext uri="{FF2B5EF4-FFF2-40B4-BE49-F238E27FC236}">
                  <a16:creationId xmlns:a16="http://schemas.microsoft.com/office/drawing/2014/main" id="{C77A3E1B-1C72-4437-A8A1-FC659C9E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0">
              <a:extLst>
                <a:ext uri="{FF2B5EF4-FFF2-40B4-BE49-F238E27FC236}">
                  <a16:creationId xmlns:a16="http://schemas.microsoft.com/office/drawing/2014/main" id="{4EE3E561-115A-4994-832B-FB79E4498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21">
              <a:extLst>
                <a:ext uri="{FF2B5EF4-FFF2-40B4-BE49-F238E27FC236}">
                  <a16:creationId xmlns:a16="http://schemas.microsoft.com/office/drawing/2014/main" id="{D389D14E-E715-4844-8E58-ED5A66AB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22">
              <a:extLst>
                <a:ext uri="{FF2B5EF4-FFF2-40B4-BE49-F238E27FC236}">
                  <a16:creationId xmlns:a16="http://schemas.microsoft.com/office/drawing/2014/main" id="{4208B28A-82FB-48D4-9087-806354C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23">
              <a:extLst>
                <a:ext uri="{FF2B5EF4-FFF2-40B4-BE49-F238E27FC236}">
                  <a16:creationId xmlns:a16="http://schemas.microsoft.com/office/drawing/2014/main" id="{1330334B-C28B-49CB-8643-6EF946230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24">
              <a:extLst>
                <a:ext uri="{FF2B5EF4-FFF2-40B4-BE49-F238E27FC236}">
                  <a16:creationId xmlns:a16="http://schemas.microsoft.com/office/drawing/2014/main" id="{F221AA9B-1DD9-4FC4-947F-90C0582F7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25">
              <a:extLst>
                <a:ext uri="{FF2B5EF4-FFF2-40B4-BE49-F238E27FC236}">
                  <a16:creationId xmlns:a16="http://schemas.microsoft.com/office/drawing/2014/main" id="{9214B596-B3CC-43CB-A72A-2ADABBE5B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8" name="Isosceles Triangle 37">
            <a:extLst>
              <a:ext uri="{FF2B5EF4-FFF2-40B4-BE49-F238E27FC236}">
                <a16:creationId xmlns:a16="http://schemas.microsoft.com/office/drawing/2014/main" id="{64F9BF67-14D7-4F9D-A8E4-4BB8DE35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5225" y="1331697"/>
            <a:ext cx="193249"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a:p>
        </p:txBody>
      </p:sp>
      <p:sp>
        <p:nvSpPr>
          <p:cNvPr id="37" name="Content Placeholder 2">
            <a:extLst>
              <a:ext uri="{FF2B5EF4-FFF2-40B4-BE49-F238E27FC236}">
                <a16:creationId xmlns:a16="http://schemas.microsoft.com/office/drawing/2014/main" id="{17DFF0AD-EA05-A536-4628-D66B94AA9E3B}"/>
              </a:ext>
            </a:extLst>
          </p:cNvPr>
          <p:cNvSpPr txBox="1">
            <a:spLocks/>
          </p:cNvSpPr>
          <p:nvPr/>
        </p:nvSpPr>
        <p:spPr>
          <a:xfrm>
            <a:off x="4432301" y="288131"/>
            <a:ext cx="7577008" cy="6041090"/>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Light" panose="020B0304020202020204" pitchFamily="34" charset="0"/>
                <a:ea typeface="+mn-ea"/>
                <a:cs typeface="+mn-cs"/>
              </a:defRPr>
            </a:lvl1pPr>
            <a:lvl2pPr marL="800100" indent="-342900" algn="l" defTabSz="914400" rtl="0" eaLnBrk="1" latinLnBrk="0" hangingPunct="1">
              <a:lnSpc>
                <a:spcPct val="90000"/>
              </a:lnSpc>
              <a:spcBef>
                <a:spcPts val="500"/>
              </a:spcBef>
              <a:buFontTx/>
              <a:buChar char="-"/>
              <a:defRPr sz="2400" kern="1200">
                <a:solidFill>
                  <a:schemeClr val="tx1"/>
                </a:solidFill>
                <a:latin typeface="Avenir Next LT Pro Light" panose="020B0304020202020204" pitchFamily="34" charset="0"/>
                <a:ea typeface="+mn-ea"/>
                <a:cs typeface="+mn-cs"/>
              </a:defRPr>
            </a:lvl2pPr>
            <a:lvl3pPr marL="1257300" indent="-3429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venir Next LT Pro Light" panose="020B0304020202020204" pitchFamily="34" charset="0"/>
                <a:ea typeface="+mn-ea"/>
                <a:cs typeface="+mn-cs"/>
              </a:defRPr>
            </a:lvl3pPr>
            <a:lvl4pPr marL="1657350" indent="-28575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venir Next LT Pro Light" panose="020B03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Next LT Pro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t>While environmental issues affect people all over the world, the poor tend to be most affected by the local consequences of environmental degradation, because they are often more dependent on natural resources for their livelihoods and live in areas susceptible to environmental degradation (Environmental Justice).</a:t>
            </a:r>
          </a:p>
          <a:p>
            <a:pPr marL="0" indent="0">
              <a:buNone/>
            </a:pPr>
            <a:endParaRPr lang="en-US" sz="4400" dirty="0"/>
          </a:p>
          <a:p>
            <a:pPr marL="0" indent="0">
              <a:buNone/>
            </a:pPr>
            <a:r>
              <a:rPr lang="en-US" sz="4400" dirty="0"/>
              <a:t>The poorest are also disproportionately affected by climate change as a result of their inherent vulnerabilities, high rates of exposure to natural hazards and socio-economic marginalization. </a:t>
            </a:r>
          </a:p>
          <a:p>
            <a:pPr marL="0" indent="0">
              <a:buNone/>
            </a:pPr>
            <a:endParaRPr lang="en-US" sz="4400" dirty="0"/>
          </a:p>
          <a:p>
            <a:pPr marL="0" indent="0">
              <a:buNone/>
            </a:pPr>
            <a:r>
              <a:rPr lang="en-US" sz="4400" dirty="0"/>
              <a:t>There is a direct link between environmental degradation and climate change as how we treat our natural environment is very much a factor in human induced climate change. </a:t>
            </a:r>
          </a:p>
          <a:p>
            <a:pPr marL="0" indent="0">
              <a:buNone/>
            </a:pPr>
            <a:r>
              <a:rPr lang="en-US" sz="4400" dirty="0"/>
              <a:t>Everything we do has an impact on the environment!  </a:t>
            </a:r>
          </a:p>
          <a:p>
            <a:pPr marL="0" indent="0">
              <a:buNone/>
            </a:pPr>
            <a:endParaRPr lang="en-US" dirty="0"/>
          </a:p>
          <a:p>
            <a:pPr marL="0" indent="0">
              <a:buNone/>
            </a:pPr>
            <a:r>
              <a:rPr lang="en-US" dirty="0"/>
              <a:t> </a:t>
            </a:r>
            <a:endParaRPr lang="en-US" dirty="0">
              <a:latin typeface="Avenir Next LT Pro"/>
            </a:endParaRPr>
          </a:p>
        </p:txBody>
      </p:sp>
    </p:spTree>
    <p:extLst>
      <p:ext uri="{BB962C8B-B14F-4D97-AF65-F5344CB8AC3E}">
        <p14:creationId xmlns:p14="http://schemas.microsoft.com/office/powerpoint/2010/main" val="376431341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968" y="1472184"/>
            <a:ext cx="3767328" cy="4581144"/>
          </a:xfrm>
        </p:spPr>
        <p:txBody>
          <a:bodyPr anchor="t">
            <a:normAutofit/>
          </a:bodyPr>
          <a:lstStyle/>
          <a:p>
            <a:pPr marL="0" marR="0">
              <a:spcBef>
                <a:spcPts val="0"/>
              </a:spcBef>
              <a:spcAft>
                <a:spcPts val="800"/>
              </a:spcAft>
            </a:pPr>
            <a:r>
              <a:rPr lang="fr-FR" sz="5400" b="1">
                <a:effectLst/>
                <a:latin typeface="Avenir Next LT Pro"/>
                <a:ea typeface="Calibri" panose="020F0502020204030204" pitchFamily="34" charset="0"/>
                <a:cs typeface="Times New Roman"/>
              </a:rPr>
              <a:t>Objectives of the Training </a:t>
            </a:r>
            <a:endParaRPr lang="en-US" sz="5400" b="1">
              <a:effectLst/>
              <a:latin typeface="Avenir Next LT Pro"/>
              <a:ea typeface="Calibri" panose="020F0502020204030204" pitchFamily="34" charset="0"/>
              <a:cs typeface="Times New Roman"/>
            </a:endParaRPr>
          </a:p>
        </p:txBody>
      </p:sp>
      <p:sp>
        <p:nvSpPr>
          <p:cNvPr id="3" name="Content Placeholder 2"/>
          <p:cNvSpPr>
            <a:spLocks noGrp="1"/>
          </p:cNvSpPr>
          <p:nvPr>
            <p:ph idx="1"/>
          </p:nvPr>
        </p:nvSpPr>
        <p:spPr>
          <a:xfrm>
            <a:off x="4745449" y="485774"/>
            <a:ext cx="7117194" cy="6047547"/>
          </a:xfrm>
        </p:spPr>
        <p:txBody>
          <a:bodyPr vert="horz" lIns="91440" tIns="45720" rIns="91440" bIns="45720" rtlCol="0" anchor="t">
            <a:normAutofit/>
          </a:bodyPr>
          <a:lstStyle/>
          <a:p>
            <a:pPr marL="0" indent="0">
              <a:buNone/>
            </a:pPr>
            <a:r>
              <a:rPr lang="en-US" dirty="0">
                <a:latin typeface="Avenir Next LT Pro"/>
              </a:rPr>
              <a:t>By the end of the session, participants will understand:</a:t>
            </a:r>
          </a:p>
          <a:p>
            <a:r>
              <a:rPr lang="en-US" dirty="0">
                <a:latin typeface="Avenir Next LT Pro"/>
              </a:rPr>
              <a:t>Why we promote environmental stewardship in humanitarian, recovery and rehabilitation programs</a:t>
            </a:r>
          </a:p>
          <a:p>
            <a:r>
              <a:rPr lang="en-US" dirty="0">
                <a:latin typeface="Avenir Next LT Pro"/>
              </a:rPr>
              <a:t>What the Environmental Stewardship Tool intends to do</a:t>
            </a:r>
          </a:p>
          <a:p>
            <a:r>
              <a:rPr lang="en-US" dirty="0">
                <a:latin typeface="Avenir Next LT Pro"/>
              </a:rPr>
              <a:t>When to use the tool</a:t>
            </a:r>
          </a:p>
          <a:p>
            <a:r>
              <a:rPr lang="en-US" dirty="0">
                <a:latin typeface="Avenir Next LT Pro"/>
              </a:rPr>
              <a:t>Who should use the tool</a:t>
            </a:r>
          </a:p>
          <a:p>
            <a:r>
              <a:rPr lang="en-US" dirty="0">
                <a:latin typeface="Avenir Next LT Pro"/>
              </a:rPr>
              <a:t>How to use the tool </a:t>
            </a:r>
          </a:p>
          <a:p>
            <a:r>
              <a:rPr lang="en-US" dirty="0">
                <a:latin typeface="Avenir Next LT Pro"/>
              </a:rPr>
              <a:t>Practice on a real-life scenario</a:t>
            </a:r>
          </a:p>
          <a:p>
            <a:r>
              <a:rPr lang="en-US" dirty="0">
                <a:latin typeface="Avenir Next LT Pro"/>
              </a:rPr>
              <a:t>Debrief on the experience &amp; Questions…</a:t>
            </a:r>
          </a:p>
        </p:txBody>
      </p:sp>
      <p:grpSp>
        <p:nvGrpSpPr>
          <p:cNvPr id="15" name="Group 14">
            <a:extLst>
              <a:ext uri="{FF2B5EF4-FFF2-40B4-BE49-F238E27FC236}">
                <a16:creationId xmlns:a16="http://schemas.microsoft.com/office/drawing/2014/main" id="{DDAE397D-2F47-480F-95CA-D5EDB2433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 name="Freeform 5">
              <a:extLst>
                <a:ext uri="{FF2B5EF4-FFF2-40B4-BE49-F238E27FC236}">
                  <a16:creationId xmlns:a16="http://schemas.microsoft.com/office/drawing/2014/main" id="{BD66E0D2-4D47-45F5-9F6C-04DF950CB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6">
              <a:extLst>
                <a:ext uri="{FF2B5EF4-FFF2-40B4-BE49-F238E27FC236}">
                  <a16:creationId xmlns:a16="http://schemas.microsoft.com/office/drawing/2014/main" id="{C36CD79E-81FA-41B2-9A38-E0E26BCBE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7">
              <a:extLst>
                <a:ext uri="{FF2B5EF4-FFF2-40B4-BE49-F238E27FC236}">
                  <a16:creationId xmlns:a16="http://schemas.microsoft.com/office/drawing/2014/main" id="{58CF2E87-8DCB-4A21-A926-1879E39DE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8">
              <a:extLst>
                <a:ext uri="{FF2B5EF4-FFF2-40B4-BE49-F238E27FC236}">
                  <a16:creationId xmlns:a16="http://schemas.microsoft.com/office/drawing/2014/main" id="{E8EBCED8-09A7-4078-908F-87C5C9094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9">
              <a:extLst>
                <a:ext uri="{FF2B5EF4-FFF2-40B4-BE49-F238E27FC236}">
                  <a16:creationId xmlns:a16="http://schemas.microsoft.com/office/drawing/2014/main" id="{881B8E24-1A3B-4288-834C-5C75EE61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0">
              <a:extLst>
                <a:ext uri="{FF2B5EF4-FFF2-40B4-BE49-F238E27FC236}">
                  <a16:creationId xmlns:a16="http://schemas.microsoft.com/office/drawing/2014/main" id="{CE6C6947-62CC-47B5-8006-0DBB11057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1">
              <a:extLst>
                <a:ext uri="{FF2B5EF4-FFF2-40B4-BE49-F238E27FC236}">
                  <a16:creationId xmlns:a16="http://schemas.microsoft.com/office/drawing/2014/main" id="{5A3EA873-FF38-49B1-AA18-6CAA8278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2">
              <a:extLst>
                <a:ext uri="{FF2B5EF4-FFF2-40B4-BE49-F238E27FC236}">
                  <a16:creationId xmlns:a16="http://schemas.microsoft.com/office/drawing/2014/main" id="{2B74FB34-BB05-4313-9474-A4F9B27A5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3">
              <a:extLst>
                <a:ext uri="{FF2B5EF4-FFF2-40B4-BE49-F238E27FC236}">
                  <a16:creationId xmlns:a16="http://schemas.microsoft.com/office/drawing/2014/main" id="{3673863D-063E-49A6-9856-52014BB4D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4">
              <a:extLst>
                <a:ext uri="{FF2B5EF4-FFF2-40B4-BE49-F238E27FC236}">
                  <a16:creationId xmlns:a16="http://schemas.microsoft.com/office/drawing/2014/main" id="{59E7384A-6379-482C-8070-680EA33AF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5">
              <a:extLst>
                <a:ext uri="{FF2B5EF4-FFF2-40B4-BE49-F238E27FC236}">
                  <a16:creationId xmlns:a16="http://schemas.microsoft.com/office/drawing/2014/main" id="{C6A49E1B-06B5-467F-97A5-EE77945A7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16">
              <a:extLst>
                <a:ext uri="{FF2B5EF4-FFF2-40B4-BE49-F238E27FC236}">
                  <a16:creationId xmlns:a16="http://schemas.microsoft.com/office/drawing/2014/main" id="{C67D60A3-4CE7-453B-97D1-08DD83271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17">
              <a:extLst>
                <a:ext uri="{FF2B5EF4-FFF2-40B4-BE49-F238E27FC236}">
                  <a16:creationId xmlns:a16="http://schemas.microsoft.com/office/drawing/2014/main" id="{1333C1DC-BC77-4584-B472-AE19C4A09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18">
              <a:extLst>
                <a:ext uri="{FF2B5EF4-FFF2-40B4-BE49-F238E27FC236}">
                  <a16:creationId xmlns:a16="http://schemas.microsoft.com/office/drawing/2014/main" id="{30CC34F2-2D02-4DC8-8951-5E29E0866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19">
              <a:extLst>
                <a:ext uri="{FF2B5EF4-FFF2-40B4-BE49-F238E27FC236}">
                  <a16:creationId xmlns:a16="http://schemas.microsoft.com/office/drawing/2014/main" id="{C77A3E1B-1C72-4437-A8A1-FC659C9E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0">
              <a:extLst>
                <a:ext uri="{FF2B5EF4-FFF2-40B4-BE49-F238E27FC236}">
                  <a16:creationId xmlns:a16="http://schemas.microsoft.com/office/drawing/2014/main" id="{4EE3E561-115A-4994-832B-FB79E4498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21">
              <a:extLst>
                <a:ext uri="{FF2B5EF4-FFF2-40B4-BE49-F238E27FC236}">
                  <a16:creationId xmlns:a16="http://schemas.microsoft.com/office/drawing/2014/main" id="{D389D14E-E715-4844-8E58-ED5A66AB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22">
              <a:extLst>
                <a:ext uri="{FF2B5EF4-FFF2-40B4-BE49-F238E27FC236}">
                  <a16:creationId xmlns:a16="http://schemas.microsoft.com/office/drawing/2014/main" id="{4208B28A-82FB-48D4-9087-806354C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23">
              <a:extLst>
                <a:ext uri="{FF2B5EF4-FFF2-40B4-BE49-F238E27FC236}">
                  <a16:creationId xmlns:a16="http://schemas.microsoft.com/office/drawing/2014/main" id="{1330334B-C28B-49CB-8643-6EF946230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24">
              <a:extLst>
                <a:ext uri="{FF2B5EF4-FFF2-40B4-BE49-F238E27FC236}">
                  <a16:creationId xmlns:a16="http://schemas.microsoft.com/office/drawing/2014/main" id="{F221AA9B-1DD9-4FC4-947F-90C0582F7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25">
              <a:extLst>
                <a:ext uri="{FF2B5EF4-FFF2-40B4-BE49-F238E27FC236}">
                  <a16:creationId xmlns:a16="http://schemas.microsoft.com/office/drawing/2014/main" id="{9214B596-B3CC-43CB-A72A-2ADABBE5B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8" name="Isosceles Triangle 37">
            <a:extLst>
              <a:ext uri="{FF2B5EF4-FFF2-40B4-BE49-F238E27FC236}">
                <a16:creationId xmlns:a16="http://schemas.microsoft.com/office/drawing/2014/main" id="{64F9BF67-14D7-4F9D-A8E4-4BB8DE35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5225" y="1331697"/>
            <a:ext cx="193249"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a:p>
        </p:txBody>
      </p:sp>
    </p:spTree>
    <p:extLst>
      <p:ext uri="{BB962C8B-B14F-4D97-AF65-F5344CB8AC3E}">
        <p14:creationId xmlns:p14="http://schemas.microsoft.com/office/powerpoint/2010/main" val="10091146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AC315385-E9DB-ACEC-E748-FB7BDF4A6B03}"/>
              </a:ext>
            </a:extLst>
          </p:cNvPr>
          <p:cNvPicPr>
            <a:picLocks noChangeAspect="1"/>
          </p:cNvPicPr>
          <p:nvPr/>
        </p:nvPicPr>
        <p:blipFill rotWithShape="1">
          <a:blip r:embed="rId3"/>
          <a:srcRect l="4001"/>
          <a:stretch/>
        </p:blipFill>
        <p:spPr>
          <a:xfrm>
            <a:off x="20" y="-22"/>
            <a:ext cx="12191977" cy="6858022"/>
          </a:xfrm>
          <a:prstGeom prst="rect">
            <a:avLst/>
          </a:prstGeom>
        </p:spPr>
      </p:pic>
      <p:sp>
        <p:nvSpPr>
          <p:cNvPr id="41" name="Rectangle 4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8A4019-BD49-06A6-5CB0-8DCE372E3461}"/>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5200" b="1">
                <a:solidFill>
                  <a:srgbClr val="FFFFFF"/>
                </a:solidFill>
                <a:latin typeface="+mj-lt"/>
              </a:rPr>
              <a:t>What is Environmental Stewardship?</a:t>
            </a:r>
          </a:p>
        </p:txBody>
      </p:sp>
      <p:sp>
        <p:nvSpPr>
          <p:cNvPr id="43" name="Rectangle 4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239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52793"/>
            <a:ext cx="11163300" cy="852658"/>
          </a:xfrm>
        </p:spPr>
        <p:txBody>
          <a:bodyPr>
            <a:noAutofit/>
          </a:bodyPr>
          <a:lstStyle/>
          <a:p>
            <a:r>
              <a:rPr lang="en-US" sz="4000"/>
              <a:t>What is Environmental Stewardship?</a:t>
            </a:r>
            <a:endParaRPr lang="en-US" sz="3800" b="1">
              <a:latin typeface="+mn-lt"/>
            </a:endParaRPr>
          </a:p>
        </p:txBody>
      </p:sp>
      <p:sp>
        <p:nvSpPr>
          <p:cNvPr id="5" name="Content Placeholder 2"/>
          <p:cNvSpPr>
            <a:spLocks noGrp="1"/>
          </p:cNvSpPr>
          <p:nvPr>
            <p:ph idx="1"/>
          </p:nvPr>
        </p:nvSpPr>
        <p:spPr>
          <a:xfrm>
            <a:off x="177800" y="905451"/>
            <a:ext cx="11899900" cy="1015058"/>
          </a:xfrm>
        </p:spPr>
        <p:txBody>
          <a:bodyPr>
            <a:normAutofit fontScale="92500"/>
          </a:bodyPr>
          <a:lstStyle/>
          <a:p>
            <a:pPr marL="0" indent="0">
              <a:buNone/>
            </a:pPr>
            <a:r>
              <a:rPr lang="en-US" sz="2800" i="1" dirty="0"/>
              <a:t>The </a:t>
            </a:r>
            <a:r>
              <a:rPr lang="en-US" sz="2800" b="1" i="1" dirty="0"/>
              <a:t>sustainable use and management </a:t>
            </a:r>
            <a:r>
              <a:rPr lang="en-US" sz="2800" i="1" dirty="0"/>
              <a:t>of resources, </a:t>
            </a:r>
            <a:r>
              <a:rPr lang="en-US" sz="2800" b="1" i="1" dirty="0"/>
              <a:t>active restoration </a:t>
            </a:r>
            <a:r>
              <a:rPr lang="en-US" sz="2800" i="1" dirty="0"/>
              <a:t>activities and actions which result in the </a:t>
            </a:r>
            <a:r>
              <a:rPr lang="en-US" sz="2800" b="1" i="1" dirty="0"/>
              <a:t>positive adaptation of vulnerable communities</a:t>
            </a:r>
            <a:endParaRPr lang="en-US" b="1"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pic>
        <p:nvPicPr>
          <p:cNvPr id="4" name="Picture 3">
            <a:extLst>
              <a:ext uri="{FF2B5EF4-FFF2-40B4-BE49-F238E27FC236}">
                <a16:creationId xmlns:a16="http://schemas.microsoft.com/office/drawing/2014/main" id="{0BFE5350-911B-496A-A3C5-B9A2170A1955}"/>
              </a:ext>
            </a:extLst>
          </p:cNvPr>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396990" y="1789634"/>
            <a:ext cx="4448810" cy="3336290"/>
          </a:xfrm>
          <a:prstGeom prst="rect">
            <a:avLst/>
          </a:prstGeom>
          <a:ln>
            <a:solidFill>
              <a:schemeClr val="tx1"/>
            </a:solidFill>
          </a:ln>
        </p:spPr>
      </p:pic>
      <p:sp>
        <p:nvSpPr>
          <p:cNvPr id="3" name="TextBox 2">
            <a:extLst>
              <a:ext uri="{FF2B5EF4-FFF2-40B4-BE49-F238E27FC236}">
                <a16:creationId xmlns:a16="http://schemas.microsoft.com/office/drawing/2014/main" id="{8A646DB0-A50E-4DB6-93A3-9378536D5FCB}"/>
              </a:ext>
            </a:extLst>
          </p:cNvPr>
          <p:cNvSpPr txBox="1"/>
          <p:nvPr/>
        </p:nvSpPr>
        <p:spPr>
          <a:xfrm>
            <a:off x="6396990" y="5141114"/>
            <a:ext cx="5795010" cy="1200329"/>
          </a:xfrm>
          <a:prstGeom prst="rect">
            <a:avLst/>
          </a:prstGeom>
          <a:noFill/>
        </p:spPr>
        <p:txBody>
          <a:bodyPr wrap="square" rtlCol="0">
            <a:spAutoFit/>
          </a:bodyPr>
          <a:lstStyle/>
          <a:p>
            <a:r>
              <a:rPr lang="en-US"/>
              <a:t>Use of local materials for construction of latrine facilities during humanitarian response in Cameroon reduces threat of deforestation </a:t>
            </a:r>
          </a:p>
          <a:p>
            <a:endParaRPr lang="en-US"/>
          </a:p>
        </p:txBody>
      </p:sp>
      <p:pic>
        <p:nvPicPr>
          <p:cNvPr id="6" name="Picture 5">
            <a:extLst>
              <a:ext uri="{FF2B5EF4-FFF2-40B4-BE49-F238E27FC236}">
                <a16:creationId xmlns:a16="http://schemas.microsoft.com/office/drawing/2014/main" id="{FD8117A1-DCE4-442D-A33D-4C765A3AA9EF}"/>
              </a:ext>
            </a:extLst>
          </p:cNvPr>
          <p:cNvPicPr/>
          <p:nvPr/>
        </p:nvPicPr>
        <p:blipFill>
          <a:blip r:embed="rId5" cstate="email">
            <a:extLst>
              <a:ext uri="{28A0092B-C50C-407E-A947-70E740481C1C}">
                <a14:useLocalDpi xmlns:a14="http://schemas.microsoft.com/office/drawing/2010/main"/>
              </a:ext>
            </a:extLst>
          </a:blip>
          <a:stretch>
            <a:fillRect/>
          </a:stretch>
        </p:blipFill>
        <p:spPr>
          <a:xfrm>
            <a:off x="380138" y="1760855"/>
            <a:ext cx="5047551" cy="3336290"/>
          </a:xfrm>
          <a:prstGeom prst="rect">
            <a:avLst/>
          </a:prstGeom>
          <a:ln>
            <a:solidFill>
              <a:schemeClr val="tx1"/>
            </a:solidFill>
          </a:ln>
        </p:spPr>
      </p:pic>
      <p:sp>
        <p:nvSpPr>
          <p:cNvPr id="7" name="TextBox 6">
            <a:extLst>
              <a:ext uri="{FF2B5EF4-FFF2-40B4-BE49-F238E27FC236}">
                <a16:creationId xmlns:a16="http://schemas.microsoft.com/office/drawing/2014/main" id="{53721CF1-995E-4C13-B23C-C8A98CD284A8}"/>
              </a:ext>
            </a:extLst>
          </p:cNvPr>
          <p:cNvSpPr txBox="1"/>
          <p:nvPr/>
        </p:nvSpPr>
        <p:spPr>
          <a:xfrm>
            <a:off x="330200" y="5213885"/>
            <a:ext cx="5346700" cy="1477328"/>
          </a:xfrm>
          <a:prstGeom prst="rect">
            <a:avLst/>
          </a:prstGeom>
          <a:noFill/>
        </p:spPr>
        <p:txBody>
          <a:bodyPr wrap="square" rtlCol="0">
            <a:spAutoFit/>
          </a:bodyPr>
          <a:lstStyle/>
          <a:p>
            <a:r>
              <a:rPr lang="en-US" dirty="0"/>
              <a:t>Reestablishment of mangrove plantations in Central Viet Nam. Mangroves served to both restore fish populations and act as a natural barrier again storms and storm surge, protecting community assets</a:t>
            </a:r>
          </a:p>
          <a:p>
            <a:endParaRPr lang="en-US" dirty="0"/>
          </a:p>
        </p:txBody>
      </p:sp>
    </p:spTree>
    <p:extLst>
      <p:ext uri="{BB962C8B-B14F-4D97-AF65-F5344CB8AC3E}">
        <p14:creationId xmlns:p14="http://schemas.microsoft.com/office/powerpoint/2010/main" val="286769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87" y="486439"/>
            <a:ext cx="10820400" cy="662681"/>
          </a:xfrm>
        </p:spPr>
        <p:txBody>
          <a:bodyPr>
            <a:normAutofit/>
          </a:bodyPr>
          <a:lstStyle/>
          <a:p>
            <a:r>
              <a:rPr lang="en-US" sz="3600" b="1">
                <a:latin typeface="+mn-lt"/>
              </a:rPr>
              <a:t>Why Environmental Stewardship?</a:t>
            </a:r>
          </a:p>
        </p:txBody>
      </p:sp>
      <p:sp>
        <p:nvSpPr>
          <p:cNvPr id="5" name="Content Placeholder 2"/>
          <p:cNvSpPr>
            <a:spLocks noGrp="1"/>
          </p:cNvSpPr>
          <p:nvPr>
            <p:ph idx="1"/>
          </p:nvPr>
        </p:nvSpPr>
        <p:spPr>
          <a:xfrm>
            <a:off x="217830" y="1149121"/>
            <a:ext cx="6090205" cy="5537430"/>
          </a:xfrm>
        </p:spPr>
        <p:txBody>
          <a:bodyPr vert="horz" lIns="91440" tIns="45720" rIns="91440" bIns="45720" rtlCol="0" anchor="t">
            <a:noAutofit/>
          </a:bodyPr>
          <a:lstStyle/>
          <a:p>
            <a:pPr marL="0" indent="0">
              <a:buNone/>
            </a:pPr>
            <a:r>
              <a:rPr lang="en-US" sz="2100" b="1" dirty="0">
                <a:latin typeface="+mn-lt"/>
                <a:ea typeface="Malgun Gothic Semilight" panose="020B0502040204020203" pitchFamily="34" charset="-128"/>
                <a:cs typeface="Malgun Gothic Semilight" panose="020B0502040204020203" pitchFamily="34" charset="-128"/>
              </a:rPr>
              <a:t>As practitioners:</a:t>
            </a:r>
          </a:p>
          <a:p>
            <a:r>
              <a:rPr lang="en-US" sz="2100" dirty="0">
                <a:latin typeface="+mn-lt"/>
                <a:ea typeface="Malgun Gothic Semilight"/>
                <a:cs typeface="Malgun Gothic Semilight"/>
              </a:rPr>
              <a:t>Environmental issues can be underlying factors contributing to short- and long-term crises.</a:t>
            </a:r>
          </a:p>
          <a:p>
            <a:r>
              <a:rPr lang="en-US" sz="2100" dirty="0">
                <a:latin typeface="+mn-lt"/>
                <a:ea typeface="Malgun Gothic Semilight"/>
                <a:cs typeface="Malgun Gothic Semilight"/>
              </a:rPr>
              <a:t>Humanitarian and development interventions can also have negative effects on the environment, exacerbate underlying environmental problems, and exacerbate risk and vulnerability.</a:t>
            </a:r>
          </a:p>
          <a:p>
            <a:pPr marL="0" indent="0">
              <a:buNone/>
            </a:pPr>
            <a:r>
              <a:rPr lang="en-US" sz="2100" b="1" dirty="0">
                <a:latin typeface="+mn-lt"/>
                <a:ea typeface="Malgun Gothic Semilight" panose="020B0502040204020203" pitchFamily="34" charset="-128"/>
                <a:cs typeface="Malgun Gothic Semilight" panose="020B0502040204020203" pitchFamily="34" charset="-128"/>
              </a:rPr>
              <a:t>As Catholic agencies</a:t>
            </a:r>
            <a:r>
              <a:rPr lang="en-US" sz="2100" dirty="0">
                <a:latin typeface="+mn-lt"/>
                <a:ea typeface="Malgun Gothic Semilight" panose="020B0502040204020203" pitchFamily="34" charset="-128"/>
                <a:cs typeface="Malgun Gothic Semilight" panose="020B0502040204020203" pitchFamily="34" charset="-128"/>
              </a:rPr>
              <a:t>:</a:t>
            </a:r>
          </a:p>
          <a:p>
            <a:pPr marL="0" indent="0">
              <a:buNone/>
            </a:pPr>
            <a:r>
              <a:rPr lang="en-US" sz="2100" dirty="0">
                <a:latin typeface="+mn-lt"/>
                <a:ea typeface="Malgun Gothic Semilight" panose="020B0502040204020203" pitchFamily="34" charset="-128"/>
                <a:cs typeface="Malgun Gothic Semilight" panose="020B0502040204020203" pitchFamily="34" charset="-128"/>
              </a:rPr>
              <a:t>Care for Creation – Stewardship is principle in Catholic Social Teaching. Call to respond to the ‘cry of the earth and the cry of the poor’ (</a:t>
            </a:r>
            <a:r>
              <a:rPr lang="en-US" sz="2100" i="1" dirty="0" err="1">
                <a:latin typeface="+mn-lt"/>
                <a:ea typeface="Malgun Gothic Semilight" panose="020B0502040204020203" pitchFamily="34" charset="-128"/>
                <a:cs typeface="Malgun Gothic Semilight" panose="020B0502040204020203" pitchFamily="34" charset="-128"/>
              </a:rPr>
              <a:t>Laudato</a:t>
            </a:r>
            <a:r>
              <a:rPr lang="en-US" sz="2100" i="1" dirty="0">
                <a:latin typeface="+mn-lt"/>
                <a:ea typeface="Malgun Gothic Semilight" panose="020B0502040204020203" pitchFamily="34" charset="-128"/>
                <a:cs typeface="Malgun Gothic Semilight" panose="020B0502040204020203" pitchFamily="34" charset="-128"/>
              </a:rPr>
              <a:t> Si</a:t>
            </a:r>
            <a:r>
              <a:rPr lang="en-US" sz="2100" dirty="0">
                <a:latin typeface="+mn-lt"/>
                <a:ea typeface="Malgun Gothic Semilight" panose="020B0502040204020203" pitchFamily="34" charset="-128"/>
                <a:cs typeface="Malgun Gothic Semilight" panose="020B0502040204020203" pitchFamily="34" charset="-128"/>
              </a:rPr>
              <a:t>)..</a:t>
            </a:r>
          </a:p>
          <a:p>
            <a:pPr marL="0" indent="0">
              <a:buNone/>
            </a:pPr>
            <a:r>
              <a:rPr lang="en-US" sz="2100" b="1" dirty="0">
                <a:latin typeface="+mn-lt"/>
                <a:ea typeface="Malgun Gothic Semilight" panose="020B0502040204020203" pitchFamily="34" charset="-128"/>
                <a:cs typeface="Malgun Gothic Semilight" panose="020B0502040204020203" pitchFamily="34" charset="-128"/>
              </a:rPr>
              <a:t>Justification - Business Case:</a:t>
            </a:r>
          </a:p>
          <a:p>
            <a:pPr marL="0" indent="0">
              <a:buNone/>
            </a:pPr>
            <a:r>
              <a:rPr lang="en-US" sz="2100" dirty="0">
                <a:latin typeface="+mn-lt"/>
                <a:ea typeface="Malgun Gothic Semilight" panose="020B0502040204020203" pitchFamily="34" charset="-128"/>
                <a:cs typeface="Malgun Gothic Semilight" panose="020B0502040204020203" pitchFamily="34" charset="-128"/>
              </a:rPr>
              <a:t>Donor due-diligence increasing on environment. </a:t>
            </a:r>
          </a:p>
          <a:p>
            <a:pPr marL="0" indent="0">
              <a:buNone/>
            </a:pPr>
            <a:r>
              <a:rPr lang="en-US" sz="2100" dirty="0">
                <a:latin typeface="+mn-lt"/>
                <a:ea typeface="Malgun Gothic Semilight" panose="020B0502040204020203" pitchFamily="34" charset="-128"/>
                <a:cs typeface="Malgun Gothic Semilight" panose="020B0502040204020203" pitchFamily="34" charset="-128"/>
              </a:rPr>
              <a:t>Compliance and accreditation e.g. Core Humanitarian Standard, Climate &amp; Environment Charter... </a:t>
            </a:r>
          </a:p>
          <a:p>
            <a:endParaRPr lang="en-US" sz="1100" dirty="0">
              <a:ea typeface="Malgun Gothic Semilight" panose="020B0502040204020203" pitchFamily="34" charset="-128"/>
              <a:cs typeface="Malgun Gothic Semilight" panose="020B0502040204020203" pitchFamily="34" charset="-128"/>
            </a:endParaRPr>
          </a:p>
          <a:p>
            <a:endParaRPr lang="en-US" sz="1100" dirty="0">
              <a:ea typeface="Malgun Gothic Semilight" panose="020B0502040204020203" pitchFamily="34" charset="-128"/>
              <a:cs typeface="Malgun Gothic Semilight" panose="020B0502040204020203" pitchFamily="34" charset="-128"/>
            </a:endParaRPr>
          </a:p>
          <a:p>
            <a:pPr marL="0" indent="0">
              <a:buNone/>
            </a:pPr>
            <a:endParaRPr lang="en-US" sz="1100" dirty="0">
              <a:ea typeface="Malgun Gothic Semilight" panose="020B0502040204020203" pitchFamily="34" charset="-128"/>
              <a:cs typeface="Malgun Gothic Semilight" panose="020B0502040204020203" pitchFamily="34" charset="-128"/>
            </a:endParaRPr>
          </a:p>
          <a:p>
            <a:pPr marL="0" indent="0">
              <a:buNone/>
            </a:pPr>
            <a:endParaRPr lang="en-US" sz="1100" dirty="0">
              <a:ea typeface="Malgun Gothic Semilight" panose="020B0502040204020203" pitchFamily="34" charset="-128"/>
              <a:cs typeface="Malgun Gothic Semilight" panose="020B0502040204020203" pitchFamily="34" charset="-128"/>
            </a:endParaRPr>
          </a:p>
          <a:p>
            <a:pPr marL="0" lvl="0" indent="0">
              <a:buNone/>
            </a:pPr>
            <a:endParaRPr lang="en-US" sz="1100" dirty="0"/>
          </a:p>
        </p:txBody>
      </p:sp>
      <p:pic>
        <p:nvPicPr>
          <p:cNvPr id="7" name="Picture 6">
            <a:extLst>
              <a:ext uri="{FF2B5EF4-FFF2-40B4-BE49-F238E27FC236}">
                <a16:creationId xmlns:a16="http://schemas.microsoft.com/office/drawing/2014/main" id="{4193FAE2-772E-40CA-90A8-FB2BAFF03E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8084" y="1580858"/>
            <a:ext cx="5306087" cy="3603005"/>
          </a:xfrm>
          <a:prstGeom prst="rect">
            <a:avLst/>
          </a:prstGeom>
          <a:ln>
            <a:solidFill>
              <a:schemeClr val="tx1"/>
            </a:solidFill>
          </a:ln>
        </p:spPr>
      </p:pic>
      <p:sp>
        <p:nvSpPr>
          <p:cNvPr id="8" name="TextBox 7">
            <a:extLst>
              <a:ext uri="{FF2B5EF4-FFF2-40B4-BE49-F238E27FC236}">
                <a16:creationId xmlns:a16="http://schemas.microsoft.com/office/drawing/2014/main" id="{4A93FA27-651D-4D13-B4DF-9F0A73C59134}"/>
              </a:ext>
            </a:extLst>
          </p:cNvPr>
          <p:cNvSpPr txBox="1"/>
          <p:nvPr/>
        </p:nvSpPr>
        <p:spPr>
          <a:xfrm>
            <a:off x="6668083" y="5183863"/>
            <a:ext cx="5306087" cy="646331"/>
          </a:xfrm>
          <a:prstGeom prst="rect">
            <a:avLst/>
          </a:prstGeom>
          <a:noFill/>
        </p:spPr>
        <p:txBody>
          <a:bodyPr wrap="square" rtlCol="0">
            <a:spAutoFit/>
          </a:bodyPr>
          <a:lstStyle/>
          <a:p>
            <a:r>
              <a:rPr lang="en-US"/>
              <a:t>Brick production destroys mango grove - Nyala, Sudan (UNEP 2008)</a:t>
            </a:r>
          </a:p>
        </p:txBody>
      </p:sp>
    </p:spTree>
    <p:extLst>
      <p:ext uri="{BB962C8B-B14F-4D97-AF65-F5344CB8AC3E}">
        <p14:creationId xmlns:p14="http://schemas.microsoft.com/office/powerpoint/2010/main" val="320525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F52E4-4E56-8F19-436E-690826FAC32D}"/>
              </a:ext>
            </a:extLst>
          </p:cNvPr>
          <p:cNvSpPr>
            <a:spLocks noGrp="1"/>
          </p:cNvSpPr>
          <p:nvPr>
            <p:ph type="title"/>
          </p:nvPr>
        </p:nvSpPr>
        <p:spPr>
          <a:xfrm>
            <a:off x="886968" y="1472184"/>
            <a:ext cx="3767328" cy="4581144"/>
          </a:xfrm>
        </p:spPr>
        <p:txBody>
          <a:bodyPr anchor="t">
            <a:normAutofit/>
          </a:bodyPr>
          <a:lstStyle/>
          <a:p>
            <a:r>
              <a:rPr lang="en-US" sz="5400" b="1" dirty="0"/>
              <a:t>Reflection Exercise</a:t>
            </a:r>
            <a:br>
              <a:rPr lang="en-US" sz="5400" b="1" dirty="0"/>
            </a:br>
            <a:br>
              <a:rPr lang="en-US" sz="5400" b="1" dirty="0"/>
            </a:br>
            <a:r>
              <a:rPr lang="en-US" sz="4000" b="1" dirty="0"/>
              <a:t>In small groups you will discuss</a:t>
            </a:r>
            <a:r>
              <a:rPr lang="en-US" sz="5400" b="1" dirty="0"/>
              <a:t>: </a:t>
            </a:r>
          </a:p>
        </p:txBody>
      </p:sp>
      <p:sp>
        <p:nvSpPr>
          <p:cNvPr id="5" name="Content Placeholder 4">
            <a:extLst>
              <a:ext uri="{FF2B5EF4-FFF2-40B4-BE49-F238E27FC236}">
                <a16:creationId xmlns:a16="http://schemas.microsoft.com/office/drawing/2014/main" id="{3A156E5D-EB88-4943-C043-DB87222F9412}"/>
              </a:ext>
            </a:extLst>
          </p:cNvPr>
          <p:cNvSpPr>
            <a:spLocks noGrp="1"/>
          </p:cNvSpPr>
          <p:nvPr>
            <p:ph idx="1"/>
          </p:nvPr>
        </p:nvSpPr>
        <p:spPr>
          <a:xfrm>
            <a:off x="5105400" y="920750"/>
            <a:ext cx="6827846" cy="5132578"/>
          </a:xfrm>
        </p:spPr>
        <p:txBody>
          <a:bodyPr vert="horz" lIns="91440" tIns="45720" rIns="91440" bIns="45720" rtlCol="0" anchor="t">
            <a:normAutofit/>
          </a:bodyPr>
          <a:lstStyle/>
          <a:p>
            <a:pPr marL="0" indent="0">
              <a:buNone/>
            </a:pPr>
            <a:r>
              <a:rPr lang="en-US" dirty="0">
                <a:latin typeface="Avenir Next LT Pro"/>
              </a:rPr>
              <a:t>Think about past projects/activities that may have had negative consequences for the environment</a:t>
            </a:r>
          </a:p>
          <a:p>
            <a:pPr marL="0" indent="0">
              <a:buNone/>
            </a:pPr>
            <a:endParaRPr lang="en-US" dirty="0">
              <a:latin typeface="Avenir Next LT Pro"/>
            </a:endParaRPr>
          </a:p>
          <a:p>
            <a:r>
              <a:rPr lang="en-US" dirty="0">
                <a:latin typeface="Avenir Next LT Pro"/>
              </a:rPr>
              <a:t>What were they? </a:t>
            </a:r>
          </a:p>
          <a:p>
            <a:r>
              <a:rPr lang="en-US" dirty="0">
                <a:latin typeface="Avenir Next LT Pro"/>
              </a:rPr>
              <a:t>What was done about it? </a:t>
            </a:r>
          </a:p>
          <a:p>
            <a:pPr marL="0" indent="0">
              <a:buNone/>
            </a:pPr>
            <a:endParaRPr lang="en-US" dirty="0">
              <a:latin typeface="Avenir Next LT Pro"/>
            </a:endParaRPr>
          </a:p>
          <a:p>
            <a:pPr marL="0" indent="0">
              <a:buNone/>
            </a:pPr>
            <a:r>
              <a:rPr lang="fr-FR" dirty="0">
                <a:latin typeface="Avenir Next LT Pro"/>
              </a:rPr>
              <a:t>Feedback </a:t>
            </a:r>
          </a:p>
        </p:txBody>
      </p:sp>
      <p:grpSp>
        <p:nvGrpSpPr>
          <p:cNvPr id="15" name="Group 14">
            <a:extLst>
              <a:ext uri="{FF2B5EF4-FFF2-40B4-BE49-F238E27FC236}">
                <a16:creationId xmlns:a16="http://schemas.microsoft.com/office/drawing/2014/main" id="{DDAE397D-2F47-480F-95CA-D5EDB2433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 name="Freeform 5">
              <a:extLst>
                <a:ext uri="{FF2B5EF4-FFF2-40B4-BE49-F238E27FC236}">
                  <a16:creationId xmlns:a16="http://schemas.microsoft.com/office/drawing/2014/main" id="{BD66E0D2-4D47-45F5-9F6C-04DF950CB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6">
              <a:extLst>
                <a:ext uri="{FF2B5EF4-FFF2-40B4-BE49-F238E27FC236}">
                  <a16:creationId xmlns:a16="http://schemas.microsoft.com/office/drawing/2014/main" id="{C36CD79E-81FA-41B2-9A38-E0E26BCBE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7">
              <a:extLst>
                <a:ext uri="{FF2B5EF4-FFF2-40B4-BE49-F238E27FC236}">
                  <a16:creationId xmlns:a16="http://schemas.microsoft.com/office/drawing/2014/main" id="{58CF2E87-8DCB-4A21-A926-1879E39DE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8">
              <a:extLst>
                <a:ext uri="{FF2B5EF4-FFF2-40B4-BE49-F238E27FC236}">
                  <a16:creationId xmlns:a16="http://schemas.microsoft.com/office/drawing/2014/main" id="{E8EBCED8-09A7-4078-908F-87C5C9094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9">
              <a:extLst>
                <a:ext uri="{FF2B5EF4-FFF2-40B4-BE49-F238E27FC236}">
                  <a16:creationId xmlns:a16="http://schemas.microsoft.com/office/drawing/2014/main" id="{881B8E24-1A3B-4288-834C-5C75EE61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0">
              <a:extLst>
                <a:ext uri="{FF2B5EF4-FFF2-40B4-BE49-F238E27FC236}">
                  <a16:creationId xmlns:a16="http://schemas.microsoft.com/office/drawing/2014/main" id="{CE6C6947-62CC-47B5-8006-0DBB11057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1">
              <a:extLst>
                <a:ext uri="{FF2B5EF4-FFF2-40B4-BE49-F238E27FC236}">
                  <a16:creationId xmlns:a16="http://schemas.microsoft.com/office/drawing/2014/main" id="{5A3EA873-FF38-49B1-AA18-6CAA8278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2">
              <a:extLst>
                <a:ext uri="{FF2B5EF4-FFF2-40B4-BE49-F238E27FC236}">
                  <a16:creationId xmlns:a16="http://schemas.microsoft.com/office/drawing/2014/main" id="{2B74FB34-BB05-4313-9474-A4F9B27A5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3">
              <a:extLst>
                <a:ext uri="{FF2B5EF4-FFF2-40B4-BE49-F238E27FC236}">
                  <a16:creationId xmlns:a16="http://schemas.microsoft.com/office/drawing/2014/main" id="{3673863D-063E-49A6-9856-52014BB4D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4">
              <a:extLst>
                <a:ext uri="{FF2B5EF4-FFF2-40B4-BE49-F238E27FC236}">
                  <a16:creationId xmlns:a16="http://schemas.microsoft.com/office/drawing/2014/main" id="{59E7384A-6379-482C-8070-680EA33AF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5">
              <a:extLst>
                <a:ext uri="{FF2B5EF4-FFF2-40B4-BE49-F238E27FC236}">
                  <a16:creationId xmlns:a16="http://schemas.microsoft.com/office/drawing/2014/main" id="{C6A49E1B-06B5-467F-97A5-EE77945A7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16">
              <a:extLst>
                <a:ext uri="{FF2B5EF4-FFF2-40B4-BE49-F238E27FC236}">
                  <a16:creationId xmlns:a16="http://schemas.microsoft.com/office/drawing/2014/main" id="{C67D60A3-4CE7-453B-97D1-08DD83271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17">
              <a:extLst>
                <a:ext uri="{FF2B5EF4-FFF2-40B4-BE49-F238E27FC236}">
                  <a16:creationId xmlns:a16="http://schemas.microsoft.com/office/drawing/2014/main" id="{1333C1DC-BC77-4584-B472-AE19C4A09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18">
              <a:extLst>
                <a:ext uri="{FF2B5EF4-FFF2-40B4-BE49-F238E27FC236}">
                  <a16:creationId xmlns:a16="http://schemas.microsoft.com/office/drawing/2014/main" id="{30CC34F2-2D02-4DC8-8951-5E29E0866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19">
              <a:extLst>
                <a:ext uri="{FF2B5EF4-FFF2-40B4-BE49-F238E27FC236}">
                  <a16:creationId xmlns:a16="http://schemas.microsoft.com/office/drawing/2014/main" id="{C77A3E1B-1C72-4437-A8A1-FC659C9E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0">
              <a:extLst>
                <a:ext uri="{FF2B5EF4-FFF2-40B4-BE49-F238E27FC236}">
                  <a16:creationId xmlns:a16="http://schemas.microsoft.com/office/drawing/2014/main" id="{4EE3E561-115A-4994-832B-FB79E4498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21">
              <a:extLst>
                <a:ext uri="{FF2B5EF4-FFF2-40B4-BE49-F238E27FC236}">
                  <a16:creationId xmlns:a16="http://schemas.microsoft.com/office/drawing/2014/main" id="{D389D14E-E715-4844-8E58-ED5A66AB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22">
              <a:extLst>
                <a:ext uri="{FF2B5EF4-FFF2-40B4-BE49-F238E27FC236}">
                  <a16:creationId xmlns:a16="http://schemas.microsoft.com/office/drawing/2014/main" id="{4208B28A-82FB-48D4-9087-806354C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23">
              <a:extLst>
                <a:ext uri="{FF2B5EF4-FFF2-40B4-BE49-F238E27FC236}">
                  <a16:creationId xmlns:a16="http://schemas.microsoft.com/office/drawing/2014/main" id="{1330334B-C28B-49CB-8643-6EF946230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24">
              <a:extLst>
                <a:ext uri="{FF2B5EF4-FFF2-40B4-BE49-F238E27FC236}">
                  <a16:creationId xmlns:a16="http://schemas.microsoft.com/office/drawing/2014/main" id="{F221AA9B-1DD9-4FC4-947F-90C0582F7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25">
              <a:extLst>
                <a:ext uri="{FF2B5EF4-FFF2-40B4-BE49-F238E27FC236}">
                  <a16:creationId xmlns:a16="http://schemas.microsoft.com/office/drawing/2014/main" id="{9214B596-B3CC-43CB-A72A-2ADABBE5B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8" name="Isosceles Triangle 37">
            <a:extLst>
              <a:ext uri="{FF2B5EF4-FFF2-40B4-BE49-F238E27FC236}">
                <a16:creationId xmlns:a16="http://schemas.microsoft.com/office/drawing/2014/main" id="{64F9BF67-14D7-4F9D-A8E4-4BB8DE35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5225" y="1331697"/>
            <a:ext cx="193249"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a:p>
        </p:txBody>
      </p:sp>
    </p:spTree>
    <p:extLst>
      <p:ext uri="{BB962C8B-B14F-4D97-AF65-F5344CB8AC3E}">
        <p14:creationId xmlns:p14="http://schemas.microsoft.com/office/powerpoint/2010/main" val="64257696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3A6AA-FF70-BACE-C781-334117417D1A}"/>
              </a:ext>
            </a:extLst>
          </p:cNvPr>
          <p:cNvSpPr>
            <a:spLocks noGrp="1"/>
          </p:cNvSpPr>
          <p:nvPr>
            <p:ph type="title"/>
          </p:nvPr>
        </p:nvSpPr>
        <p:spPr/>
        <p:txBody>
          <a:bodyPr/>
          <a:lstStyle/>
          <a:p>
            <a:r>
              <a:rPr lang="en-US" b="1" dirty="0">
                <a:cs typeface="Calibri"/>
              </a:rPr>
              <a:t>This tool is for you if …</a:t>
            </a:r>
            <a:br>
              <a:rPr lang="en-US" dirty="0">
                <a:cs typeface="Calibri"/>
              </a:rPr>
            </a:br>
            <a:endParaRPr lang="en-US" dirty="0"/>
          </a:p>
        </p:txBody>
      </p:sp>
      <p:sp>
        <p:nvSpPr>
          <p:cNvPr id="3" name="Content Placeholder 2">
            <a:extLst>
              <a:ext uri="{FF2B5EF4-FFF2-40B4-BE49-F238E27FC236}">
                <a16:creationId xmlns:a16="http://schemas.microsoft.com/office/drawing/2014/main" id="{07B915A6-FE40-B8F5-1FD3-D5B4D2137505}"/>
              </a:ext>
            </a:extLst>
          </p:cNvPr>
          <p:cNvSpPr>
            <a:spLocks noGrp="1"/>
          </p:cNvSpPr>
          <p:nvPr>
            <p:ph idx="1"/>
          </p:nvPr>
        </p:nvSpPr>
        <p:spPr>
          <a:xfrm>
            <a:off x="838200" y="1457739"/>
            <a:ext cx="10515600" cy="4574486"/>
          </a:xfrm>
        </p:spPr>
        <p:txBody>
          <a:bodyPr>
            <a:normAutofit/>
          </a:bodyPr>
          <a:lstStyle/>
          <a:p>
            <a:r>
              <a:rPr lang="en-US" dirty="0">
                <a:cs typeface="Calibri"/>
              </a:rPr>
              <a:t>Do you want to ensure you minimize or mitigate against any potential risks to the natural environment as a result of your interventions? </a:t>
            </a:r>
          </a:p>
          <a:p>
            <a:r>
              <a:rPr lang="en-US" dirty="0">
                <a:cs typeface="Calibri"/>
              </a:rPr>
              <a:t>Do you wonder how we (as a sector)  can be better stewards of the environment, not only reaping environmental outcomes but leaving the planet in a better place for future generations?</a:t>
            </a:r>
          </a:p>
          <a:p>
            <a:r>
              <a:rPr lang="en-US" dirty="0">
                <a:cs typeface="Calibri"/>
              </a:rPr>
              <a:t>Do you wish to reduce the carbon footprint of your operations? </a:t>
            </a:r>
          </a:p>
          <a:p>
            <a:r>
              <a:rPr lang="en-US" dirty="0">
                <a:cs typeface="Calibri"/>
              </a:rPr>
              <a:t>Do you want to ensure you protect people living in hazard zone areas from the effects of climate change? </a:t>
            </a:r>
          </a:p>
          <a:p>
            <a:endParaRPr lang="en-US" dirty="0"/>
          </a:p>
        </p:txBody>
      </p:sp>
    </p:spTree>
    <p:extLst>
      <p:ext uri="{BB962C8B-B14F-4D97-AF65-F5344CB8AC3E}">
        <p14:creationId xmlns:p14="http://schemas.microsoft.com/office/powerpoint/2010/main" val="9320319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A01A52F4CA9F47A9B8A740FE4E660B" ma:contentTypeVersion="22" ma:contentTypeDescription="Create a new document." ma:contentTypeScope="" ma:versionID="b2fccb3013a95108733152e9e74ec32c">
  <xsd:schema xmlns:xsd="http://www.w3.org/2001/XMLSchema" xmlns:xs="http://www.w3.org/2001/XMLSchema" xmlns:p="http://schemas.microsoft.com/office/2006/metadata/properties" xmlns:ns2="7685d9b9-ccba-467f-9eeb-f8583d84f2a4" xmlns:ns3="c8323a28-157b-46e6-aa09-f907d7c3df5d" xmlns:ns4="b2594ab3-d42a-4e76-bde3-98c81b560ae9" targetNamespace="http://schemas.microsoft.com/office/2006/metadata/properties" ma:root="true" ma:fieldsID="e0270c7a1a4852e4f88302de1dbcec13" ns2:_="" ns3:_="" ns4:_="">
    <xsd:import namespace="7685d9b9-ccba-467f-9eeb-f8583d84f2a4"/>
    <xsd:import namespace="c8323a28-157b-46e6-aa09-f907d7c3df5d"/>
    <xsd:import namespace="b2594ab3-d42a-4e76-bde3-98c81b560ae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Se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5d9b9-ccba-467f-9eeb-f8583d84f2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e90c631-7896-4d4b-aef2-bd8af8cfca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Section" ma:index="24" nillable="true" ma:displayName="Section" ma:format="Dropdown" ma:internalName="Section">
      <xsd:simpleType>
        <xsd:restriction base="dms:Choice">
          <xsd:enumeration value="Programming"/>
          <xsd:enumeration value="Operations"/>
          <xsd:enumeration value="Learning &amp; Capacity"/>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323a28-157b-46e6-aa09-f907d7c3df5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594ab3-d42a-4e76-bde3-98c81b560ae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e87f2c3-5df3-4663-af8e-d9b23324a6d4}" ma:internalName="TaxCatchAll" ma:showField="CatchAllData" ma:web="c8323a28-157b-46e6-aa09-f907d7c3df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2594ab3-d42a-4e76-bde3-98c81b560ae9" xsi:nil="true"/>
    <Section xmlns="7685d9b9-ccba-467f-9eeb-f8583d84f2a4" xsi:nil="true"/>
    <lcf76f155ced4ddcb4097134ff3c332f xmlns="7685d9b9-ccba-467f-9eeb-f8583d84f2a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D77A808-ACBF-4A7D-B841-3F27FCBD46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5d9b9-ccba-467f-9eeb-f8583d84f2a4"/>
    <ds:schemaRef ds:uri="c8323a28-157b-46e6-aa09-f907d7c3df5d"/>
    <ds:schemaRef ds:uri="b2594ab3-d42a-4e76-bde3-98c81b560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D909F0-7A7C-40A7-BD60-91592BE45B50}">
  <ds:schemaRefs>
    <ds:schemaRef ds:uri="http://schemas.microsoft.com/sharepoint/v3/contenttype/forms"/>
  </ds:schemaRefs>
</ds:datastoreItem>
</file>

<file path=customXml/itemProps3.xml><?xml version="1.0" encoding="utf-8"?>
<ds:datastoreItem xmlns:ds="http://schemas.openxmlformats.org/officeDocument/2006/customXml" ds:itemID="{E5CE4E30-199F-4123-ADBD-36CDB69791ED}">
  <ds:schemaRefs>
    <ds:schemaRef ds:uri="http://schemas.microsoft.com/office/2006/metadata/properties"/>
    <ds:schemaRef ds:uri="http://schemas.microsoft.com/office/infopath/2007/PartnerControls"/>
    <ds:schemaRef ds:uri="b2594ab3-d42a-4e76-bde3-98c81b560ae9"/>
    <ds:schemaRef ds:uri="7685d9b9-ccba-467f-9eeb-f8583d84f2a4"/>
  </ds:schemaRefs>
</ds:datastoreItem>
</file>

<file path=docProps/app.xml><?xml version="1.0" encoding="utf-8"?>
<Properties xmlns="http://schemas.openxmlformats.org/officeDocument/2006/extended-properties" xmlns:vt="http://schemas.openxmlformats.org/officeDocument/2006/docPropsVTypes">
  <TotalTime>31777</TotalTime>
  <Words>3555</Words>
  <Application>Microsoft Office PowerPoint</Application>
  <PresentationFormat>Widescreen</PresentationFormat>
  <Paragraphs>285</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Housekeeping Introductions </vt:lpstr>
      <vt:lpstr>Why are we here ?</vt:lpstr>
      <vt:lpstr>Objectives of the Training </vt:lpstr>
      <vt:lpstr>What is Environmental Stewardship?</vt:lpstr>
      <vt:lpstr>What is Environmental Stewardship?</vt:lpstr>
      <vt:lpstr>Why Environmental Stewardship?</vt:lpstr>
      <vt:lpstr>Reflection Exercise  In small groups you will discuss: </vt:lpstr>
      <vt:lpstr>This tool is for you if … </vt:lpstr>
      <vt:lpstr>Environmental Stewardship Tool  (EST): Background</vt:lpstr>
      <vt:lpstr>The Environmental Stewardship Tool (EST) - What is it?</vt:lpstr>
      <vt:lpstr>Limitations of the EST:</vt:lpstr>
      <vt:lpstr>EST: Who uses it, When? </vt:lpstr>
      <vt:lpstr>Getting familiar with the tool…</vt:lpstr>
      <vt:lpstr>Categories of Impacts (Tier  1) </vt:lpstr>
      <vt:lpstr>Tier 2 Risk Profiling and Ranking </vt:lpstr>
      <vt:lpstr>PowerPoint Presentation</vt:lpstr>
      <vt:lpstr>Risk and Mitigation Register (Tier 3)</vt:lpstr>
      <vt:lpstr>Sector Guidance  </vt:lpstr>
      <vt:lpstr>Tips for applying the tool: </vt:lpstr>
      <vt:lpstr>Tips for applying the tool: </vt:lpstr>
      <vt:lpstr>Exercise: Application of EST to Real Case: </vt:lpstr>
      <vt:lpstr>Debrief </vt:lpstr>
      <vt:lpstr>Learning from the application of the EST:</vt:lpstr>
      <vt:lpstr>Learning Continued:</vt:lpstr>
      <vt:lpstr>Tips for after application of the tool:</vt:lpstr>
      <vt:lpstr>Resources to support the application of the EST </vt:lpstr>
      <vt:lpstr>Thanks for your interest in the EST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Sarsycki, Matthew</dc:creator>
  <cp:lastModifiedBy>Henriques, Gisele</cp:lastModifiedBy>
  <cp:revision>13</cp:revision>
  <dcterms:created xsi:type="dcterms:W3CDTF">2020-05-28T15:26:08Z</dcterms:created>
  <dcterms:modified xsi:type="dcterms:W3CDTF">2024-04-05T20:24:00Z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0x010100ADA01A52F4CA9F47A9B8A740FE4E660B</vt:lpwstr>
  </property>
  <property fmtid="{D5CDD505-2E9C-101B-9397-08002B2CF9AE}" pid="3" name="MediaServiceImageTags">
    <vt:lpwstr/>
  </property>
</Properties>
</file>