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2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xNjKmoaNzCi6uYU5KW8UGwd9P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535A3F-108F-4F05-8D9A-8D8ED0C4744F}" v="1" dt="2022-02-10T03:08:07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customschemas.google.com/relationships/presentationmetadata" Target="metadata"/><Relationship Id="rId37" Type="http://schemas.microsoft.com/office/2016/11/relationships/changesInfo" Target="changesInfos/changesInfo1.xml"/><Relationship Id="rId40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brera, Abdiel" userId="fee7fde0-c3dc-4fd4-8e14-1a4ae313aa17" providerId="ADAL" clId="{C8535A3F-108F-4F05-8D9A-8D8ED0C4744F}"/>
    <pc:docChg chg="modSld">
      <pc:chgData name="Cabrera, Abdiel" userId="fee7fde0-c3dc-4fd4-8e14-1a4ae313aa17" providerId="ADAL" clId="{C8535A3F-108F-4F05-8D9A-8D8ED0C4744F}" dt="2022-02-10T03:08:07.454" v="0" actId="571"/>
      <pc:docMkLst>
        <pc:docMk/>
      </pc:docMkLst>
      <pc:sldChg chg="addSp modSp">
        <pc:chgData name="Cabrera, Abdiel" userId="fee7fde0-c3dc-4fd4-8e14-1a4ae313aa17" providerId="ADAL" clId="{C8535A3F-108F-4F05-8D9A-8D8ED0C4744F}" dt="2022-02-10T03:08:07.454" v="0" actId="571"/>
        <pc:sldMkLst>
          <pc:docMk/>
          <pc:sldMk cId="0" sldId="264"/>
        </pc:sldMkLst>
        <pc:spChg chg="mod">
          <ac:chgData name="Cabrera, Abdiel" userId="fee7fde0-c3dc-4fd4-8e14-1a4ae313aa17" providerId="ADAL" clId="{C8535A3F-108F-4F05-8D9A-8D8ED0C4744F}" dt="2022-02-10T03:08:07.454" v="0" actId="571"/>
          <ac:spMkLst>
            <pc:docMk/>
            <pc:sldMk cId="0" sldId="264"/>
            <ac:spMk id="29" creationId="{C0AFDCC6-014B-4E61-BFE5-F2821BF4784A}"/>
          </ac:spMkLst>
        </pc:spChg>
        <pc:spChg chg="mod">
          <ac:chgData name="Cabrera, Abdiel" userId="fee7fde0-c3dc-4fd4-8e14-1a4ae313aa17" providerId="ADAL" clId="{C8535A3F-108F-4F05-8D9A-8D8ED0C4744F}" dt="2022-02-10T03:08:07.454" v="0" actId="571"/>
          <ac:spMkLst>
            <pc:docMk/>
            <pc:sldMk cId="0" sldId="264"/>
            <ac:spMk id="30" creationId="{BE421857-6A90-45FF-93C1-28636CE19970}"/>
          </ac:spMkLst>
        </pc:spChg>
        <pc:spChg chg="mod">
          <ac:chgData name="Cabrera, Abdiel" userId="fee7fde0-c3dc-4fd4-8e14-1a4ae313aa17" providerId="ADAL" clId="{C8535A3F-108F-4F05-8D9A-8D8ED0C4744F}" dt="2022-02-10T03:08:07.454" v="0" actId="571"/>
          <ac:spMkLst>
            <pc:docMk/>
            <pc:sldMk cId="0" sldId="264"/>
            <ac:spMk id="31" creationId="{08D722A5-14CA-4BC8-B4C0-4F85DCE9CDC4}"/>
          </ac:spMkLst>
        </pc:spChg>
        <pc:spChg chg="mod">
          <ac:chgData name="Cabrera, Abdiel" userId="fee7fde0-c3dc-4fd4-8e14-1a4ae313aa17" providerId="ADAL" clId="{C8535A3F-108F-4F05-8D9A-8D8ED0C4744F}" dt="2022-02-10T03:08:07.454" v="0" actId="571"/>
          <ac:spMkLst>
            <pc:docMk/>
            <pc:sldMk cId="0" sldId="264"/>
            <ac:spMk id="32" creationId="{44AA7A2C-C581-4A51-BF50-5C64BE6D4A6D}"/>
          </ac:spMkLst>
        </pc:spChg>
        <pc:spChg chg="mod">
          <ac:chgData name="Cabrera, Abdiel" userId="fee7fde0-c3dc-4fd4-8e14-1a4ae313aa17" providerId="ADAL" clId="{C8535A3F-108F-4F05-8D9A-8D8ED0C4744F}" dt="2022-02-10T03:08:07.454" v="0" actId="571"/>
          <ac:spMkLst>
            <pc:docMk/>
            <pc:sldMk cId="0" sldId="264"/>
            <ac:spMk id="33" creationId="{B2E8A063-94FF-4D97-93F6-F8ADC6860BCF}"/>
          </ac:spMkLst>
        </pc:spChg>
        <pc:spChg chg="mod">
          <ac:chgData name="Cabrera, Abdiel" userId="fee7fde0-c3dc-4fd4-8e14-1a4ae313aa17" providerId="ADAL" clId="{C8535A3F-108F-4F05-8D9A-8D8ED0C4744F}" dt="2022-02-10T03:08:07.454" v="0" actId="571"/>
          <ac:spMkLst>
            <pc:docMk/>
            <pc:sldMk cId="0" sldId="264"/>
            <ac:spMk id="34" creationId="{4A5487E2-2A1E-4242-8E07-F84795532C04}"/>
          </ac:spMkLst>
        </pc:spChg>
        <pc:spChg chg="mod">
          <ac:chgData name="Cabrera, Abdiel" userId="fee7fde0-c3dc-4fd4-8e14-1a4ae313aa17" providerId="ADAL" clId="{C8535A3F-108F-4F05-8D9A-8D8ED0C4744F}" dt="2022-02-10T03:08:07.454" v="0" actId="571"/>
          <ac:spMkLst>
            <pc:docMk/>
            <pc:sldMk cId="0" sldId="264"/>
            <ac:spMk id="35" creationId="{6322F8BF-CC5D-4BB9-B7B9-655B09D62D40}"/>
          </ac:spMkLst>
        </pc:spChg>
        <pc:spChg chg="mod">
          <ac:chgData name="Cabrera, Abdiel" userId="fee7fde0-c3dc-4fd4-8e14-1a4ae313aa17" providerId="ADAL" clId="{C8535A3F-108F-4F05-8D9A-8D8ED0C4744F}" dt="2022-02-10T03:08:07.454" v="0" actId="571"/>
          <ac:spMkLst>
            <pc:docMk/>
            <pc:sldMk cId="0" sldId="264"/>
            <ac:spMk id="36" creationId="{14A1F8FA-6BFE-4E03-A3BF-6F55160E659E}"/>
          </ac:spMkLst>
        </pc:spChg>
        <pc:spChg chg="mod">
          <ac:chgData name="Cabrera, Abdiel" userId="fee7fde0-c3dc-4fd4-8e14-1a4ae313aa17" providerId="ADAL" clId="{C8535A3F-108F-4F05-8D9A-8D8ED0C4744F}" dt="2022-02-10T03:08:07.454" v="0" actId="571"/>
          <ac:spMkLst>
            <pc:docMk/>
            <pc:sldMk cId="0" sldId="264"/>
            <ac:spMk id="37" creationId="{EC1A1A47-88E8-427B-9089-720AA014F4B3}"/>
          </ac:spMkLst>
        </pc:spChg>
        <pc:spChg chg="mod">
          <ac:chgData name="Cabrera, Abdiel" userId="fee7fde0-c3dc-4fd4-8e14-1a4ae313aa17" providerId="ADAL" clId="{C8535A3F-108F-4F05-8D9A-8D8ED0C4744F}" dt="2022-02-10T03:08:07.454" v="0" actId="571"/>
          <ac:spMkLst>
            <pc:docMk/>
            <pc:sldMk cId="0" sldId="264"/>
            <ac:spMk id="38" creationId="{7DB2A1F4-7F0D-4C82-B45A-1B9B0FA0D8F8}"/>
          </ac:spMkLst>
        </pc:spChg>
        <pc:spChg chg="mod">
          <ac:chgData name="Cabrera, Abdiel" userId="fee7fde0-c3dc-4fd4-8e14-1a4ae313aa17" providerId="ADAL" clId="{C8535A3F-108F-4F05-8D9A-8D8ED0C4744F}" dt="2022-02-10T03:08:07.454" v="0" actId="571"/>
          <ac:spMkLst>
            <pc:docMk/>
            <pc:sldMk cId="0" sldId="264"/>
            <ac:spMk id="39" creationId="{42ABE366-7049-496F-9DA6-B6F7875DF5A6}"/>
          </ac:spMkLst>
        </pc:spChg>
        <pc:spChg chg="mod">
          <ac:chgData name="Cabrera, Abdiel" userId="fee7fde0-c3dc-4fd4-8e14-1a4ae313aa17" providerId="ADAL" clId="{C8535A3F-108F-4F05-8D9A-8D8ED0C4744F}" dt="2022-02-10T03:08:07.454" v="0" actId="571"/>
          <ac:spMkLst>
            <pc:docMk/>
            <pc:sldMk cId="0" sldId="264"/>
            <ac:spMk id="40" creationId="{3CBB43AD-2A3A-4E4B-8197-43867F386A70}"/>
          </ac:spMkLst>
        </pc:spChg>
        <pc:spChg chg="mod">
          <ac:chgData name="Cabrera, Abdiel" userId="fee7fde0-c3dc-4fd4-8e14-1a4ae313aa17" providerId="ADAL" clId="{C8535A3F-108F-4F05-8D9A-8D8ED0C4744F}" dt="2022-02-10T03:08:07.454" v="0" actId="571"/>
          <ac:spMkLst>
            <pc:docMk/>
            <pc:sldMk cId="0" sldId="264"/>
            <ac:spMk id="41" creationId="{E047C926-5C64-4FEB-8899-52F3EC39460F}"/>
          </ac:spMkLst>
        </pc:spChg>
        <pc:spChg chg="mod">
          <ac:chgData name="Cabrera, Abdiel" userId="fee7fde0-c3dc-4fd4-8e14-1a4ae313aa17" providerId="ADAL" clId="{C8535A3F-108F-4F05-8D9A-8D8ED0C4744F}" dt="2022-02-10T03:08:07.454" v="0" actId="571"/>
          <ac:spMkLst>
            <pc:docMk/>
            <pc:sldMk cId="0" sldId="264"/>
            <ac:spMk id="42" creationId="{FF65D8A5-8DAD-4B91-A403-BF76B1699B0D}"/>
          </ac:spMkLst>
        </pc:spChg>
        <pc:spChg chg="mod">
          <ac:chgData name="Cabrera, Abdiel" userId="fee7fde0-c3dc-4fd4-8e14-1a4ae313aa17" providerId="ADAL" clId="{C8535A3F-108F-4F05-8D9A-8D8ED0C4744F}" dt="2022-02-10T03:08:07.454" v="0" actId="571"/>
          <ac:spMkLst>
            <pc:docMk/>
            <pc:sldMk cId="0" sldId="264"/>
            <ac:spMk id="43" creationId="{830BBD33-DCB9-4BA4-B99E-46955A6A7E3F}"/>
          </ac:spMkLst>
        </pc:spChg>
        <pc:spChg chg="mod">
          <ac:chgData name="Cabrera, Abdiel" userId="fee7fde0-c3dc-4fd4-8e14-1a4ae313aa17" providerId="ADAL" clId="{C8535A3F-108F-4F05-8D9A-8D8ED0C4744F}" dt="2022-02-10T03:08:07.454" v="0" actId="571"/>
          <ac:spMkLst>
            <pc:docMk/>
            <pc:sldMk cId="0" sldId="264"/>
            <ac:spMk id="44" creationId="{39BF7D87-9F84-418D-BD2D-B00F805F1A15}"/>
          </ac:spMkLst>
        </pc:spChg>
        <pc:spChg chg="mod">
          <ac:chgData name="Cabrera, Abdiel" userId="fee7fde0-c3dc-4fd4-8e14-1a4ae313aa17" providerId="ADAL" clId="{C8535A3F-108F-4F05-8D9A-8D8ED0C4744F}" dt="2022-02-10T03:08:07.454" v="0" actId="571"/>
          <ac:spMkLst>
            <pc:docMk/>
            <pc:sldMk cId="0" sldId="264"/>
            <ac:spMk id="45" creationId="{2417319F-2EDE-4169-8EE3-398A6C0C0FB4}"/>
          </ac:spMkLst>
        </pc:spChg>
        <pc:spChg chg="mod">
          <ac:chgData name="Cabrera, Abdiel" userId="fee7fde0-c3dc-4fd4-8e14-1a4ae313aa17" providerId="ADAL" clId="{C8535A3F-108F-4F05-8D9A-8D8ED0C4744F}" dt="2022-02-10T03:08:07.454" v="0" actId="571"/>
          <ac:spMkLst>
            <pc:docMk/>
            <pc:sldMk cId="0" sldId="264"/>
            <ac:spMk id="46" creationId="{223E9C8B-94D5-4AAB-B643-F4F1D6582353}"/>
          </ac:spMkLst>
        </pc:spChg>
        <pc:spChg chg="mod">
          <ac:chgData name="Cabrera, Abdiel" userId="fee7fde0-c3dc-4fd4-8e14-1a4ae313aa17" providerId="ADAL" clId="{C8535A3F-108F-4F05-8D9A-8D8ED0C4744F}" dt="2022-02-10T03:08:07.454" v="0" actId="571"/>
          <ac:spMkLst>
            <pc:docMk/>
            <pc:sldMk cId="0" sldId="264"/>
            <ac:spMk id="47" creationId="{B258CD0C-43C7-43A9-BB7F-C9863219DEB1}"/>
          </ac:spMkLst>
        </pc:spChg>
        <pc:spChg chg="mod">
          <ac:chgData name="Cabrera, Abdiel" userId="fee7fde0-c3dc-4fd4-8e14-1a4ae313aa17" providerId="ADAL" clId="{C8535A3F-108F-4F05-8D9A-8D8ED0C4744F}" dt="2022-02-10T03:08:07.454" v="0" actId="571"/>
          <ac:spMkLst>
            <pc:docMk/>
            <pc:sldMk cId="0" sldId="264"/>
            <ac:spMk id="48" creationId="{250021CA-E4FD-49C0-86B7-23ECFDCD40A4}"/>
          </ac:spMkLst>
        </pc:spChg>
        <pc:spChg chg="mod">
          <ac:chgData name="Cabrera, Abdiel" userId="fee7fde0-c3dc-4fd4-8e14-1a4ae313aa17" providerId="ADAL" clId="{C8535A3F-108F-4F05-8D9A-8D8ED0C4744F}" dt="2022-02-10T03:08:07.454" v="0" actId="571"/>
          <ac:spMkLst>
            <pc:docMk/>
            <pc:sldMk cId="0" sldId="264"/>
            <ac:spMk id="49" creationId="{D7FE458F-39D9-4601-8CA7-7DF991E93A7A}"/>
          </ac:spMkLst>
        </pc:spChg>
        <pc:spChg chg="mod">
          <ac:chgData name="Cabrera, Abdiel" userId="fee7fde0-c3dc-4fd4-8e14-1a4ae313aa17" providerId="ADAL" clId="{C8535A3F-108F-4F05-8D9A-8D8ED0C4744F}" dt="2022-02-10T03:08:07.454" v="0" actId="571"/>
          <ac:spMkLst>
            <pc:docMk/>
            <pc:sldMk cId="0" sldId="264"/>
            <ac:spMk id="50" creationId="{41F8F1C1-7870-4315-B982-3D1BFE510553}"/>
          </ac:spMkLst>
        </pc:spChg>
        <pc:grpChg chg="add mod">
          <ac:chgData name="Cabrera, Abdiel" userId="fee7fde0-c3dc-4fd4-8e14-1a4ae313aa17" providerId="ADAL" clId="{C8535A3F-108F-4F05-8D9A-8D8ED0C4744F}" dt="2022-02-10T03:08:07.454" v="0" actId="571"/>
          <ac:grpSpMkLst>
            <pc:docMk/>
            <pc:sldMk cId="0" sldId="264"/>
            <ac:grpSpMk id="28" creationId="{E46C05DF-6F24-45F1-B1A4-6460BD642C84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0"/>
          <p:cNvSpPr txBox="1">
            <a:spLocks noGrp="1"/>
          </p:cNvSpPr>
          <p:nvPr>
            <p:ph type="ctrTitle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Times"/>
              <a:buNone/>
              <a:defRPr sz="55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ubTitle" idx="1"/>
          </p:nvPr>
        </p:nvSpPr>
        <p:spPr>
          <a:xfrm>
            <a:off x="1524000" y="402482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st Slide_FR">
  <p:cSld name="Last Slide_FR">
    <p:bg>
      <p:bgPr>
        <a:solidFill>
          <a:schemeClr val="dk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8"/>
          <p:cNvSpPr txBox="1">
            <a:spLocks noGrp="1"/>
          </p:cNvSpPr>
          <p:nvPr>
            <p:ph type="ctrTitle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Times"/>
              <a:buNone/>
              <a:defRPr sz="55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4" name="Google Shape;6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6052" y="4049081"/>
            <a:ext cx="3739896" cy="1803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st Slide_SP">
  <p:cSld name="Last Slide_SP">
    <p:bg>
      <p:bgPr>
        <a:solidFill>
          <a:schemeClr val="dk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9"/>
          <p:cNvSpPr txBox="1">
            <a:spLocks noGrp="1"/>
          </p:cNvSpPr>
          <p:nvPr>
            <p:ph type="ctrTitle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Times"/>
              <a:buNone/>
              <a:defRPr sz="55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8" name="Google Shape;6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7990" y="4057496"/>
            <a:ext cx="3916019" cy="1801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Slide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3"/>
          <p:cNvSpPr txBox="1">
            <a:spLocks noGrp="1"/>
          </p:cNvSpPr>
          <p:nvPr>
            <p:ph type="title"/>
          </p:nvPr>
        </p:nvSpPr>
        <p:spPr>
          <a:xfrm>
            <a:off x="5620158" y="988219"/>
            <a:ext cx="524448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"/>
              <a:buNone/>
              <a:defRPr sz="40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body" idx="1"/>
          </p:nvPr>
        </p:nvSpPr>
        <p:spPr>
          <a:xfrm>
            <a:off x="5620158" y="3867944"/>
            <a:ext cx="524448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st Slide_EN">
  <p:cSld name="Last Slide_EN">
    <p:bg>
      <p:bgPr>
        <a:solidFill>
          <a:schemeClr val="dk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6"/>
          <p:cNvSpPr txBox="1">
            <a:spLocks noGrp="1"/>
          </p:cNvSpPr>
          <p:nvPr>
            <p:ph type="ctrTitle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Times"/>
              <a:buNone/>
              <a:defRPr sz="55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5" name="Google Shape;25;p3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9376" y="4052608"/>
            <a:ext cx="3493247" cy="179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9376" y="4052608"/>
            <a:ext cx="3493247" cy="179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">
  <p:cSld name="Content Slide 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1"/>
          <p:cNvSpPr txBox="1">
            <a:spLocks noGrp="1"/>
          </p:cNvSpPr>
          <p:nvPr>
            <p:ph type="body" idx="1"/>
          </p:nvPr>
        </p:nvSpPr>
        <p:spPr>
          <a:xfrm>
            <a:off x="838200" y="1484671"/>
            <a:ext cx="10515600" cy="469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"/>
              <a:buNone/>
              <a:defRPr sz="36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>
  <p:cSld name="Content Slide 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4"/>
          <p:cNvSpPr txBox="1">
            <a:spLocks noGrp="1"/>
          </p:cNvSpPr>
          <p:nvPr>
            <p:ph type="body" idx="1"/>
          </p:nvPr>
        </p:nvSpPr>
        <p:spPr>
          <a:xfrm>
            <a:off x="839788" y="1494350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body" idx="2"/>
          </p:nvPr>
        </p:nvSpPr>
        <p:spPr>
          <a:xfrm>
            <a:off x="839788" y="2318261"/>
            <a:ext cx="5157787" cy="390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body" idx="3"/>
          </p:nvPr>
        </p:nvSpPr>
        <p:spPr>
          <a:xfrm>
            <a:off x="6172200" y="1494350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4"/>
          </p:nvPr>
        </p:nvSpPr>
        <p:spPr>
          <a:xfrm>
            <a:off x="6172200" y="2318262"/>
            <a:ext cx="5183188" cy="390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"/>
              <a:buNone/>
              <a:defRPr sz="36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3" name="Google Shape;4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9"/>
          <p:cNvSpPr txBox="1">
            <a:spLocks noGrp="1"/>
          </p:cNvSpPr>
          <p:nvPr>
            <p:ph type="ctrTitle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Times"/>
              <a:buNone/>
              <a:defRPr sz="55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subTitle" idx="1"/>
          </p:nvPr>
        </p:nvSpPr>
        <p:spPr>
          <a:xfrm>
            <a:off x="1524000" y="402482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Slide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5620158" y="988219"/>
            <a:ext cx="524448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"/>
              <a:buNone/>
              <a:defRPr sz="40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body" idx="1"/>
          </p:nvPr>
        </p:nvSpPr>
        <p:spPr>
          <a:xfrm>
            <a:off x="5620158" y="3867944"/>
            <a:ext cx="524448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_full slide">
  <p:cSld name="Photo_full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37"/>
          <p:cNvSpPr>
            <a:spLocks noGrp="1"/>
          </p:cNvSpPr>
          <p:nvPr>
            <p:ph type="dgm" idx="3"/>
          </p:nvPr>
        </p:nvSpPr>
        <p:spPr>
          <a:xfrm>
            <a:off x="0" y="5470168"/>
            <a:ext cx="55880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548625" tIns="13715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body" idx="1"/>
          </p:nvPr>
        </p:nvSpPr>
        <p:spPr>
          <a:xfrm>
            <a:off x="161026" y="6532563"/>
            <a:ext cx="5417547" cy="17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st Slide_EN">
  <p:cSld name="Last Slide_EN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35"/>
          <p:cNvSpPr txBox="1">
            <a:spLocks noGrp="1"/>
          </p:cNvSpPr>
          <p:nvPr>
            <p:ph type="ctrTitle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Times"/>
              <a:buNone/>
              <a:defRPr sz="55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9" name="Google Shape;59;p3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9376" y="4052608"/>
            <a:ext cx="3493247" cy="179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9376" y="4052608"/>
            <a:ext cx="3493247" cy="179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/>
        </p:nvSpPr>
        <p:spPr>
          <a:xfrm>
            <a:off x="11369548" y="6290433"/>
            <a:ext cx="7939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500" b="0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s-MX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fld id="{00000000-1234-1234-1234-123412341234}" type="slidenum">
              <a:rPr lang="es-MX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94306" y="6359525"/>
            <a:ext cx="347302" cy="19150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8"/>
          <p:cNvSpPr txBox="1"/>
          <p:nvPr/>
        </p:nvSpPr>
        <p:spPr>
          <a:xfrm>
            <a:off x="11369548" y="6290433"/>
            <a:ext cx="7939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500" b="0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s-MX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fld id="{00000000-1234-1234-1234-123412341234}" type="slidenum">
              <a:rPr lang="es-MX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94306" y="6359525"/>
            <a:ext cx="347302" cy="1915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/>
          <p:nvPr/>
        </p:nvSpPr>
        <p:spPr>
          <a:xfrm>
            <a:off x="11369548" y="6290433"/>
            <a:ext cx="7939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500" b="0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94306" y="6359525"/>
            <a:ext cx="347302" cy="19150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7"/>
          <p:cNvSpPr txBox="1"/>
          <p:nvPr/>
        </p:nvSpPr>
        <p:spPr>
          <a:xfrm>
            <a:off x="11369548" y="6290433"/>
            <a:ext cx="7939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500" b="0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94306" y="6359525"/>
            <a:ext cx="347302" cy="1915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salliance.org/get-support/resource/guidelines-for-investigation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pseataskforce.org/uploads/tools/modelcomplaintsandinvestigationproceduresandguidancerelatedtoseadraft_iasctaskforceonpsea_english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>
            <a:spLocks noGrp="1"/>
          </p:cNvSpPr>
          <p:nvPr>
            <p:ph type="ctrTitle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"/>
              <a:buNone/>
            </a:pPr>
            <a:br>
              <a:rPr lang="es-MX" sz="4400"/>
            </a:br>
            <a:r>
              <a:rPr lang="es-MX" sz="4400"/>
              <a:t>Módulo 7: Respondiendo a reportes de EAS (IRIS</a:t>
            </a:r>
            <a:r>
              <a:rPr lang="es-MX" sz="4400" b="0"/>
              <a:t>*</a:t>
            </a:r>
            <a:r>
              <a:rPr lang="es-MX" sz="4400"/>
              <a:t>)</a:t>
            </a:r>
            <a:br>
              <a:rPr lang="es-MX" sz="4400"/>
            </a:br>
            <a:r>
              <a:rPr lang="es-MX" sz="3000" b="0"/>
              <a:t>*internal reporting and investigation systems/ sistemas internos de reportes e investigación</a:t>
            </a:r>
            <a:endParaRPr sz="3000" b="0"/>
          </a:p>
        </p:txBody>
      </p:sp>
      <p:sp>
        <p:nvSpPr>
          <p:cNvPr id="75" name="Google Shape;75;p1"/>
          <p:cNvSpPr txBox="1"/>
          <p:nvPr/>
        </p:nvSpPr>
        <p:spPr>
          <a:xfrm>
            <a:off x="654874" y="4305012"/>
            <a:ext cx="10795060" cy="140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s-MX"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Formación de formadores en PEAS (Training of Trainers/ToT)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s-MX"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CRS, Departamento de Respuesta Humanitaria (HRD)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1170108" y="6012484"/>
            <a:ext cx="9764592" cy="46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3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Facilitado por ___ | Fecha | Lugar</a:t>
            </a:r>
            <a:endParaRPr sz="253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 txBox="1">
            <a:spLocks noGrp="1"/>
          </p:cNvSpPr>
          <p:nvPr>
            <p:ph type="title"/>
          </p:nvPr>
        </p:nvSpPr>
        <p:spPr>
          <a:xfrm>
            <a:off x="5620158" y="988219"/>
            <a:ext cx="524448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"/>
              <a:buNone/>
            </a:pPr>
            <a:r>
              <a:rPr lang="es-MX"/>
              <a:t>Sesión 3</a:t>
            </a:r>
            <a:endParaRPr/>
          </a:p>
        </p:txBody>
      </p:sp>
      <p:sp>
        <p:nvSpPr>
          <p:cNvPr id="197" name="Google Shape;197;p10"/>
          <p:cNvSpPr txBox="1">
            <a:spLocks noGrp="1"/>
          </p:cNvSpPr>
          <p:nvPr>
            <p:ph type="body" idx="1"/>
          </p:nvPr>
        </p:nvSpPr>
        <p:spPr>
          <a:xfrm>
            <a:off x="5620158" y="3840956"/>
            <a:ext cx="524448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MX"/>
              <a:t>Reportes de EAS por parte de las comunidades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"/>
              <a:buNone/>
            </a:pPr>
            <a:r>
              <a:rPr lang="es-MX"/>
              <a:t>Modelo de procedimientos de reportes y escalamiento para las comunidades</a:t>
            </a:r>
            <a:endParaRPr/>
          </a:p>
        </p:txBody>
      </p:sp>
      <p:pic>
        <p:nvPicPr>
          <p:cNvPr id="203" name="Google Shape;203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52786" y="1564858"/>
            <a:ext cx="8889603" cy="515678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1"/>
          <p:cNvSpPr txBox="1"/>
          <p:nvPr/>
        </p:nvSpPr>
        <p:spPr>
          <a:xfrm>
            <a:off x="2486525" y="1564858"/>
            <a:ext cx="5566611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recibir un reporte de un miembro de la comunidad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1"/>
          <p:cNvSpPr txBox="1"/>
          <p:nvPr/>
        </p:nvSpPr>
        <p:spPr>
          <a:xfrm>
            <a:off x="2935706" y="1940808"/>
            <a:ext cx="2053389" cy="58477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Queja de persona beneficiaria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1"/>
          <p:cNvSpPr txBox="1"/>
          <p:nvPr/>
        </p:nvSpPr>
        <p:spPr>
          <a:xfrm>
            <a:off x="2366212" y="3850862"/>
            <a:ext cx="2189746" cy="107721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Canal estático del mecanismo de retroalimentación y respuesta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1"/>
          <p:cNvSpPr txBox="1"/>
          <p:nvPr/>
        </p:nvSpPr>
        <p:spPr>
          <a:xfrm>
            <a:off x="2261938" y="5286252"/>
            <a:ext cx="2069430" cy="107721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Beneficiario directamente al miembro del </a:t>
            </a:r>
            <a:br>
              <a:rPr lang="es-MX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1"/>
          <p:cNvSpPr txBox="1"/>
          <p:nvPr/>
        </p:nvSpPr>
        <p:spPr>
          <a:xfrm>
            <a:off x="4483768" y="2721390"/>
            <a:ext cx="2069430" cy="95410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Remover del mecanismo de retroalimentación y respuesta y escalar de inmediato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1"/>
          <p:cNvSpPr txBox="1"/>
          <p:nvPr/>
        </p:nvSpPr>
        <p:spPr>
          <a:xfrm>
            <a:off x="6731027" y="2382836"/>
            <a:ext cx="206943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Canales designados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1"/>
          <p:cNvSpPr txBox="1"/>
          <p:nvPr/>
        </p:nvSpPr>
        <p:spPr>
          <a:xfrm>
            <a:off x="6826595" y="3104574"/>
            <a:ext cx="3119509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Punto focal (RR. HH. u otro)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1"/>
          <p:cNvSpPr txBox="1"/>
          <p:nvPr/>
        </p:nvSpPr>
        <p:spPr>
          <a:xfrm>
            <a:off x="6826594" y="3728897"/>
            <a:ext cx="4996437" cy="36933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 / Directora Ejecutiva </a:t>
            </a: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 persona delegada)</a:t>
            </a:r>
            <a:endParaRPr/>
          </a:p>
        </p:txBody>
      </p:sp>
      <p:sp>
        <p:nvSpPr>
          <p:cNvPr id="212" name="Google Shape;212;p11"/>
          <p:cNvSpPr txBox="1"/>
          <p:nvPr/>
        </p:nvSpPr>
        <p:spPr>
          <a:xfrm>
            <a:off x="6714984" y="4288704"/>
            <a:ext cx="5092005" cy="92333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Canal estático: correo o buzón de sugerencias específicamente para reportes del personal sobre faltas de conducta del personal)</a:t>
            </a:r>
            <a:endParaRPr/>
          </a:p>
        </p:txBody>
      </p:sp>
      <p:sp>
        <p:nvSpPr>
          <p:cNvPr id="213" name="Google Shape;213;p11"/>
          <p:cNvSpPr txBox="1"/>
          <p:nvPr/>
        </p:nvSpPr>
        <p:spPr>
          <a:xfrm>
            <a:off x="6731027" y="5630900"/>
            <a:ext cx="5092005" cy="92333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 de investigación y respuesta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la revisión e investigación en caso sea necesario</a:t>
            </a:r>
            <a:endParaRPr/>
          </a:p>
        </p:txBody>
      </p:sp>
      <p:sp>
        <p:nvSpPr>
          <p:cNvPr id="214" name="Google Shape;214;p11"/>
          <p:cNvSpPr txBox="1"/>
          <p:nvPr/>
        </p:nvSpPr>
        <p:spPr>
          <a:xfrm>
            <a:off x="4600200" y="5283800"/>
            <a:ext cx="1953000" cy="83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No registrar en el FCRM y escalar de inmediato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2"/>
          <p:cNvGrpSpPr/>
          <p:nvPr/>
        </p:nvGrpSpPr>
        <p:grpSpPr>
          <a:xfrm>
            <a:off x="517358" y="2270821"/>
            <a:ext cx="8456719" cy="3435542"/>
            <a:chOff x="0" y="786509"/>
            <a:chExt cx="8456719" cy="3435542"/>
          </a:xfrm>
        </p:grpSpPr>
        <p:sp>
          <p:nvSpPr>
            <p:cNvPr id="220" name="Google Shape;220;p12"/>
            <p:cNvSpPr/>
            <p:nvPr/>
          </p:nvSpPr>
          <p:spPr>
            <a:xfrm>
              <a:off x="0" y="786509"/>
              <a:ext cx="2642724" cy="1585635"/>
            </a:xfrm>
            <a:prstGeom prst="rect">
              <a:avLst/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2"/>
            <p:cNvSpPr txBox="1"/>
            <p:nvPr/>
          </p:nvSpPr>
          <p:spPr>
            <a:xfrm>
              <a:off x="0" y="786509"/>
              <a:ext cx="2642724" cy="1585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Eliminar las quejas sobre EAS del mecanismo de retroalimentación y respuesta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2906997" y="786509"/>
              <a:ext cx="2642724" cy="1585635"/>
            </a:xfrm>
            <a:prstGeom prst="rect">
              <a:avLst/>
            </a:prstGeom>
            <a:solidFill>
              <a:srgbClr val="0081A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2"/>
            <p:cNvSpPr txBox="1"/>
            <p:nvPr/>
          </p:nvSpPr>
          <p:spPr>
            <a:xfrm>
              <a:off x="2906997" y="786509"/>
              <a:ext cx="2642724" cy="1585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 proporciona información a la víctima/sobreviviente o al testigo en un plazo de </a:t>
              </a:r>
              <a:r>
                <a:rPr lang="es-MX" sz="1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24 horas</a:t>
              </a:r>
              <a:endParaRPr sz="1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5813995" y="786509"/>
              <a:ext cx="2642724" cy="1585635"/>
            </a:xfrm>
            <a:prstGeom prst="rect">
              <a:avLst/>
            </a:prstGeom>
            <a:solidFill>
              <a:srgbClr val="006C9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2"/>
            <p:cNvSpPr txBox="1"/>
            <p:nvPr/>
          </p:nvSpPr>
          <p:spPr>
            <a:xfrm>
              <a:off x="5813995" y="786509"/>
              <a:ext cx="2642724" cy="1585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Principios de </a:t>
              </a:r>
              <a:r>
                <a:rPr lang="es-MX" sz="1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confidencialidad</a:t>
              </a:r>
              <a:r>
                <a:rPr lang="es-MX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y de información compartida sólo en caso de necesidad.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2"/>
            <p:cNvSpPr/>
            <p:nvPr/>
          </p:nvSpPr>
          <p:spPr>
            <a:xfrm>
              <a:off x="1453498" y="2636416"/>
              <a:ext cx="2642724" cy="1585635"/>
            </a:xfrm>
            <a:prstGeom prst="rect">
              <a:avLst/>
            </a:prstGeom>
            <a:solidFill>
              <a:srgbClr val="00589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2"/>
            <p:cNvSpPr txBox="1"/>
            <p:nvPr/>
          </p:nvSpPr>
          <p:spPr>
            <a:xfrm>
              <a:off x="1453498" y="2636416"/>
              <a:ext cx="2642724" cy="1585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 </a:t>
              </a:r>
              <a:r>
                <a:rPr lang="es-MX" sz="1900" b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apoyo a la víctima/sobreviviente de la EAS debe ser prioritario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2"/>
            <p:cNvSpPr/>
            <p:nvPr/>
          </p:nvSpPr>
          <p:spPr>
            <a:xfrm>
              <a:off x="4360496" y="2636416"/>
              <a:ext cx="2642724" cy="1585635"/>
            </a:xfrm>
            <a:prstGeom prst="rect">
              <a:avLst/>
            </a:prstGeom>
            <a:solidFill>
              <a:srgbClr val="0045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2"/>
            <p:cNvSpPr txBox="1"/>
            <p:nvPr/>
          </p:nvSpPr>
          <p:spPr>
            <a:xfrm>
              <a:off x="4360496" y="2636416"/>
              <a:ext cx="2642724" cy="1585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Todos los </a:t>
              </a:r>
              <a:r>
                <a:rPr lang="es-MX" sz="1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documentos</a:t>
              </a:r>
              <a:r>
                <a:rPr lang="es-MX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relacionados con la queja deben ser confidenciales y archivados de forma segura</a:t>
              </a:r>
              <a:endParaRPr sz="1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12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"/>
              <a:buNone/>
            </a:pPr>
            <a:r>
              <a:rPr lang="es-MX"/>
              <a:t>Modelo de procedimientos de reportes y escalamiento para las comunidades - puntos clave</a:t>
            </a:r>
            <a:endParaRPr/>
          </a:p>
        </p:txBody>
      </p:sp>
      <p:sp>
        <p:nvSpPr>
          <p:cNvPr id="231" name="Google Shape;231;p12"/>
          <p:cNvSpPr/>
          <p:nvPr/>
        </p:nvSpPr>
        <p:spPr>
          <a:xfrm>
            <a:off x="9127958" y="1873188"/>
            <a:ext cx="2794751" cy="436719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 de investigación y respuesta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s-MX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Investigación</a:t>
            </a:r>
            <a:r>
              <a:rPr lang="es-MX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compuesto por personas que realizan regularmente investigaciones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s-MX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Respuesta: </a:t>
            </a:r>
            <a:r>
              <a:rPr lang="es-MX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compuesta por las personas que participan en la gestión de la investigación y llegan a las conclusiones sobre las medidas disciplinarias necesarias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"/>
          <p:cNvSpPr txBox="1">
            <a:spLocks noGrp="1"/>
          </p:cNvSpPr>
          <p:nvPr>
            <p:ph type="body" idx="1"/>
          </p:nvPr>
        </p:nvSpPr>
        <p:spPr>
          <a:xfrm>
            <a:off x="540137" y="1386465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MX"/>
              <a:t> </a:t>
            </a: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body" idx="2"/>
          </p:nvPr>
        </p:nvSpPr>
        <p:spPr>
          <a:xfrm>
            <a:off x="441790" y="2220094"/>
            <a:ext cx="10531010" cy="414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/>
          </p:nvPr>
        </p:nvSpPr>
        <p:spPr>
          <a:xfrm>
            <a:off x="441789" y="365126"/>
            <a:ext cx="10913599" cy="103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"/>
              <a:buNone/>
            </a:pPr>
            <a:r>
              <a:rPr lang="es-MX"/>
              <a:t>Ejercicio: Red de derivación</a:t>
            </a:r>
            <a:endParaRPr/>
          </a:p>
        </p:txBody>
      </p:sp>
      <p:pic>
        <p:nvPicPr>
          <p:cNvPr id="240" name="Google Shape;24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8406" y="1817855"/>
            <a:ext cx="4775672" cy="360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6888" y="2445693"/>
            <a:ext cx="3329880" cy="2872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4"/>
          <p:cNvGrpSpPr/>
          <p:nvPr/>
        </p:nvGrpSpPr>
        <p:grpSpPr>
          <a:xfrm>
            <a:off x="838200" y="1538304"/>
            <a:ext cx="7959571" cy="4284721"/>
            <a:chOff x="0" y="53991"/>
            <a:chExt cx="7959571" cy="4284721"/>
          </a:xfrm>
        </p:grpSpPr>
        <p:sp>
          <p:nvSpPr>
            <p:cNvPr id="247" name="Google Shape;247;p14"/>
            <p:cNvSpPr/>
            <p:nvPr/>
          </p:nvSpPr>
          <p:spPr>
            <a:xfrm>
              <a:off x="0" y="53991"/>
              <a:ext cx="7959571" cy="120978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alpha val="89803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4"/>
            <p:cNvSpPr txBox="1"/>
            <p:nvPr/>
          </p:nvSpPr>
          <p:spPr>
            <a:xfrm>
              <a:off x="59057" y="113048"/>
              <a:ext cx="7841457" cy="109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Las víctimas/sobrevivientes de EAS y las personas expuestas a otras formas de daño no deberían tener que repetir continuamente su historia, porque esto puede causar más daño.</a:t>
              </a: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0" y="1263771"/>
              <a:ext cx="7959571" cy="592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 txBox="1"/>
            <p:nvPr/>
          </p:nvSpPr>
          <p:spPr>
            <a:xfrm>
              <a:off x="0" y="1263771"/>
              <a:ext cx="7959571" cy="592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2700" tIns="27925" rIns="156450" bIns="27925" anchor="t" anchorCtr="0">
              <a:noAutofit/>
            </a:bodyPr>
            <a:lstStyle/>
            <a:p>
              <a:pPr marL="171450" marR="0" lvl="1" indent="-635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63500" algn="l" rtl="0">
                <a:lnSpc>
                  <a:spcPct val="90000"/>
                </a:lnSpc>
                <a:spcBef>
                  <a:spcPts val="34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0" y="1555363"/>
              <a:ext cx="7959571" cy="120978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alpha val="69803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 txBox="1"/>
            <p:nvPr/>
          </p:nvSpPr>
          <p:spPr>
            <a:xfrm>
              <a:off x="59057" y="1614420"/>
              <a:ext cx="7841457" cy="109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s-MX" sz="2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Los procesos complejos </a:t>
              </a:r>
              <a:r>
                <a:rPr lang="es-MX" sz="2200" b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 implican a demasiadas personas o provocan retrasos también pueden causar daños</a:t>
              </a:r>
              <a:r>
                <a:rPr lang="es-MX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0" y="3128932"/>
              <a:ext cx="7959571" cy="120978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alpha val="49803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 txBox="1"/>
            <p:nvPr/>
          </p:nvSpPr>
          <p:spPr>
            <a:xfrm>
              <a:off x="59057" y="3187989"/>
              <a:ext cx="7841457" cy="109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s-MX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Las organizaciones deben tener procedimientos de derivación claros, sencillos, accesibles, confidenciales y respetuosos.</a:t>
              </a:r>
              <a:endParaRPr/>
            </a:p>
          </p:txBody>
        </p:sp>
      </p:grpSp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"/>
              <a:buNone/>
            </a:pPr>
            <a:r>
              <a:rPr lang="es-MX"/>
              <a:t>Derivación – Puntos clave </a:t>
            </a:r>
            <a:endParaRPr/>
          </a:p>
        </p:txBody>
      </p:sp>
      <p:pic>
        <p:nvPicPr>
          <p:cNvPr id="256" name="Google Shape;25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60922" y="1484313"/>
            <a:ext cx="3155957" cy="3018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"/>
          <p:cNvSpPr txBox="1">
            <a:spLocks noGrp="1"/>
          </p:cNvSpPr>
          <p:nvPr>
            <p:ph type="title"/>
          </p:nvPr>
        </p:nvSpPr>
        <p:spPr>
          <a:xfrm>
            <a:off x="5620158" y="988219"/>
            <a:ext cx="524448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"/>
              <a:buNone/>
            </a:pPr>
            <a:r>
              <a:rPr lang="es-MX"/>
              <a:t>Sesión 4	</a:t>
            </a:r>
            <a:endParaRPr/>
          </a:p>
        </p:txBody>
      </p:sp>
      <p:sp>
        <p:nvSpPr>
          <p:cNvPr id="262" name="Google Shape;262;p15"/>
          <p:cNvSpPr txBox="1">
            <a:spLocks noGrp="1"/>
          </p:cNvSpPr>
          <p:nvPr>
            <p:ph type="body" idx="1"/>
          </p:nvPr>
        </p:nvSpPr>
        <p:spPr>
          <a:xfrm>
            <a:off x="5620158" y="3840956"/>
            <a:ext cx="524448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MX"/>
              <a:t>Investigaciones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Times"/>
              <a:buNone/>
            </a:pPr>
            <a:r>
              <a:rPr lang="es-MX">
                <a:solidFill>
                  <a:schemeClr val="accent4"/>
                </a:solidFill>
              </a:rPr>
              <a:t>Práctica de facilitación : Prueba de investigación </a:t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268" name="Google Shape;268;p16" descr="Brainstorm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602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803335" y="1484313"/>
            <a:ext cx="6255130" cy="46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"/>
          <p:cNvSpPr txBox="1">
            <a:spLocks noGrp="1"/>
          </p:cNvSpPr>
          <p:nvPr>
            <p:ph type="body" idx="1"/>
          </p:nvPr>
        </p:nvSpPr>
        <p:spPr>
          <a:xfrm>
            <a:off x="673814" y="1484671"/>
            <a:ext cx="10515600" cy="469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b="1"/>
              <a:t>¿Cuándo es necesaria una investigación?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eriod"/>
            </a:pPr>
            <a:r>
              <a:rPr lang="es-MX"/>
              <a:t>Hay un rumor de EAS.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eriod"/>
            </a:pPr>
            <a:r>
              <a:rPr lang="es-MX"/>
              <a:t>Se recibe información sensible a través del mecanismo de retroalimentación, quejas y respuestas.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eriod"/>
            </a:pPr>
            <a:r>
              <a:rPr lang="es-MX"/>
              <a:t>Un miembro del personal fue testigo de un posible caso de EAS.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eriod"/>
            </a:pPr>
            <a:r>
              <a:rPr lang="es-MX"/>
              <a:t>Otra organización informó sobre EAS en la comunidad con la que trabajamos.</a:t>
            </a:r>
            <a:endParaRPr/>
          </a:p>
        </p:txBody>
      </p:sp>
      <p:sp>
        <p:nvSpPr>
          <p:cNvPr id="275" name="Google Shape;275;p17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Times"/>
              <a:buNone/>
            </a:pPr>
            <a:r>
              <a:rPr lang="es-MX">
                <a:solidFill>
                  <a:schemeClr val="accent4"/>
                </a:solidFill>
              </a:rPr>
              <a:t>Práctica de facilitación : Prueba de investigación </a:t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276" name="Google Shape;276;p17" descr="Brainstorm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602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"/>
          <p:cNvSpPr txBox="1">
            <a:spLocks noGrp="1"/>
          </p:cNvSpPr>
          <p:nvPr>
            <p:ph type="body" idx="1"/>
          </p:nvPr>
        </p:nvSpPr>
        <p:spPr>
          <a:xfrm>
            <a:off x="673814" y="1484671"/>
            <a:ext cx="10515600" cy="469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b="1"/>
              <a:t>¿Quién puede realizar una investigación con la organización?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eriod"/>
            </a:pPr>
            <a:r>
              <a:rPr lang="es-MX"/>
              <a:t>Director/a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eriod"/>
            </a:pPr>
            <a:r>
              <a:rPr lang="es-MX"/>
              <a:t>Departamento de RR. HH.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eriod"/>
            </a:pPr>
            <a:r>
              <a:rPr lang="es-MX"/>
              <a:t>Gerente de proyecto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eriod"/>
            </a:pPr>
            <a:r>
              <a:rPr lang="es-MX"/>
              <a:t>Equipo de investigación designado</a:t>
            </a:r>
            <a:endParaRPr/>
          </a:p>
        </p:txBody>
      </p:sp>
      <p:sp>
        <p:nvSpPr>
          <p:cNvPr id="283" name="Google Shape;283;p18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Times"/>
              <a:buNone/>
            </a:pPr>
            <a:r>
              <a:rPr lang="es-MX">
                <a:solidFill>
                  <a:schemeClr val="accent4"/>
                </a:solidFill>
              </a:rPr>
              <a:t>Práctica de facilitación : Prueba de investigación </a:t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284" name="Google Shape;284;p18" descr="Brainstorm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602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"/>
          <p:cNvSpPr txBox="1">
            <a:spLocks noGrp="1"/>
          </p:cNvSpPr>
          <p:nvPr>
            <p:ph type="body" idx="1"/>
          </p:nvPr>
        </p:nvSpPr>
        <p:spPr>
          <a:xfrm>
            <a:off x="673814" y="1484671"/>
            <a:ext cx="10515600" cy="469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b="1"/>
              <a:t>¿Cuál debe de ser el enfoque de la investigación?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eriod"/>
            </a:pPr>
            <a:r>
              <a:rPr lang="es-MX"/>
              <a:t>Hallazgo de pruebas materiales de que hubo un incidente de EAS.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eriod"/>
            </a:pPr>
            <a:r>
              <a:rPr lang="es-MX"/>
              <a:t>El presunto autor del acto de EAS.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eriod"/>
            </a:pPr>
            <a:r>
              <a:rPr lang="es-MX"/>
              <a:t>La seguridad de todas las personas implicadas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eriod"/>
            </a:pPr>
            <a:r>
              <a:rPr lang="es-MX"/>
              <a:t>Recopilación de pruebas sobre las infracciones del código de conducta y de la política.</a:t>
            </a:r>
            <a:endParaRPr/>
          </a:p>
        </p:txBody>
      </p:sp>
      <p:sp>
        <p:nvSpPr>
          <p:cNvPr id="290" name="Google Shape;290;p19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Times"/>
              <a:buNone/>
            </a:pPr>
            <a:r>
              <a:rPr lang="es-MX">
                <a:solidFill>
                  <a:schemeClr val="accent4"/>
                </a:solidFill>
              </a:rPr>
              <a:t>Práctica de facilitación : Prueba de investigación </a:t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291" name="Google Shape;291;p19" descr="Brainstorm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602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2"/>
          <p:cNvGrpSpPr/>
          <p:nvPr/>
        </p:nvGrpSpPr>
        <p:grpSpPr>
          <a:xfrm>
            <a:off x="-4467378" y="671778"/>
            <a:ext cx="15756062" cy="6317721"/>
            <a:chOff x="-5305578" y="-812535"/>
            <a:chExt cx="15756062" cy="6317721"/>
          </a:xfrm>
        </p:grpSpPr>
        <p:sp>
          <p:nvSpPr>
            <p:cNvPr id="83" name="Google Shape;83;p2"/>
            <p:cNvSpPr/>
            <p:nvPr/>
          </p:nvSpPr>
          <p:spPr>
            <a:xfrm>
              <a:off x="-5305578" y="-812535"/>
              <a:ext cx="6317721" cy="6317721"/>
            </a:xfrm>
            <a:prstGeom prst="blockArc">
              <a:avLst>
                <a:gd name="adj1" fmla="val 18900000"/>
                <a:gd name="adj2" fmla="val 2700000"/>
                <a:gd name="adj3" fmla="val 342"/>
              </a:avLst>
            </a:pr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29912" y="360770"/>
              <a:ext cx="9920571" cy="721917"/>
            </a:xfrm>
            <a:prstGeom prst="rect">
              <a:avLst/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 txBox="1"/>
            <p:nvPr/>
          </p:nvSpPr>
          <p:spPr>
            <a:xfrm>
              <a:off x="529912" y="360770"/>
              <a:ext cx="9920571" cy="7219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3000" tIns="71100" rIns="71100" bIns="71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s-MX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Sesión 1: Obstáculos que enfrenta el personal para reportar EAS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8714" y="270531"/>
              <a:ext cx="902396" cy="90239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43804" y="1443834"/>
              <a:ext cx="9506680" cy="721917"/>
            </a:xfrm>
            <a:prstGeom prst="rect">
              <a:avLst/>
            </a:prstGeom>
            <a:solidFill>
              <a:srgbClr val="007A9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 txBox="1"/>
            <p:nvPr/>
          </p:nvSpPr>
          <p:spPr>
            <a:xfrm>
              <a:off x="943804" y="1443834"/>
              <a:ext cx="9506680" cy="7219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3000" tIns="71100" rIns="71100" bIns="71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Sesión 2: Reportes internos 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92606" y="1353594"/>
              <a:ext cx="902396" cy="90239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07A9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943804" y="2526898"/>
              <a:ext cx="9506680" cy="721917"/>
            </a:xfrm>
            <a:prstGeom prst="rect">
              <a:avLst/>
            </a:prstGeom>
            <a:solidFill>
              <a:srgbClr val="005E9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 txBox="1"/>
            <p:nvPr/>
          </p:nvSpPr>
          <p:spPr>
            <a:xfrm>
              <a:off x="943804" y="2526898"/>
              <a:ext cx="9506680" cy="7219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3000" tIns="71100" rIns="71100" bIns="71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Sesión 3: Reportes de EAS por parte de las comunidades 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92606" y="2436658"/>
              <a:ext cx="902396" cy="90239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05E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29912" y="3609961"/>
              <a:ext cx="9920571" cy="721917"/>
            </a:xfrm>
            <a:prstGeom prst="rect">
              <a:avLst/>
            </a:prstGeom>
            <a:solidFill>
              <a:srgbClr val="0045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 txBox="1"/>
            <p:nvPr/>
          </p:nvSpPr>
          <p:spPr>
            <a:xfrm>
              <a:off x="529912" y="3609961"/>
              <a:ext cx="9920571" cy="7219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3000" tIns="71100" rIns="71100" bIns="71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Sesión 4: Investigaciones 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8714" y="3519722"/>
              <a:ext cx="902396" cy="90239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0458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"/>
              <a:buNone/>
            </a:pPr>
            <a:r>
              <a:rPr lang="es-MX"/>
              <a:t>Esquema del módulo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"/>
          <p:cNvSpPr txBox="1">
            <a:spLocks noGrp="1"/>
          </p:cNvSpPr>
          <p:nvPr>
            <p:ph type="body" idx="1"/>
          </p:nvPr>
        </p:nvSpPr>
        <p:spPr>
          <a:xfrm>
            <a:off x="673814" y="1484671"/>
            <a:ext cx="10515600" cy="469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b="1"/>
              <a:t>¿Cuáles son las principales funciones del equipo de investigación?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eriod"/>
            </a:pPr>
            <a:r>
              <a:rPr lang="es-MX"/>
              <a:t>Crear un plan de investigación.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eriod"/>
            </a:pPr>
            <a:r>
              <a:rPr lang="es-MX"/>
              <a:t>Reunir pruebas y corroborarlas.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eriod"/>
            </a:pPr>
            <a:r>
              <a:rPr lang="es-MX"/>
              <a:t>Concluir si se han infringido las políticas.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eriod"/>
            </a:pPr>
            <a:r>
              <a:rPr lang="es-MX"/>
              <a:t>Monitorear la seguridad de todas las partes implicadas en la investigación.</a:t>
            </a:r>
            <a:endParaRPr/>
          </a:p>
        </p:txBody>
      </p:sp>
      <p:sp>
        <p:nvSpPr>
          <p:cNvPr id="297" name="Google Shape;297;p20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Times"/>
              <a:buNone/>
            </a:pPr>
            <a:r>
              <a:rPr lang="es-MX">
                <a:solidFill>
                  <a:schemeClr val="accent4"/>
                </a:solidFill>
              </a:rPr>
              <a:t>Práctica de facilitación : Prueba de investigación </a:t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298" name="Google Shape;298;p20" descr="Brainstorm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602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1"/>
          <p:cNvSpPr txBox="1">
            <a:spLocks noGrp="1"/>
          </p:cNvSpPr>
          <p:nvPr>
            <p:ph type="body" idx="1"/>
          </p:nvPr>
        </p:nvSpPr>
        <p:spPr>
          <a:xfrm>
            <a:off x="673814" y="1484671"/>
            <a:ext cx="10515600" cy="469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b="1"/>
              <a:t>¿Cuáles son las principales funciones del equipo de respuesta?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eriod"/>
            </a:pPr>
            <a:r>
              <a:rPr lang="es-MX"/>
              <a:t>Prestar apoyo al equipo de investigación.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eriod"/>
            </a:pPr>
            <a:r>
              <a:rPr lang="es-MX"/>
              <a:t>Responder a las preguntas de todas las partes implicadas.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eriod"/>
            </a:pPr>
            <a:r>
              <a:rPr lang="es-MX"/>
              <a:t>Informar a otros miembros del equipo sobre la investigación.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eriod"/>
            </a:pPr>
            <a:r>
              <a:rPr lang="es-MX"/>
              <a:t>Decidir sobre las acciones disciplinarias y las medidas correctivas.</a:t>
            </a:r>
            <a:endParaRPr/>
          </a:p>
        </p:txBody>
      </p:sp>
      <p:sp>
        <p:nvSpPr>
          <p:cNvPr id="304" name="Google Shape;304;p21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Times"/>
              <a:buNone/>
            </a:pPr>
            <a:r>
              <a:rPr lang="es-MX">
                <a:solidFill>
                  <a:schemeClr val="accent4"/>
                </a:solidFill>
              </a:rPr>
              <a:t>Práctica de facilitación : Prueba de investigación </a:t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305" name="Google Shape;305;p21" descr="Brainstorm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602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"/>
          <p:cNvSpPr txBox="1">
            <a:spLocks noGrp="1"/>
          </p:cNvSpPr>
          <p:nvPr>
            <p:ph type="body" idx="1"/>
          </p:nvPr>
        </p:nvSpPr>
        <p:spPr>
          <a:xfrm>
            <a:off x="673814" y="1484671"/>
            <a:ext cx="10515600" cy="469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b="1"/>
              <a:t>¿Qué significa un enfoque centrado en la persona sobreviviente?</a:t>
            </a:r>
            <a:endParaRPr b="1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eriod"/>
            </a:pPr>
            <a:r>
              <a:rPr lang="es-MX" sz="2400"/>
              <a:t>Decidir el mejor curso de acción en nombre de la víctima/sobreviviente.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eriod"/>
            </a:pPr>
            <a:r>
              <a:rPr lang="es-MX" sz="2400"/>
              <a:t>Proporcionar a la víctima/sobreviviente información sobre los próximos pasos y respetar sus deseos, en la medida de lo posible.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eriod"/>
            </a:pPr>
            <a:r>
              <a:rPr lang="es-MX" sz="2400"/>
              <a:t>Ponerse en contacto con la víctima/sobreviviente para proporcionarle información actualizada, incluso si ha expresado su preferencia de no tener contacto.</a:t>
            </a:r>
            <a:endParaRPr sz="240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eriod"/>
            </a:pPr>
            <a:r>
              <a:rPr lang="es-MX" sz="2400"/>
              <a:t>Proporcionar información y apoyo a la víctima/sobreviviente para que acceda a servicios médicos, legales y psicosociales</a:t>
            </a:r>
            <a:r>
              <a:rPr lang="es-MX"/>
              <a:t>.</a:t>
            </a:r>
            <a:endParaRPr/>
          </a:p>
        </p:txBody>
      </p:sp>
      <p:sp>
        <p:nvSpPr>
          <p:cNvPr id="311" name="Google Shape;311;p22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Times"/>
              <a:buNone/>
            </a:pPr>
            <a:r>
              <a:rPr lang="es-MX">
                <a:solidFill>
                  <a:schemeClr val="accent4"/>
                </a:solidFill>
              </a:rPr>
              <a:t>Práctica de facilitación : Prueba de investigación </a:t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312" name="Google Shape;312;p22" descr="Brainstorm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602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23"/>
          <p:cNvGrpSpPr/>
          <p:nvPr/>
        </p:nvGrpSpPr>
        <p:grpSpPr>
          <a:xfrm>
            <a:off x="841280" y="2273709"/>
            <a:ext cx="10509438" cy="3177272"/>
            <a:chOff x="3080" y="789397"/>
            <a:chExt cx="10509438" cy="3177272"/>
          </a:xfrm>
        </p:grpSpPr>
        <p:sp>
          <p:nvSpPr>
            <p:cNvPr id="318" name="Google Shape;318;p23"/>
            <p:cNvSpPr/>
            <p:nvPr/>
          </p:nvSpPr>
          <p:spPr>
            <a:xfrm>
              <a:off x="3080" y="789397"/>
              <a:ext cx="2444055" cy="1466433"/>
            </a:xfrm>
            <a:prstGeom prst="rect">
              <a:avLst/>
            </a:prstGeom>
            <a:solidFill>
              <a:srgbClr val="AE4F0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3"/>
            <p:cNvSpPr txBox="1"/>
            <p:nvPr/>
          </p:nvSpPr>
          <p:spPr>
            <a:xfrm>
              <a:off x="3080" y="789397"/>
              <a:ext cx="2444055" cy="1466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Debe ser realizada por personal designado y capacitado y de forma independiente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2691541" y="789397"/>
              <a:ext cx="2444055" cy="1466433"/>
            </a:xfrm>
            <a:prstGeom prst="rect">
              <a:avLst/>
            </a:prstGeom>
            <a:solidFill>
              <a:srgbClr val="E35D0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3"/>
            <p:cNvSpPr txBox="1"/>
            <p:nvPr/>
          </p:nvSpPr>
          <p:spPr>
            <a:xfrm>
              <a:off x="2691541" y="789397"/>
              <a:ext cx="2444055" cy="1466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Las quejas sensibles y no sensibles se manejan de forma diferente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5380002" y="789397"/>
              <a:ext cx="2444055" cy="1466433"/>
            </a:xfrm>
            <a:prstGeom prst="rect">
              <a:avLst/>
            </a:prstGeom>
            <a:solidFill>
              <a:srgbClr val="EF773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3"/>
            <p:cNvSpPr txBox="1"/>
            <p:nvPr/>
          </p:nvSpPr>
          <p:spPr>
            <a:xfrm>
              <a:off x="5380002" y="789397"/>
              <a:ext cx="2444055" cy="1466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 se reúne suficiente información en el seguimiento =&gt; investigación iniciada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8068463" y="789397"/>
              <a:ext cx="2444055" cy="1466433"/>
            </a:xfrm>
            <a:prstGeom prst="rect">
              <a:avLst/>
            </a:prstGeom>
            <a:solidFill>
              <a:srgbClr val="F19A7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3"/>
            <p:cNvSpPr txBox="1"/>
            <p:nvPr/>
          </p:nvSpPr>
          <p:spPr>
            <a:xfrm>
              <a:off x="8068463" y="789397"/>
              <a:ext cx="2444055" cy="1466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Centrarse en la recopilación de pruebas que demuestren conductas indebidas/ infracciones del CdC/políticas =&gt; pruebas materiales de EAS no es necesario 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3080" y="2500236"/>
              <a:ext cx="2444055" cy="1466433"/>
            </a:xfrm>
            <a:prstGeom prst="rect">
              <a:avLst/>
            </a:prstGeom>
            <a:solidFill>
              <a:srgbClr val="F5C1B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3"/>
            <p:cNvSpPr txBox="1"/>
            <p:nvPr/>
          </p:nvSpPr>
          <p:spPr>
            <a:xfrm>
              <a:off x="3080" y="2500236"/>
              <a:ext cx="2444055" cy="1466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Seguridad y protección de todas las personas implicadas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2691541" y="2500236"/>
              <a:ext cx="2444055" cy="1466433"/>
            </a:xfrm>
            <a:prstGeom prst="rect">
              <a:avLst/>
            </a:prstGeom>
            <a:solidFill>
              <a:srgbClr val="F19A7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3"/>
            <p:cNvSpPr txBox="1"/>
            <p:nvPr/>
          </p:nvSpPr>
          <p:spPr>
            <a:xfrm>
              <a:off x="2691541" y="2500236"/>
              <a:ext cx="2444055" cy="1466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Confidencialidad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5380002" y="2500236"/>
              <a:ext cx="2444055" cy="1466433"/>
            </a:xfrm>
            <a:prstGeom prst="rect">
              <a:avLst/>
            </a:prstGeom>
            <a:solidFill>
              <a:srgbClr val="EF773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3"/>
            <p:cNvSpPr txBox="1"/>
            <p:nvPr/>
          </p:nvSpPr>
          <p:spPr>
            <a:xfrm>
              <a:off x="5380002" y="2500236"/>
              <a:ext cx="2444055" cy="1466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Riesgos para las personas que participan en el programa y las organizaciones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8068463" y="2500236"/>
              <a:ext cx="2444055" cy="1466433"/>
            </a:xfrm>
            <a:prstGeom prst="rect">
              <a:avLst/>
            </a:prstGeom>
            <a:solidFill>
              <a:srgbClr val="E35D0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3"/>
            <p:cNvSpPr txBox="1"/>
            <p:nvPr/>
          </p:nvSpPr>
          <p:spPr>
            <a:xfrm>
              <a:off x="8068463" y="2500236"/>
              <a:ext cx="2444055" cy="1466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 ha establecido un proceso claro de mapeo y derivación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4" name="Google Shape;334;p23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"/>
              <a:buNone/>
            </a:pPr>
            <a:r>
              <a:rPr lang="es-MX"/>
              <a:t>Investigación - puntos clave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"/>
          <p:cNvSpPr txBox="1">
            <a:spLocks noGrp="1"/>
          </p:cNvSpPr>
          <p:nvPr>
            <p:ph type="body" idx="1"/>
          </p:nvPr>
        </p:nvSpPr>
        <p:spPr>
          <a:xfrm>
            <a:off x="838200" y="1484671"/>
            <a:ext cx="5145506" cy="448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s-MX" sz="22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Directrices para la investigación </a:t>
            </a:r>
            <a:r>
              <a:rPr lang="es-MX" sz="2200">
                <a:solidFill>
                  <a:srgbClr val="000000"/>
                </a:solidFill>
              </a:rPr>
              <a:t>(CHS Alliance 2015) (disponible en inglés, francés, español y árabe)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s-MX" sz="2200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PSEA Task Force: IASC Model Complaints and Investigation Procedures and Guidance Related to Sexual Abuse and Sexual Exploitation</a:t>
            </a:r>
            <a:r>
              <a:rPr lang="es-MX" sz="2200">
                <a:solidFill>
                  <a:srgbClr val="000000"/>
                </a:solidFill>
              </a:rPr>
              <a:t> </a:t>
            </a:r>
            <a:r>
              <a:rPr lang="es-MX" sz="2200" i="1"/>
              <a:t>(</a:t>
            </a:r>
            <a:r>
              <a:rPr lang="es-MX" sz="2200" b="0" i="1" strike="noStrike"/>
              <a:t>Grupo de trabajo de PSEA: Modelo de Procedimientos de Quejas e Investigación y Orientación relacionados con el Abuso Sexual y la Explotación Sexual deI IASC)</a:t>
            </a:r>
            <a:endParaRPr sz="2200" b="0" i="1" strike="noStrike"/>
          </a:p>
        </p:txBody>
      </p:sp>
      <p:sp>
        <p:nvSpPr>
          <p:cNvPr id="340" name="Google Shape;340;p24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"/>
              <a:buNone/>
            </a:pPr>
            <a:r>
              <a:rPr lang="es-MX"/>
              <a:t>Para ir más allá </a:t>
            </a:r>
            <a:endParaRPr/>
          </a:p>
        </p:txBody>
      </p:sp>
      <p:pic>
        <p:nvPicPr>
          <p:cNvPr id="341" name="Google Shape;341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31654" y="1661215"/>
            <a:ext cx="2826409" cy="4001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8505" y="1590132"/>
            <a:ext cx="2943149" cy="4072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5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"/>
              <a:buNone/>
            </a:pPr>
            <a:r>
              <a:rPr lang="es-MX"/>
              <a:t>Revisión del módulo para su puesta en marcha</a:t>
            </a:r>
            <a:endParaRPr/>
          </a:p>
        </p:txBody>
      </p:sp>
      <p:sp>
        <p:nvSpPr>
          <p:cNvPr id="348" name="Google Shape;348;p25"/>
          <p:cNvSpPr>
            <a:spLocks noGrp="1"/>
          </p:cNvSpPr>
          <p:nvPr>
            <p:ph type="body" idx="1"/>
          </p:nvPr>
        </p:nvSpPr>
        <p:spPr>
          <a:xfrm>
            <a:off x="945222" y="1639209"/>
            <a:ext cx="4551452" cy="508026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Instrucciones</a:t>
            </a:r>
            <a:r>
              <a:rPr lang="es-MX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 </a:t>
            </a:r>
            <a:r>
              <a:rPr lang="es-MX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HC 1.1 Plantilla del plan de capacitación para </a:t>
            </a:r>
            <a:r>
              <a:rPr lang="es-MX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modificar o reflexionar sobre la sesión para la fase de </a:t>
            </a:r>
            <a:r>
              <a:rPr lang="es-MX"/>
              <a:t>puesta en marcha</a:t>
            </a:r>
            <a:r>
              <a:rPr lang="es-MX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MX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</a:t>
            </a:r>
            <a:r>
              <a:rPr lang="es-MX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módulo debe estar dirigido a todo el personal de su organización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15 minutos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/>
          </a:p>
        </p:txBody>
      </p:sp>
      <p:pic>
        <p:nvPicPr>
          <p:cNvPr id="349" name="Google Shape;349;p25" descr="Alarm cloc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1210" y="5905450"/>
            <a:ext cx="651203" cy="651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0718" y="1463964"/>
            <a:ext cx="4574698" cy="5255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6"/>
          <p:cNvSpPr txBox="1">
            <a:spLocks noGrp="1"/>
          </p:cNvSpPr>
          <p:nvPr>
            <p:ph type="ctrTitle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Times"/>
              <a:buNone/>
            </a:pPr>
            <a:r>
              <a:rPr lang="es-MX"/>
              <a:t>¡Gracias!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5620158" y="988219"/>
            <a:ext cx="524448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"/>
              <a:buNone/>
            </a:pPr>
            <a:r>
              <a:rPr lang="es-MX"/>
              <a:t>Sesión 1</a:t>
            </a:r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5620158" y="3867944"/>
            <a:ext cx="524448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MX"/>
              <a:t>Obstáculos que enfrenta el personal para reportar EAS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441789" y="1094329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MX"/>
              <a:t>Instrucciones </a:t>
            </a:r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2"/>
          </p:nvPr>
        </p:nvSpPr>
        <p:spPr>
          <a:xfrm>
            <a:off x="441789" y="2220094"/>
            <a:ext cx="7500135" cy="4332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1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1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100"/>
          </a:p>
        </p:txBody>
      </p:sp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441789" y="365126"/>
            <a:ext cx="10913599" cy="103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"/>
              <a:buNone/>
            </a:pPr>
            <a:r>
              <a:rPr lang="es-MX"/>
              <a:t>Ejercicio - Juego del laberinto de PEAS</a:t>
            </a:r>
            <a:endParaRPr/>
          </a:p>
        </p:txBody>
      </p:sp>
      <p:sp>
        <p:nvSpPr>
          <p:cNvPr id="111" name="Google Shape;111;p4"/>
          <p:cNvSpPr/>
          <p:nvPr/>
        </p:nvSpPr>
        <p:spPr>
          <a:xfrm>
            <a:off x="174661" y="1918241"/>
            <a:ext cx="11180726" cy="47045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persona tiene un juego de tarjetas y debe comenzar con la tarjeta número 1.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cada tarjeta, se le presenta un escenario y se le dan opciones de cómo responder. Se le dirigirá a su próxima tarjeta en función de su respuesta.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Favor no revisar las tarjetas por adelantado. Seguir los números según las instrucciones de las tarjetas.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comenzar, por favor determinar si su grupo tomará el papel de un miembro del personal de distribución femenino o un miembro del personal de distribución masculino.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minutos para el ejercicio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minutos para la recapitulación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4" descr="Alarm cloc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799" y="5639705"/>
            <a:ext cx="567138" cy="567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5"/>
          <p:cNvGrpSpPr/>
          <p:nvPr/>
        </p:nvGrpSpPr>
        <p:grpSpPr>
          <a:xfrm>
            <a:off x="838200" y="1484313"/>
            <a:ext cx="10515600" cy="4689899"/>
            <a:chOff x="0" y="0"/>
            <a:chExt cx="10515600" cy="4689899"/>
          </a:xfrm>
        </p:grpSpPr>
        <p:sp>
          <p:nvSpPr>
            <p:cNvPr id="118" name="Google Shape;118;p5"/>
            <p:cNvSpPr/>
            <p:nvPr/>
          </p:nvSpPr>
          <p:spPr>
            <a:xfrm>
              <a:off x="0" y="0"/>
              <a:ext cx="10515600" cy="1090674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 txBox="1"/>
            <p:nvPr/>
          </p:nvSpPr>
          <p:spPr>
            <a:xfrm>
              <a:off x="2212187" y="0"/>
              <a:ext cx="8303412" cy="1090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 personal puede enfrentar diferentes obstáculos al presentar reportes sobre cuestiones sensibles, particularmente las relacionadas con la EAS.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109067" y="109067"/>
              <a:ext cx="2103120" cy="872539"/>
            </a:xfrm>
            <a:prstGeom prst="roundRect">
              <a:avLst>
                <a:gd name="adj" fmla="val 10000"/>
              </a:avLst>
            </a:prstGeom>
            <a:blipFill rotWithShape="1">
              <a:blip r:embed="rId3">
                <a:alphaModFix/>
              </a:blip>
              <a:stretch>
                <a:fillRect t="-57992" b="-57994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0" y="1199741"/>
              <a:ext cx="10515600" cy="1090674"/>
            </a:xfrm>
            <a:prstGeom prst="roundRect">
              <a:avLst>
                <a:gd name="adj" fmla="val 10000"/>
              </a:avLst>
            </a:prstGeom>
            <a:solidFill>
              <a:srgbClr val="007A9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 txBox="1"/>
            <p:nvPr/>
          </p:nvSpPr>
          <p:spPr>
            <a:xfrm>
              <a:off x="2212187" y="1199741"/>
              <a:ext cx="8303412" cy="1090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s-MX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 personal debe recibir capacitación sobre los sistemas internos de reportes y se le debe alentar a utilizarlos sin temor a represalias.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Char char="•"/>
              </a:pPr>
              <a:r>
                <a:rPr lang="es-MX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Preventing harm 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Char char="•"/>
              </a:pPr>
              <a:r>
                <a:rPr lang="es-MX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Reacting to stop it</a:t>
              </a: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109067" y="1308809"/>
              <a:ext cx="2103120" cy="872539"/>
            </a:xfrm>
            <a:prstGeom prst="roundRect">
              <a:avLst>
                <a:gd name="adj" fmla="val 10000"/>
              </a:avLst>
            </a:prstGeom>
            <a:blipFill rotWithShape="1">
              <a:blip r:embed="rId4">
                <a:alphaModFix/>
              </a:blip>
              <a:stretch>
                <a:fillRect t="-99997" b="-99997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0" y="2399483"/>
              <a:ext cx="10515600" cy="1090674"/>
            </a:xfrm>
            <a:prstGeom prst="roundRect">
              <a:avLst>
                <a:gd name="adj" fmla="val 10000"/>
              </a:avLst>
            </a:prstGeom>
            <a:solidFill>
              <a:srgbClr val="005E9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 txBox="1"/>
            <p:nvPr/>
          </p:nvSpPr>
          <p:spPr>
            <a:xfrm>
              <a:off x="2212187" y="2399483"/>
              <a:ext cx="8303412" cy="1090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 alta gerencia tiene la función específica de sensibilizar al personal acerca de la presentación de reportes a lo interno.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109067" y="2508551"/>
              <a:ext cx="2103120" cy="872539"/>
            </a:xfrm>
            <a:prstGeom prst="roundRect">
              <a:avLst>
                <a:gd name="adj" fmla="val 10000"/>
              </a:avLst>
            </a:prstGeom>
            <a:blipFill rotWithShape="1">
              <a:blip r:embed="rId5">
                <a:alphaModFix/>
              </a:blip>
              <a:stretch>
                <a:fillRect t="-42998" b="-42996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0" y="3599225"/>
              <a:ext cx="10515600" cy="1090674"/>
            </a:xfrm>
            <a:prstGeom prst="roundRect">
              <a:avLst>
                <a:gd name="adj" fmla="val 10000"/>
              </a:avLst>
            </a:prstGeom>
            <a:solidFill>
              <a:srgbClr val="0045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 txBox="1"/>
            <p:nvPr/>
          </p:nvSpPr>
          <p:spPr>
            <a:xfrm>
              <a:off x="2212187" y="3599225"/>
              <a:ext cx="8303412" cy="1090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 comprender los obstáculos que enfrenta el personal para presentar reportes permite a las organizaciones ajustar sus sistemas de PEAS.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109067" y="3708293"/>
              <a:ext cx="2103120" cy="872539"/>
            </a:xfrm>
            <a:prstGeom prst="roundRect">
              <a:avLst>
                <a:gd name="adj" fmla="val 10000"/>
              </a:avLst>
            </a:prstGeom>
            <a:blipFill rotWithShape="1">
              <a:blip r:embed="rId6">
                <a:alphaModFix/>
              </a:blip>
              <a:stretch>
                <a:fillRect t="-65996" b="-65994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"/>
              <a:buNone/>
            </a:pPr>
            <a:r>
              <a:rPr lang="es-MX"/>
              <a:t>Obstáculos que enfrenta el personal para reportar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620158" y="988219"/>
            <a:ext cx="524448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"/>
              <a:buNone/>
            </a:pPr>
            <a:r>
              <a:rPr lang="es-MX"/>
              <a:t>Sesión 2</a:t>
            </a:r>
            <a:endParaRPr/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5620158" y="3840956"/>
            <a:ext cx="524448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MX"/>
              <a:t>Reportes internos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>
            <a:spLocks noGrp="1"/>
          </p:cNvSpPr>
          <p:nvPr>
            <p:ph type="body" idx="1"/>
          </p:nvPr>
        </p:nvSpPr>
        <p:spPr>
          <a:xfrm>
            <a:off x="540137" y="1386465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MX"/>
              <a:t>Instrucciones </a:t>
            </a:r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2"/>
          </p:nvPr>
        </p:nvSpPr>
        <p:spPr>
          <a:xfrm>
            <a:off x="441790" y="2220094"/>
            <a:ext cx="6637104" cy="414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/>
          </a:p>
        </p:txBody>
      </p:sp>
      <p:sp>
        <p:nvSpPr>
          <p:cNvPr id="144" name="Google Shape;144;p7"/>
          <p:cNvSpPr txBox="1">
            <a:spLocks noGrp="1"/>
          </p:cNvSpPr>
          <p:nvPr>
            <p:ph type="title"/>
          </p:nvPr>
        </p:nvSpPr>
        <p:spPr>
          <a:xfrm>
            <a:off x="441789" y="365126"/>
            <a:ext cx="10913599" cy="103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"/>
              <a:buNone/>
            </a:pPr>
            <a:r>
              <a:rPr lang="es-MX"/>
              <a:t>Ejercicio: Canales internos de reportes </a:t>
            </a: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540137" y="2220094"/>
            <a:ext cx="6538757" cy="414988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Discutir el escenario durante 10 minutos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 a la página que describe su </a:t>
            </a:r>
            <a:r>
              <a:rPr lang="es-MX" sz="2400" b="1">
                <a:solidFill>
                  <a:srgbClr val="1F90FF"/>
                </a:solidFill>
                <a:latin typeface="Calibri"/>
                <a:ea typeface="Calibri"/>
                <a:cs typeface="Calibri"/>
                <a:sym typeface="Calibri"/>
              </a:rPr>
              <a:t>canal de reportes preferido</a:t>
            </a:r>
            <a:r>
              <a:rPr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esa queja.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 cuál fue el escenario y explique:</a:t>
            </a:r>
            <a:endParaRPr/>
          </a:p>
          <a:p>
            <a:pPr marL="457200" marR="0" lvl="1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eligió ese canal de reportes?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s-MX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¿Tenía alguna preocupación?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2500" y="2580050"/>
            <a:ext cx="4491751" cy="29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3305"/>
          <a:stretch/>
        </p:blipFill>
        <p:spPr>
          <a:xfrm>
            <a:off x="1534887" y="1396183"/>
            <a:ext cx="8463242" cy="539650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8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"/>
              <a:buNone/>
            </a:pPr>
            <a:r>
              <a:rPr lang="es-MX"/>
              <a:t>Reportes internos - proceso de escalamiento</a:t>
            </a:r>
            <a:endParaRPr/>
          </a:p>
        </p:txBody>
      </p:sp>
      <p:sp>
        <p:nvSpPr>
          <p:cNvPr id="153" name="Google Shape;153;p8"/>
          <p:cNvSpPr txBox="1"/>
          <p:nvPr/>
        </p:nvSpPr>
        <p:spPr>
          <a:xfrm>
            <a:off x="1567546" y="1665514"/>
            <a:ext cx="2612568" cy="323165"/>
          </a:xfrm>
          <a:prstGeom prst="rect">
            <a:avLst/>
          </a:prstGeom>
          <a:solidFill>
            <a:srgbClr val="D4F0F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 b="1">
                <a:solidFill>
                  <a:srgbClr val="003468"/>
                </a:solidFill>
                <a:latin typeface="Calibri"/>
                <a:ea typeface="Calibri"/>
                <a:cs typeface="Calibri"/>
                <a:sym typeface="Calibri"/>
              </a:rPr>
              <a:t>Canales informales</a:t>
            </a:r>
            <a:endParaRPr sz="1500" b="1">
              <a:solidFill>
                <a:srgbClr val="0034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6961417" y="1664025"/>
            <a:ext cx="2612568" cy="323165"/>
          </a:xfrm>
          <a:prstGeom prst="rect">
            <a:avLst/>
          </a:prstGeom>
          <a:solidFill>
            <a:srgbClr val="D4F0F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 b="1">
                <a:solidFill>
                  <a:srgbClr val="003468"/>
                </a:solidFill>
                <a:latin typeface="Calibri"/>
                <a:ea typeface="Calibri"/>
                <a:cs typeface="Calibri"/>
                <a:sym typeface="Calibri"/>
              </a:rPr>
              <a:t>Canales designados</a:t>
            </a:r>
            <a:endParaRPr sz="1500" b="1">
              <a:solidFill>
                <a:srgbClr val="0034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4898373" y="2253674"/>
            <a:ext cx="1736269" cy="323165"/>
          </a:xfrm>
          <a:prstGeom prst="rect">
            <a:avLst/>
          </a:prstGeom>
          <a:solidFill>
            <a:srgbClr val="E2D4E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 b="1">
                <a:solidFill>
                  <a:srgbClr val="003468"/>
                </a:solidFill>
                <a:latin typeface="Calibri"/>
                <a:ea typeface="Calibri"/>
                <a:cs typeface="Calibri"/>
                <a:sym typeface="Calibri"/>
              </a:rPr>
              <a:t>Gerente</a:t>
            </a:r>
            <a:endParaRPr sz="1500" b="1">
              <a:solidFill>
                <a:srgbClr val="0034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2285805" y="3240090"/>
            <a:ext cx="1894309" cy="323165"/>
          </a:xfrm>
          <a:prstGeom prst="rect">
            <a:avLst/>
          </a:prstGeom>
          <a:solidFill>
            <a:srgbClr val="E7F3D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 b="1">
                <a:solidFill>
                  <a:srgbClr val="003468"/>
                </a:solidFill>
                <a:latin typeface="Calibri"/>
                <a:ea typeface="Calibri"/>
                <a:cs typeface="Calibri"/>
                <a:sym typeface="Calibri"/>
              </a:rPr>
              <a:t>Personal general</a:t>
            </a:r>
            <a:endParaRPr sz="1500" b="1">
              <a:solidFill>
                <a:srgbClr val="0034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7336875" y="2686092"/>
            <a:ext cx="2411282" cy="553998"/>
          </a:xfrm>
          <a:prstGeom prst="rect">
            <a:avLst/>
          </a:prstGeom>
          <a:solidFill>
            <a:srgbClr val="D3E5E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 b="1">
                <a:solidFill>
                  <a:srgbClr val="003468"/>
                </a:solidFill>
                <a:latin typeface="Calibri"/>
                <a:ea typeface="Calibri"/>
                <a:cs typeface="Calibri"/>
                <a:sym typeface="Calibri"/>
              </a:rPr>
              <a:t>Punto focal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>
                <a:solidFill>
                  <a:srgbClr val="003468"/>
                </a:solidFill>
                <a:latin typeface="Calibri"/>
                <a:ea typeface="Calibri"/>
                <a:cs typeface="Calibri"/>
                <a:sym typeface="Calibri"/>
              </a:rPr>
              <a:t>(RR. HH. u otro)</a:t>
            </a:r>
            <a:endParaRPr sz="1500">
              <a:solidFill>
                <a:srgbClr val="0034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7336875" y="3401672"/>
            <a:ext cx="2411282" cy="553998"/>
          </a:xfrm>
          <a:prstGeom prst="rect">
            <a:avLst/>
          </a:prstGeom>
          <a:solidFill>
            <a:srgbClr val="D3E5E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 b="1">
                <a:solidFill>
                  <a:srgbClr val="003468"/>
                </a:solidFill>
                <a:latin typeface="Calibri"/>
                <a:ea typeface="Calibri"/>
                <a:cs typeface="Calibri"/>
                <a:sym typeface="Calibri"/>
              </a:rPr>
              <a:t>Director / Directora Ejecutiva </a:t>
            </a:r>
            <a:r>
              <a:rPr lang="es-MX" sz="1500">
                <a:solidFill>
                  <a:srgbClr val="003468"/>
                </a:solidFill>
                <a:latin typeface="Calibri"/>
                <a:ea typeface="Calibri"/>
                <a:cs typeface="Calibri"/>
                <a:sym typeface="Calibri"/>
              </a:rPr>
              <a:t>(o delegada)</a:t>
            </a:r>
            <a:endParaRPr/>
          </a:p>
        </p:txBody>
      </p:sp>
      <p:sp>
        <p:nvSpPr>
          <p:cNvPr id="159" name="Google Shape;159;p8"/>
          <p:cNvSpPr txBox="1"/>
          <p:nvPr/>
        </p:nvSpPr>
        <p:spPr>
          <a:xfrm>
            <a:off x="7336875" y="4080744"/>
            <a:ext cx="2411282" cy="1384995"/>
          </a:xfrm>
          <a:prstGeom prst="rect">
            <a:avLst/>
          </a:prstGeom>
          <a:solidFill>
            <a:srgbClr val="D3E5E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>
                <a:solidFill>
                  <a:srgbClr val="003468"/>
                </a:solidFill>
                <a:latin typeface="Calibri"/>
                <a:ea typeface="Calibri"/>
                <a:cs typeface="Calibri"/>
                <a:sym typeface="Calibri"/>
              </a:rPr>
              <a:t>Canal estático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>
                <a:solidFill>
                  <a:srgbClr val="003468"/>
                </a:solidFill>
                <a:latin typeface="Calibri"/>
                <a:ea typeface="Calibri"/>
                <a:cs typeface="Calibri"/>
                <a:sym typeface="Calibri"/>
              </a:rPr>
              <a:t>(correo o buzón de sugerencias específicamente para reportes del personal sobre faltas de conducta del personal)</a:t>
            </a:r>
            <a:endParaRPr/>
          </a:p>
        </p:txBody>
      </p:sp>
      <p:sp>
        <p:nvSpPr>
          <p:cNvPr id="160" name="Google Shape;160;p8"/>
          <p:cNvSpPr txBox="1"/>
          <p:nvPr/>
        </p:nvSpPr>
        <p:spPr>
          <a:xfrm>
            <a:off x="7336875" y="5710978"/>
            <a:ext cx="2411282" cy="954107"/>
          </a:xfrm>
          <a:prstGeom prst="rect">
            <a:avLst/>
          </a:prstGeom>
          <a:solidFill>
            <a:srgbClr val="D3E5E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>
                <a:solidFill>
                  <a:srgbClr val="003468"/>
                </a:solidFill>
                <a:latin typeface="Calibri"/>
                <a:ea typeface="Calibri"/>
                <a:cs typeface="Calibri"/>
                <a:sym typeface="Calibri"/>
              </a:rPr>
              <a:t>Equipo de investigación y respuesta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>
                <a:solidFill>
                  <a:srgbClr val="003468"/>
                </a:solidFill>
                <a:latin typeface="Calibri"/>
                <a:ea typeface="Calibri"/>
                <a:cs typeface="Calibri"/>
                <a:sym typeface="Calibri"/>
              </a:rPr>
              <a:t>para la revisión e investigación en caso sea necesario</a:t>
            </a:r>
            <a:endParaRPr/>
          </a:p>
        </p:txBody>
      </p:sp>
      <p:sp>
        <p:nvSpPr>
          <p:cNvPr id="161" name="Google Shape;161;p8"/>
          <p:cNvSpPr/>
          <p:nvPr/>
        </p:nvSpPr>
        <p:spPr>
          <a:xfrm>
            <a:off x="7021587" y="6368143"/>
            <a:ext cx="424240" cy="296942"/>
          </a:xfrm>
          <a:prstGeom prst="rect">
            <a:avLst/>
          </a:prstGeom>
          <a:solidFill>
            <a:srgbClr val="D3E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9"/>
          <p:cNvGrpSpPr/>
          <p:nvPr/>
        </p:nvGrpSpPr>
        <p:grpSpPr>
          <a:xfrm>
            <a:off x="839207" y="1484312"/>
            <a:ext cx="8262685" cy="4844569"/>
            <a:chOff x="1008" y="0"/>
            <a:chExt cx="8262685" cy="4844569"/>
          </a:xfrm>
        </p:grpSpPr>
        <p:sp>
          <p:nvSpPr>
            <p:cNvPr id="167" name="Google Shape;167;p9"/>
            <p:cNvSpPr/>
            <p:nvPr/>
          </p:nvSpPr>
          <p:spPr>
            <a:xfrm>
              <a:off x="1008" y="0"/>
              <a:ext cx="2623074" cy="4844569"/>
            </a:xfrm>
            <a:prstGeom prst="roundRect">
              <a:avLst>
                <a:gd name="adj" fmla="val 10000"/>
              </a:avLst>
            </a:prstGeom>
            <a:solidFill>
              <a:srgbClr val="C9DD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 txBox="1"/>
            <p:nvPr/>
          </p:nvSpPr>
          <p:spPr>
            <a:xfrm>
              <a:off x="1008" y="0"/>
              <a:ext cx="2623074" cy="1453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Personal general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None/>
              </a:pPr>
              <a:r>
                <a:rPr lang="es-MX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Personal dispuesto a denunciar un caso de EAS 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263316" y="1453784"/>
              <a:ext cx="2098459" cy="951763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 txBox="1"/>
            <p:nvPr/>
          </p:nvSpPr>
          <p:spPr>
            <a:xfrm>
              <a:off x="291192" y="1481660"/>
              <a:ext cx="2042707" cy="896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30475" rIns="4062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Canales designados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63316" y="2551973"/>
              <a:ext cx="2098459" cy="951763"/>
            </a:xfrm>
            <a:prstGeom prst="roundRect">
              <a:avLst>
                <a:gd name="adj" fmla="val 10000"/>
              </a:avLst>
            </a:prstGeom>
            <a:solidFill>
              <a:srgbClr val="008BA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 txBox="1"/>
            <p:nvPr/>
          </p:nvSpPr>
          <p:spPr>
            <a:xfrm>
              <a:off x="291192" y="2579849"/>
              <a:ext cx="2042707" cy="896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30475" rIns="4062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Alta gerencia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263316" y="3650162"/>
              <a:ext cx="2098459" cy="951763"/>
            </a:xfrm>
            <a:prstGeom prst="roundRect">
              <a:avLst>
                <a:gd name="adj" fmla="val 10000"/>
              </a:avLst>
            </a:prstGeom>
            <a:solidFill>
              <a:srgbClr val="007EA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 txBox="1"/>
            <p:nvPr/>
          </p:nvSpPr>
          <p:spPr>
            <a:xfrm>
              <a:off x="291192" y="3678038"/>
              <a:ext cx="2042707" cy="896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30475" rIns="4062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Gerente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2820814" y="0"/>
              <a:ext cx="2623074" cy="4844569"/>
            </a:xfrm>
            <a:prstGeom prst="roundRect">
              <a:avLst>
                <a:gd name="adj" fmla="val 10000"/>
              </a:avLst>
            </a:prstGeom>
            <a:solidFill>
              <a:srgbClr val="C9DD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 txBox="1"/>
            <p:nvPr/>
          </p:nvSpPr>
          <p:spPr>
            <a:xfrm>
              <a:off x="2820814" y="0"/>
              <a:ext cx="2623074" cy="1453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Personal general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None/>
              </a:pPr>
              <a:r>
                <a:rPr lang="es-MX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Personal que recibe una queja de otro miembro del personal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3083121" y="1453784"/>
              <a:ext cx="2098459" cy="951763"/>
            </a:xfrm>
            <a:prstGeom prst="roundRect">
              <a:avLst>
                <a:gd name="adj" fmla="val 10000"/>
              </a:avLst>
            </a:prstGeom>
            <a:solidFill>
              <a:srgbClr val="00719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 txBox="1"/>
            <p:nvPr/>
          </p:nvSpPr>
          <p:spPr>
            <a:xfrm>
              <a:off x="3110997" y="1481660"/>
              <a:ext cx="2042707" cy="896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26650" rIns="355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Informar </a:t>
              </a:r>
              <a:r>
                <a:rPr lang="es-MX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nombre propio </a:t>
              </a:r>
              <a:r>
                <a:rPr lang="es-MX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 fue testigo e impactado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3083121" y="2551973"/>
              <a:ext cx="2098459" cy="951763"/>
            </a:xfrm>
            <a:prstGeom prst="roundRect">
              <a:avLst>
                <a:gd name="adj" fmla="val 10000"/>
              </a:avLst>
            </a:prstGeom>
            <a:solidFill>
              <a:srgbClr val="00669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 txBox="1"/>
            <p:nvPr/>
          </p:nvSpPr>
          <p:spPr>
            <a:xfrm>
              <a:off x="3110997" y="2579849"/>
              <a:ext cx="2042707" cy="896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26650" rIns="355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Animar al personal a reportar a través de los canales apropiados o del gerente de línea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3083121" y="3650162"/>
              <a:ext cx="2098459" cy="951763"/>
            </a:xfrm>
            <a:prstGeom prst="roundRect">
              <a:avLst>
                <a:gd name="adj" fmla="val 10000"/>
              </a:avLst>
            </a:prstGeom>
            <a:solidFill>
              <a:srgbClr val="00599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 txBox="1"/>
            <p:nvPr/>
          </p:nvSpPr>
          <p:spPr>
            <a:xfrm>
              <a:off x="3110997" y="3678038"/>
              <a:ext cx="2042707" cy="896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19050" rIns="2540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 un miembro del personal u otras personas están en riesgo debido a una mala conducta, informe al nivel más alto (es decir, la Dirección Ejecutiva) o utilice la asistencia del PF</a:t>
              </a: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640619" y="0"/>
              <a:ext cx="2623074" cy="4844569"/>
            </a:xfrm>
            <a:prstGeom prst="roundRect">
              <a:avLst>
                <a:gd name="adj" fmla="val 10000"/>
              </a:avLst>
            </a:prstGeom>
            <a:solidFill>
              <a:srgbClr val="C9DD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 txBox="1"/>
            <p:nvPr/>
          </p:nvSpPr>
          <p:spPr>
            <a:xfrm>
              <a:off x="5640619" y="0"/>
              <a:ext cx="2623074" cy="1453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Gerentes</a:t>
              </a:r>
              <a:endParaRPr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5902926" y="1454790"/>
              <a:ext cx="2098459" cy="1460703"/>
            </a:xfrm>
            <a:prstGeom prst="roundRect">
              <a:avLst>
                <a:gd name="adj" fmla="val 10000"/>
              </a:avLst>
            </a:prstGeom>
            <a:solidFill>
              <a:srgbClr val="004E8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 txBox="1"/>
            <p:nvPr/>
          </p:nvSpPr>
          <p:spPr>
            <a:xfrm>
              <a:off x="5945709" y="1497573"/>
              <a:ext cx="2012893" cy="1375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30475" rIns="4062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Deben</a:t>
              </a:r>
              <a:r>
                <a:rPr lang="es-MX" sz="16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reportar a uno de los canales designados</a:t>
              </a:r>
              <a:endParaRPr sz="1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5902926" y="3140217"/>
              <a:ext cx="2098459" cy="1460703"/>
            </a:xfrm>
            <a:prstGeom prst="roundRect">
              <a:avLst>
                <a:gd name="adj" fmla="val 10000"/>
              </a:avLst>
            </a:prstGeom>
            <a:solidFill>
              <a:srgbClr val="0045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 txBox="1"/>
            <p:nvPr/>
          </p:nvSpPr>
          <p:spPr>
            <a:xfrm>
              <a:off x="5945709" y="3183000"/>
              <a:ext cx="2012893" cy="1375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30475" rIns="4062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Debe informar a la persona que reporta de su obligación de escalar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9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"/>
              <a:buNone/>
            </a:pPr>
            <a:r>
              <a:rPr lang="es-MX"/>
              <a:t>Proceso de escalamiento: cómo deben reportar los distintos miembros del personal</a:t>
            </a:r>
            <a:endParaRPr/>
          </a:p>
        </p:txBody>
      </p:sp>
      <p:sp>
        <p:nvSpPr>
          <p:cNvPr id="190" name="Google Shape;190;p9"/>
          <p:cNvSpPr/>
          <p:nvPr/>
        </p:nvSpPr>
        <p:spPr>
          <a:xfrm>
            <a:off x="9294920" y="1510397"/>
            <a:ext cx="2592280" cy="242360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BB49B"/>
              </a:gs>
              <a:gs pos="50000">
                <a:srgbClr val="F9A78D"/>
              </a:gs>
              <a:gs pos="100000">
                <a:srgbClr val="FE9A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Canales de reportes designados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es-MX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Punto focal/personal capacitado en la investigación sensible (cuando esté disponible)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es-MX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Canal estático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9188388" y="4055304"/>
            <a:ext cx="2698812" cy="2273577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BB49B"/>
              </a:gs>
              <a:gs pos="50000">
                <a:srgbClr val="F9A78D"/>
              </a:gs>
              <a:gs pos="100000">
                <a:srgbClr val="FE9A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no está seguro si se trata de un comportamiento que debe reportarse, póngase en contacto con el </a:t>
            </a:r>
            <a:r>
              <a:rPr lang="es-MX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punto focal.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" name="Google Shape;166;p9">
            <a:extLst>
              <a:ext uri="{FF2B5EF4-FFF2-40B4-BE49-F238E27FC236}">
                <a16:creationId xmlns:a16="http://schemas.microsoft.com/office/drawing/2014/main" id="{E46C05DF-6F24-45F1-B1A4-6460BD642C84}"/>
              </a:ext>
            </a:extLst>
          </p:cNvPr>
          <p:cNvGrpSpPr/>
          <p:nvPr/>
        </p:nvGrpSpPr>
        <p:grpSpPr>
          <a:xfrm>
            <a:off x="839788" y="1484312"/>
            <a:ext cx="8262685" cy="4844569"/>
            <a:chOff x="1008" y="0"/>
            <a:chExt cx="8262685" cy="4844569"/>
          </a:xfrm>
        </p:grpSpPr>
        <p:sp>
          <p:nvSpPr>
            <p:cNvPr id="29" name="Google Shape;167;p9">
              <a:extLst>
                <a:ext uri="{FF2B5EF4-FFF2-40B4-BE49-F238E27FC236}">
                  <a16:creationId xmlns:a16="http://schemas.microsoft.com/office/drawing/2014/main" id="{C0AFDCC6-014B-4E61-BFE5-F2821BF4784A}"/>
                </a:ext>
              </a:extLst>
            </p:cNvPr>
            <p:cNvSpPr/>
            <p:nvPr/>
          </p:nvSpPr>
          <p:spPr>
            <a:xfrm>
              <a:off x="1008" y="0"/>
              <a:ext cx="2623074" cy="4844569"/>
            </a:xfrm>
            <a:prstGeom prst="roundRect">
              <a:avLst>
                <a:gd name="adj" fmla="val 10000"/>
              </a:avLst>
            </a:prstGeom>
            <a:solidFill>
              <a:srgbClr val="C9DD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8;p9">
              <a:extLst>
                <a:ext uri="{FF2B5EF4-FFF2-40B4-BE49-F238E27FC236}">
                  <a16:creationId xmlns:a16="http://schemas.microsoft.com/office/drawing/2014/main" id="{BE421857-6A90-45FF-93C1-28636CE19970}"/>
                </a:ext>
              </a:extLst>
            </p:cNvPr>
            <p:cNvSpPr txBox="1"/>
            <p:nvPr/>
          </p:nvSpPr>
          <p:spPr>
            <a:xfrm>
              <a:off x="1008" y="0"/>
              <a:ext cx="2623074" cy="1453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Personal general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None/>
              </a:pPr>
              <a:r>
                <a:rPr lang="es-MX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Personal dispuesto a denunciar un caso de EAS 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69;p9">
              <a:extLst>
                <a:ext uri="{FF2B5EF4-FFF2-40B4-BE49-F238E27FC236}">
                  <a16:creationId xmlns:a16="http://schemas.microsoft.com/office/drawing/2014/main" id="{08D722A5-14CA-4BC8-B4C0-4F85DCE9CDC4}"/>
                </a:ext>
              </a:extLst>
            </p:cNvPr>
            <p:cNvSpPr/>
            <p:nvPr/>
          </p:nvSpPr>
          <p:spPr>
            <a:xfrm>
              <a:off x="263316" y="1453784"/>
              <a:ext cx="2098459" cy="951763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0;p9">
              <a:extLst>
                <a:ext uri="{FF2B5EF4-FFF2-40B4-BE49-F238E27FC236}">
                  <a16:creationId xmlns:a16="http://schemas.microsoft.com/office/drawing/2014/main" id="{44AA7A2C-C581-4A51-BF50-5C64BE6D4A6D}"/>
                </a:ext>
              </a:extLst>
            </p:cNvPr>
            <p:cNvSpPr txBox="1"/>
            <p:nvPr/>
          </p:nvSpPr>
          <p:spPr>
            <a:xfrm>
              <a:off x="291192" y="1481660"/>
              <a:ext cx="2042707" cy="896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30475" rIns="4062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Canales designados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71;p9">
              <a:extLst>
                <a:ext uri="{FF2B5EF4-FFF2-40B4-BE49-F238E27FC236}">
                  <a16:creationId xmlns:a16="http://schemas.microsoft.com/office/drawing/2014/main" id="{B2E8A063-94FF-4D97-93F6-F8ADC6860BCF}"/>
                </a:ext>
              </a:extLst>
            </p:cNvPr>
            <p:cNvSpPr/>
            <p:nvPr/>
          </p:nvSpPr>
          <p:spPr>
            <a:xfrm>
              <a:off x="263316" y="2551973"/>
              <a:ext cx="2098459" cy="951763"/>
            </a:xfrm>
            <a:prstGeom prst="roundRect">
              <a:avLst>
                <a:gd name="adj" fmla="val 10000"/>
              </a:avLst>
            </a:prstGeom>
            <a:solidFill>
              <a:srgbClr val="008BA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2;p9">
              <a:extLst>
                <a:ext uri="{FF2B5EF4-FFF2-40B4-BE49-F238E27FC236}">
                  <a16:creationId xmlns:a16="http://schemas.microsoft.com/office/drawing/2014/main" id="{4A5487E2-2A1E-4242-8E07-F84795532C04}"/>
                </a:ext>
              </a:extLst>
            </p:cNvPr>
            <p:cNvSpPr txBox="1"/>
            <p:nvPr/>
          </p:nvSpPr>
          <p:spPr>
            <a:xfrm>
              <a:off x="291192" y="2579849"/>
              <a:ext cx="2042707" cy="896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30475" rIns="4062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Alta gerencia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73;p9">
              <a:extLst>
                <a:ext uri="{FF2B5EF4-FFF2-40B4-BE49-F238E27FC236}">
                  <a16:creationId xmlns:a16="http://schemas.microsoft.com/office/drawing/2014/main" id="{6322F8BF-CC5D-4BB9-B7B9-655B09D62D40}"/>
                </a:ext>
              </a:extLst>
            </p:cNvPr>
            <p:cNvSpPr/>
            <p:nvPr/>
          </p:nvSpPr>
          <p:spPr>
            <a:xfrm>
              <a:off x="263316" y="3650162"/>
              <a:ext cx="2098459" cy="951763"/>
            </a:xfrm>
            <a:prstGeom prst="roundRect">
              <a:avLst>
                <a:gd name="adj" fmla="val 10000"/>
              </a:avLst>
            </a:prstGeom>
            <a:solidFill>
              <a:srgbClr val="007EA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4;p9">
              <a:extLst>
                <a:ext uri="{FF2B5EF4-FFF2-40B4-BE49-F238E27FC236}">
                  <a16:creationId xmlns:a16="http://schemas.microsoft.com/office/drawing/2014/main" id="{14A1F8FA-6BFE-4E03-A3BF-6F55160E659E}"/>
                </a:ext>
              </a:extLst>
            </p:cNvPr>
            <p:cNvSpPr txBox="1"/>
            <p:nvPr/>
          </p:nvSpPr>
          <p:spPr>
            <a:xfrm>
              <a:off x="291192" y="3678038"/>
              <a:ext cx="2042707" cy="896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30475" rIns="4062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Gerente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75;p9">
              <a:extLst>
                <a:ext uri="{FF2B5EF4-FFF2-40B4-BE49-F238E27FC236}">
                  <a16:creationId xmlns:a16="http://schemas.microsoft.com/office/drawing/2014/main" id="{EC1A1A47-88E8-427B-9089-720AA014F4B3}"/>
                </a:ext>
              </a:extLst>
            </p:cNvPr>
            <p:cNvSpPr/>
            <p:nvPr/>
          </p:nvSpPr>
          <p:spPr>
            <a:xfrm>
              <a:off x="2820814" y="0"/>
              <a:ext cx="2623074" cy="4844569"/>
            </a:xfrm>
            <a:prstGeom prst="roundRect">
              <a:avLst>
                <a:gd name="adj" fmla="val 10000"/>
              </a:avLst>
            </a:prstGeom>
            <a:solidFill>
              <a:srgbClr val="C9DD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6;p9">
              <a:extLst>
                <a:ext uri="{FF2B5EF4-FFF2-40B4-BE49-F238E27FC236}">
                  <a16:creationId xmlns:a16="http://schemas.microsoft.com/office/drawing/2014/main" id="{7DB2A1F4-7F0D-4C82-B45A-1B9B0FA0D8F8}"/>
                </a:ext>
              </a:extLst>
            </p:cNvPr>
            <p:cNvSpPr txBox="1"/>
            <p:nvPr/>
          </p:nvSpPr>
          <p:spPr>
            <a:xfrm>
              <a:off x="2820814" y="0"/>
              <a:ext cx="2623074" cy="1453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Personal general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None/>
              </a:pPr>
              <a:r>
                <a:rPr lang="es-MX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Personal que recibe una queja de otro miembro del personal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77;p9">
              <a:extLst>
                <a:ext uri="{FF2B5EF4-FFF2-40B4-BE49-F238E27FC236}">
                  <a16:creationId xmlns:a16="http://schemas.microsoft.com/office/drawing/2014/main" id="{42ABE366-7049-496F-9DA6-B6F7875DF5A6}"/>
                </a:ext>
              </a:extLst>
            </p:cNvPr>
            <p:cNvSpPr/>
            <p:nvPr/>
          </p:nvSpPr>
          <p:spPr>
            <a:xfrm>
              <a:off x="3083121" y="1453784"/>
              <a:ext cx="2098459" cy="951763"/>
            </a:xfrm>
            <a:prstGeom prst="roundRect">
              <a:avLst>
                <a:gd name="adj" fmla="val 10000"/>
              </a:avLst>
            </a:prstGeom>
            <a:solidFill>
              <a:srgbClr val="00719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8;p9">
              <a:extLst>
                <a:ext uri="{FF2B5EF4-FFF2-40B4-BE49-F238E27FC236}">
                  <a16:creationId xmlns:a16="http://schemas.microsoft.com/office/drawing/2014/main" id="{3CBB43AD-2A3A-4E4B-8197-43867F386A70}"/>
                </a:ext>
              </a:extLst>
            </p:cNvPr>
            <p:cNvSpPr txBox="1"/>
            <p:nvPr/>
          </p:nvSpPr>
          <p:spPr>
            <a:xfrm>
              <a:off x="3110997" y="1481660"/>
              <a:ext cx="2042707" cy="896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26650" rIns="355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Informar </a:t>
              </a:r>
              <a:r>
                <a:rPr lang="es-MX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nombre propio </a:t>
              </a:r>
              <a:r>
                <a:rPr lang="es-MX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 fue testigo e impactado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79;p9">
              <a:extLst>
                <a:ext uri="{FF2B5EF4-FFF2-40B4-BE49-F238E27FC236}">
                  <a16:creationId xmlns:a16="http://schemas.microsoft.com/office/drawing/2014/main" id="{E047C926-5C64-4FEB-8899-52F3EC39460F}"/>
                </a:ext>
              </a:extLst>
            </p:cNvPr>
            <p:cNvSpPr/>
            <p:nvPr/>
          </p:nvSpPr>
          <p:spPr>
            <a:xfrm>
              <a:off x="3083121" y="2551973"/>
              <a:ext cx="2098459" cy="951763"/>
            </a:xfrm>
            <a:prstGeom prst="roundRect">
              <a:avLst>
                <a:gd name="adj" fmla="val 10000"/>
              </a:avLst>
            </a:prstGeom>
            <a:solidFill>
              <a:srgbClr val="00669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0;p9">
              <a:extLst>
                <a:ext uri="{FF2B5EF4-FFF2-40B4-BE49-F238E27FC236}">
                  <a16:creationId xmlns:a16="http://schemas.microsoft.com/office/drawing/2014/main" id="{FF65D8A5-8DAD-4B91-A403-BF76B1699B0D}"/>
                </a:ext>
              </a:extLst>
            </p:cNvPr>
            <p:cNvSpPr txBox="1"/>
            <p:nvPr/>
          </p:nvSpPr>
          <p:spPr>
            <a:xfrm>
              <a:off x="3110997" y="2579849"/>
              <a:ext cx="2042707" cy="896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26650" rIns="355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Animar al personal a reportar a través de los canales apropiados o del gerente de línea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81;p9">
              <a:extLst>
                <a:ext uri="{FF2B5EF4-FFF2-40B4-BE49-F238E27FC236}">
                  <a16:creationId xmlns:a16="http://schemas.microsoft.com/office/drawing/2014/main" id="{830BBD33-DCB9-4BA4-B99E-46955A6A7E3F}"/>
                </a:ext>
              </a:extLst>
            </p:cNvPr>
            <p:cNvSpPr/>
            <p:nvPr/>
          </p:nvSpPr>
          <p:spPr>
            <a:xfrm>
              <a:off x="3083121" y="3650162"/>
              <a:ext cx="2098459" cy="951763"/>
            </a:xfrm>
            <a:prstGeom prst="roundRect">
              <a:avLst>
                <a:gd name="adj" fmla="val 10000"/>
              </a:avLst>
            </a:prstGeom>
            <a:solidFill>
              <a:srgbClr val="00599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2;p9">
              <a:extLst>
                <a:ext uri="{FF2B5EF4-FFF2-40B4-BE49-F238E27FC236}">
                  <a16:creationId xmlns:a16="http://schemas.microsoft.com/office/drawing/2014/main" id="{39BF7D87-9F84-418D-BD2D-B00F805F1A15}"/>
                </a:ext>
              </a:extLst>
            </p:cNvPr>
            <p:cNvSpPr txBox="1"/>
            <p:nvPr/>
          </p:nvSpPr>
          <p:spPr>
            <a:xfrm>
              <a:off x="3110997" y="3678038"/>
              <a:ext cx="2042707" cy="896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19050" rIns="2540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 un miembro del personal u otras personas están en riesgo debido a una mala conducta, informe al nivel más alto (es decir, la Dirección Ejecutiva) o utilice la asistencia del PF</a:t>
              </a: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83;p9">
              <a:extLst>
                <a:ext uri="{FF2B5EF4-FFF2-40B4-BE49-F238E27FC236}">
                  <a16:creationId xmlns:a16="http://schemas.microsoft.com/office/drawing/2014/main" id="{2417319F-2EDE-4169-8EE3-398A6C0C0FB4}"/>
                </a:ext>
              </a:extLst>
            </p:cNvPr>
            <p:cNvSpPr/>
            <p:nvPr/>
          </p:nvSpPr>
          <p:spPr>
            <a:xfrm>
              <a:off x="5640619" y="0"/>
              <a:ext cx="2623074" cy="4844569"/>
            </a:xfrm>
            <a:prstGeom prst="roundRect">
              <a:avLst>
                <a:gd name="adj" fmla="val 10000"/>
              </a:avLst>
            </a:prstGeom>
            <a:solidFill>
              <a:srgbClr val="C9DD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4;p9">
              <a:extLst>
                <a:ext uri="{FF2B5EF4-FFF2-40B4-BE49-F238E27FC236}">
                  <a16:creationId xmlns:a16="http://schemas.microsoft.com/office/drawing/2014/main" id="{223E9C8B-94D5-4AAB-B643-F4F1D6582353}"/>
                </a:ext>
              </a:extLst>
            </p:cNvPr>
            <p:cNvSpPr txBox="1"/>
            <p:nvPr/>
          </p:nvSpPr>
          <p:spPr>
            <a:xfrm>
              <a:off x="5640619" y="0"/>
              <a:ext cx="2623074" cy="1453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Gerentes</a:t>
              </a:r>
              <a:endParaRPr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85;p9">
              <a:extLst>
                <a:ext uri="{FF2B5EF4-FFF2-40B4-BE49-F238E27FC236}">
                  <a16:creationId xmlns:a16="http://schemas.microsoft.com/office/drawing/2014/main" id="{B258CD0C-43C7-43A9-BB7F-C9863219DEB1}"/>
                </a:ext>
              </a:extLst>
            </p:cNvPr>
            <p:cNvSpPr/>
            <p:nvPr/>
          </p:nvSpPr>
          <p:spPr>
            <a:xfrm>
              <a:off x="5902926" y="1454790"/>
              <a:ext cx="2098459" cy="1460703"/>
            </a:xfrm>
            <a:prstGeom prst="roundRect">
              <a:avLst>
                <a:gd name="adj" fmla="val 10000"/>
              </a:avLst>
            </a:prstGeom>
            <a:solidFill>
              <a:srgbClr val="004E8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6;p9">
              <a:extLst>
                <a:ext uri="{FF2B5EF4-FFF2-40B4-BE49-F238E27FC236}">
                  <a16:creationId xmlns:a16="http://schemas.microsoft.com/office/drawing/2014/main" id="{250021CA-E4FD-49C0-86B7-23ECFDCD40A4}"/>
                </a:ext>
              </a:extLst>
            </p:cNvPr>
            <p:cNvSpPr txBox="1"/>
            <p:nvPr/>
          </p:nvSpPr>
          <p:spPr>
            <a:xfrm>
              <a:off x="5945709" y="1497573"/>
              <a:ext cx="2012893" cy="1375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30475" rIns="4062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Deben</a:t>
              </a:r>
              <a:r>
                <a:rPr lang="es-MX" sz="16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reportar a uno de los canales designados</a:t>
              </a:r>
              <a:endParaRPr sz="1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87;p9">
              <a:extLst>
                <a:ext uri="{FF2B5EF4-FFF2-40B4-BE49-F238E27FC236}">
                  <a16:creationId xmlns:a16="http://schemas.microsoft.com/office/drawing/2014/main" id="{D7FE458F-39D9-4601-8CA7-7DF991E93A7A}"/>
                </a:ext>
              </a:extLst>
            </p:cNvPr>
            <p:cNvSpPr/>
            <p:nvPr/>
          </p:nvSpPr>
          <p:spPr>
            <a:xfrm>
              <a:off x="5902926" y="3140217"/>
              <a:ext cx="2098459" cy="1460703"/>
            </a:xfrm>
            <a:prstGeom prst="roundRect">
              <a:avLst>
                <a:gd name="adj" fmla="val 10000"/>
              </a:avLst>
            </a:prstGeom>
            <a:solidFill>
              <a:srgbClr val="0045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8;p9">
              <a:extLst>
                <a:ext uri="{FF2B5EF4-FFF2-40B4-BE49-F238E27FC236}">
                  <a16:creationId xmlns:a16="http://schemas.microsoft.com/office/drawing/2014/main" id="{41F8F1C1-7870-4315-B982-3D1BFE510553}"/>
                </a:ext>
              </a:extLst>
            </p:cNvPr>
            <p:cNvSpPr txBox="1"/>
            <p:nvPr/>
          </p:nvSpPr>
          <p:spPr>
            <a:xfrm>
              <a:off x="5945709" y="3183000"/>
              <a:ext cx="2012893" cy="1375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30475" rIns="4062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Debe informar a la persona que reporta de su obligación de escalar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RS_2020_Microsoft">
  <a:themeElements>
    <a:clrScheme name="CRS_2020_Palette_Microsoft">
      <a:dk1>
        <a:srgbClr val="000000"/>
      </a:dk1>
      <a:lt1>
        <a:srgbClr val="FFFFFF"/>
      </a:lt1>
      <a:dk2>
        <a:srgbClr val="00A2C7"/>
      </a:dk2>
      <a:lt2>
        <a:srgbClr val="BFB8AF"/>
      </a:lt2>
      <a:accent1>
        <a:srgbClr val="7999AC"/>
      </a:accent1>
      <a:accent2>
        <a:srgbClr val="9053A1"/>
      </a:accent2>
      <a:accent3>
        <a:srgbClr val="79A02C"/>
      </a:accent3>
      <a:accent4>
        <a:srgbClr val="EF6E0B"/>
      </a:accent4>
      <a:accent5>
        <a:srgbClr val="0099A9"/>
      </a:accent5>
      <a:accent6>
        <a:srgbClr val="00468B"/>
      </a:accent6>
      <a:hlink>
        <a:srgbClr val="00A2C7"/>
      </a:hlink>
      <a:folHlink>
        <a:srgbClr val="9053A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S_2020_Microsoft">
  <a:themeElements>
    <a:clrScheme name="CRS_2020_Palette_Microsoft">
      <a:dk1>
        <a:srgbClr val="000000"/>
      </a:dk1>
      <a:lt1>
        <a:srgbClr val="FFFFFF"/>
      </a:lt1>
      <a:dk2>
        <a:srgbClr val="00A2C7"/>
      </a:dk2>
      <a:lt2>
        <a:srgbClr val="BFB8AF"/>
      </a:lt2>
      <a:accent1>
        <a:srgbClr val="7999AC"/>
      </a:accent1>
      <a:accent2>
        <a:srgbClr val="9053A1"/>
      </a:accent2>
      <a:accent3>
        <a:srgbClr val="79A02C"/>
      </a:accent3>
      <a:accent4>
        <a:srgbClr val="EF6E0B"/>
      </a:accent4>
      <a:accent5>
        <a:srgbClr val="0099A9"/>
      </a:accent5>
      <a:accent6>
        <a:srgbClr val="00468B"/>
      </a:accent6>
      <a:hlink>
        <a:srgbClr val="00A2C7"/>
      </a:hlink>
      <a:folHlink>
        <a:srgbClr val="9053A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DA01A52F4CA9F47A9B8A740FE4E660B" ma:contentTypeVersion="15" ma:contentTypeDescription="Crear nuevo documento." ma:contentTypeScope="" ma:versionID="762039446b276942007110e1e65cc1aa">
  <xsd:schema xmlns:xsd="http://www.w3.org/2001/XMLSchema" xmlns:xs="http://www.w3.org/2001/XMLSchema" xmlns:p="http://schemas.microsoft.com/office/2006/metadata/properties" xmlns:ns2="7685d9b9-ccba-467f-9eeb-f8583d84f2a4" xmlns:ns3="c8323a28-157b-46e6-aa09-f907d7c3df5d" xmlns:ns4="b2594ab3-d42a-4e76-bde3-98c81b560ae9" targetNamespace="http://schemas.microsoft.com/office/2006/metadata/properties" ma:root="true" ma:fieldsID="997ba385611abcf64897fe403467fa3e" ns2:_="" ns3:_="" ns4:_="">
    <xsd:import namespace="7685d9b9-ccba-467f-9eeb-f8583d84f2a4"/>
    <xsd:import namespace="c8323a28-157b-46e6-aa09-f907d7c3df5d"/>
    <xsd:import namespace="b2594ab3-d42a-4e76-bde3-98c81b560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5d9b9-ccba-467f-9eeb-f8583d84f2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ee90c631-7896-4d4b-aef2-bd8af8cfca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23a28-157b-46e6-aa09-f907d7c3df5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594ab3-d42a-4e76-bde3-98c81b560ae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de87f2c3-5df3-4663-af8e-d9b23324a6d4}" ma:internalName="TaxCatchAll" ma:showField="CatchAllData" ma:web="c8323a28-157b-46e6-aa09-f907d7c3df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C04D2D-41B3-420B-A2A2-99C907D27F22}"/>
</file>

<file path=customXml/itemProps2.xml><?xml version="1.0" encoding="utf-8"?>
<ds:datastoreItem xmlns:ds="http://schemas.openxmlformats.org/officeDocument/2006/customXml" ds:itemID="{9441CA98-9F12-474C-B34A-4F7EA45F670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1610</Words>
  <Application>Microsoft Office PowerPoint</Application>
  <PresentationFormat>Panorámica</PresentationFormat>
  <Paragraphs>193</Paragraphs>
  <Slides>26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Noto Sans Symbols</vt:lpstr>
      <vt:lpstr>Times</vt:lpstr>
      <vt:lpstr>CRS_2020_Microsoft</vt:lpstr>
      <vt:lpstr>CRS_2020_Microsoft</vt:lpstr>
      <vt:lpstr> Módulo 7: Respondiendo a reportes de EAS (IRIS*) *internal reporting and investigation systems/ sistemas internos de reportes e investigación</vt:lpstr>
      <vt:lpstr>Esquema del módulo</vt:lpstr>
      <vt:lpstr>Sesión 1</vt:lpstr>
      <vt:lpstr>Ejercicio - Juego del laberinto de PEAS</vt:lpstr>
      <vt:lpstr>Obstáculos que enfrenta el personal para reportar</vt:lpstr>
      <vt:lpstr>Sesión 2</vt:lpstr>
      <vt:lpstr>Ejercicio: Canales internos de reportes </vt:lpstr>
      <vt:lpstr>Reportes internos - proceso de escalamiento</vt:lpstr>
      <vt:lpstr>Proceso de escalamiento: cómo deben reportar los distintos miembros del personal</vt:lpstr>
      <vt:lpstr>Sesión 3</vt:lpstr>
      <vt:lpstr>Modelo de procedimientos de reportes y escalamiento para las comunidades</vt:lpstr>
      <vt:lpstr>Modelo de procedimientos de reportes y escalamiento para las comunidades - puntos clave</vt:lpstr>
      <vt:lpstr>Ejercicio: Red de derivación</vt:lpstr>
      <vt:lpstr>Derivación – Puntos clave </vt:lpstr>
      <vt:lpstr>Sesión 4 </vt:lpstr>
      <vt:lpstr>Práctica de facilitación : Prueba de investigación </vt:lpstr>
      <vt:lpstr>Práctica de facilitación : Prueba de investigación </vt:lpstr>
      <vt:lpstr>Práctica de facilitación : Prueba de investigación </vt:lpstr>
      <vt:lpstr>Práctica de facilitación : Prueba de investigación </vt:lpstr>
      <vt:lpstr>Práctica de facilitación : Prueba de investigación </vt:lpstr>
      <vt:lpstr>Práctica de facilitación : Prueba de investigación </vt:lpstr>
      <vt:lpstr>Práctica de facilitación : Prueba de investigación </vt:lpstr>
      <vt:lpstr>Investigación - puntos clave </vt:lpstr>
      <vt:lpstr>Para ir más allá </vt:lpstr>
      <vt:lpstr>Revisión del módulo para su puesta en marcha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Módulo 7: Respondiendo a reportes de EAS (IRIS*) *internal reporting and investigation systems/ sistemas internos de reportes e investigación</dc:title>
  <dc:creator>Archambault, Aude</dc:creator>
  <cp:lastModifiedBy>Cabrera, Abdiel</cp:lastModifiedBy>
  <cp:revision>1</cp:revision>
  <dcterms:created xsi:type="dcterms:W3CDTF">2020-11-03T20:53:36Z</dcterms:created>
  <dcterms:modified xsi:type="dcterms:W3CDTF">2022-02-10T03:08:18Z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0x010100ADA01A52F4CA9F47A9B8A740FE4E660B</vt:lpwstr>
  </property>
</Properties>
</file>