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metadata" ContentType="application/binary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3"/>
    <p:sldMasterId id="214748365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2" roundtripDataSignature="AMtx7mjloJjicaJGj6R8T8PyWD0jvjRl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ustomXml" Target="../customXml/item1.xml"/><Relationship Id="rId3" Type="http://schemas.openxmlformats.org/officeDocument/2006/relationships/slideMaster" Target="slideMasters/slideMaster1.xml"/><Relationship Id="rId12" Type="http://customschemas.google.com/relationships/presentationmetadata" Target="metadata"/><Relationship Id="rId7" Type="http://schemas.openxmlformats.org/officeDocument/2006/relationships/slide" Target="slides/slide2.xml"/><Relationship Id="rId2" Type="http://schemas.openxmlformats.org/officeDocument/2006/relationships/presProps" Target="presProps.xml"/><Relationship Id="rId1" Type="http://schemas.openxmlformats.org/officeDocument/2006/relationships/theme" Target="theme/theme3.xml"/><Relationship Id="rId11" Type="http://schemas.openxmlformats.org/officeDocument/2006/relationships/slide" Target="slides/slide6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0.png"/><Relationship Id="rId3" Type="http://schemas.openxmlformats.org/officeDocument/2006/relationships/image" Target="../media/image9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6.png"/><Relationship Id="rId3" Type="http://schemas.openxmlformats.org/officeDocument/2006/relationships/image" Target="../media/image4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6.png"/><Relationship Id="rId3" Type="http://schemas.openxmlformats.org/officeDocument/2006/relationships/image" Target="../media/image1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6.pn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bg>
      <p:bgPr>
        <a:solidFill>
          <a:schemeClr val="dk2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0"/>
          <p:cNvSpPr txBox="1"/>
          <p:nvPr>
            <p:ph type="ctrTitle"/>
          </p:nvPr>
        </p:nvSpPr>
        <p:spPr>
          <a:xfrm>
            <a:off x="1524000" y="154515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Font typeface="Times"/>
              <a:buNone/>
              <a:defRPr b="1" i="0" sz="5500" u="none" cap="none" strike="noStrike">
                <a:solidFill>
                  <a:schemeClr val="lt1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" name="Google Shape;17;p10"/>
          <p:cNvSpPr txBox="1"/>
          <p:nvPr>
            <p:ph idx="1" type="subTitle"/>
          </p:nvPr>
        </p:nvSpPr>
        <p:spPr>
          <a:xfrm>
            <a:off x="1524000" y="4024825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Slide 2">
  <p:cSld name="Content Slide 2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11"/>
          <p:cNvSpPr txBox="1"/>
          <p:nvPr>
            <p:ph idx="1" type="body"/>
          </p:nvPr>
        </p:nvSpPr>
        <p:spPr>
          <a:xfrm>
            <a:off x="839788" y="1494350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11"/>
          <p:cNvSpPr txBox="1"/>
          <p:nvPr>
            <p:ph idx="2" type="body"/>
          </p:nvPr>
        </p:nvSpPr>
        <p:spPr>
          <a:xfrm>
            <a:off x="839788" y="2318261"/>
            <a:ext cx="5157787" cy="3901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11"/>
          <p:cNvSpPr txBox="1"/>
          <p:nvPr>
            <p:ph idx="3" type="body"/>
          </p:nvPr>
        </p:nvSpPr>
        <p:spPr>
          <a:xfrm>
            <a:off x="6172200" y="1494350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11"/>
          <p:cNvSpPr txBox="1"/>
          <p:nvPr>
            <p:ph idx="4" type="body"/>
          </p:nvPr>
        </p:nvSpPr>
        <p:spPr>
          <a:xfrm>
            <a:off x="6172200" y="2318262"/>
            <a:ext cx="5183188" cy="3901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11"/>
          <p:cNvSpPr txBox="1"/>
          <p:nvPr>
            <p:ph type="title"/>
          </p:nvPr>
        </p:nvSpPr>
        <p:spPr>
          <a:xfrm>
            <a:off x="839788" y="365126"/>
            <a:ext cx="10515600" cy="10310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imes"/>
              <a:buNone/>
              <a:defRPr b="1" i="0" sz="3600" u="none" cap="none" strike="noStrik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pic>
        <p:nvPicPr>
          <p:cNvPr id="30" name="Google Shape;30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Slide 1">
  <p:cSld name="Content Slide 1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12"/>
          <p:cNvSpPr txBox="1"/>
          <p:nvPr>
            <p:ph idx="1" type="body"/>
          </p:nvPr>
        </p:nvSpPr>
        <p:spPr>
          <a:xfrm>
            <a:off x="838200" y="1484671"/>
            <a:ext cx="10515600" cy="46922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12"/>
          <p:cNvSpPr txBox="1"/>
          <p:nvPr>
            <p:ph type="title"/>
          </p:nvPr>
        </p:nvSpPr>
        <p:spPr>
          <a:xfrm>
            <a:off x="839788" y="365126"/>
            <a:ext cx="10515600" cy="10310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imes"/>
              <a:buNone/>
              <a:defRPr b="1" i="0" sz="3600" u="none" cap="none" strike="noStrik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Google Shape;36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9"/>
          <p:cNvSpPr txBox="1"/>
          <p:nvPr>
            <p:ph type="ctrTitle"/>
          </p:nvPr>
        </p:nvSpPr>
        <p:spPr>
          <a:xfrm>
            <a:off x="1524000" y="154515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Font typeface="Times"/>
              <a:buNone/>
              <a:defRPr b="1" i="0" sz="5500" u="none" cap="none" strike="noStrike">
                <a:solidFill>
                  <a:schemeClr val="lt1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524000" y="4024825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Slide" showMasterSp="0" type="secHead">
  <p:cSld name="SECTION_HEADER">
    <p:bg>
      <p:bgPr>
        <a:solidFill>
          <a:schemeClr val="dk2"/>
        </a:soli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13"/>
          <p:cNvSpPr txBox="1"/>
          <p:nvPr>
            <p:ph type="title"/>
          </p:nvPr>
        </p:nvSpPr>
        <p:spPr>
          <a:xfrm>
            <a:off x="5620158" y="988219"/>
            <a:ext cx="5244487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Times"/>
              <a:buNone/>
              <a:defRPr b="1" i="0" sz="4000" u="none" cap="none" strike="noStrike">
                <a:solidFill>
                  <a:schemeClr val="lt1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2" name="Google Shape;42;p13"/>
          <p:cNvSpPr txBox="1"/>
          <p:nvPr>
            <p:ph idx="1" type="body"/>
          </p:nvPr>
        </p:nvSpPr>
        <p:spPr>
          <a:xfrm>
            <a:off x="5620158" y="3867944"/>
            <a:ext cx="5244487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hoto_full slide">
  <p:cSld name="Photo_full slide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4"/>
          <p:cNvSpPr/>
          <p:nvPr>
            <p:ph idx="2" type="pic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45" name="Google Shape;45;p14"/>
          <p:cNvSpPr/>
          <p:nvPr>
            <p:ph idx="3" type="dgm"/>
          </p:nvPr>
        </p:nvSpPr>
        <p:spPr>
          <a:xfrm>
            <a:off x="0" y="5470168"/>
            <a:ext cx="5588000" cy="91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548625" spcFirstLastPara="1" rIns="91425" wrap="square" tIns="13715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14"/>
          <p:cNvSpPr txBox="1"/>
          <p:nvPr>
            <p:ph idx="1" type="body"/>
          </p:nvPr>
        </p:nvSpPr>
        <p:spPr>
          <a:xfrm>
            <a:off x="161026" y="6532563"/>
            <a:ext cx="5417547" cy="17932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st Slide_EN" showMasterSp="0">
  <p:cSld name="Last Slide_EN">
    <p:bg>
      <p:bgPr>
        <a:solidFill>
          <a:schemeClr val="dk2"/>
        </a:solid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15"/>
          <p:cNvSpPr txBox="1"/>
          <p:nvPr>
            <p:ph type="ctrTitle"/>
          </p:nvPr>
        </p:nvSpPr>
        <p:spPr>
          <a:xfrm>
            <a:off x="1524000" y="154515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Font typeface="Times"/>
              <a:buNone/>
              <a:defRPr b="1" i="0" sz="5500" u="none" cap="none" strike="noStrike">
                <a:solidFill>
                  <a:schemeClr val="lt1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pic>
        <p:nvPicPr>
          <p:cNvPr descr="A close up of a logo&#10;&#10;Description automatically generated" id="50" name="Google Shape;50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49376" y="4052608"/>
            <a:ext cx="3493247" cy="17995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51" name="Google Shape;51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49376" y="4052608"/>
            <a:ext cx="3493247" cy="17995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st Slide_FR" showMasterSp="0">
  <p:cSld name="Last Slide_FR">
    <p:bg>
      <p:bgPr>
        <a:solidFill>
          <a:schemeClr val="dk2"/>
        </a:solid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Google Shape;53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6"/>
          <p:cNvSpPr txBox="1"/>
          <p:nvPr>
            <p:ph type="ctrTitle"/>
          </p:nvPr>
        </p:nvSpPr>
        <p:spPr>
          <a:xfrm>
            <a:off x="1524000" y="154515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Font typeface="Times"/>
              <a:buNone/>
              <a:defRPr b="1" i="0" sz="5500" u="none" cap="none" strike="noStrike">
                <a:solidFill>
                  <a:schemeClr val="lt1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pic>
        <p:nvPicPr>
          <p:cNvPr id="55" name="Google Shape;55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26052" y="4049081"/>
            <a:ext cx="3739896" cy="18036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st Slide_SP" showMasterSp="0">
  <p:cSld name="Last Slide_SP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7"/>
          <p:cNvSpPr txBox="1"/>
          <p:nvPr>
            <p:ph type="ctrTitle"/>
          </p:nvPr>
        </p:nvSpPr>
        <p:spPr>
          <a:xfrm>
            <a:off x="1524000" y="154515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Font typeface="Times"/>
              <a:buNone/>
              <a:defRPr b="1" i="0" sz="5500" u="none" cap="none" strike="noStrike">
                <a:solidFill>
                  <a:schemeClr val="lt1"/>
                </a:solidFill>
                <a:latin typeface="Times"/>
                <a:ea typeface="Times"/>
                <a:cs typeface="Times"/>
                <a:sym typeface="Time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pic>
        <p:nvPicPr>
          <p:cNvPr id="59" name="Google Shape;59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37990" y="4057496"/>
            <a:ext cx="3916019" cy="18013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1.xml"/><Relationship Id="rId4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/>
          <p:nvPr/>
        </p:nvSpPr>
        <p:spPr>
          <a:xfrm>
            <a:off x="11369548" y="6290433"/>
            <a:ext cx="7939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1" lang="es-ES" sz="15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fld id="{00000000-1234-1234-1234-123412341234}" type="slidenum"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Google Shape;11;p8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1094306" y="6359525"/>
            <a:ext cx="347302" cy="191502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8"/>
          <p:cNvSpPr txBox="1"/>
          <p:nvPr/>
        </p:nvSpPr>
        <p:spPr>
          <a:xfrm>
            <a:off x="11369548" y="6290433"/>
            <a:ext cx="7939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1" lang="es-ES" sz="15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b="0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fld id="{00000000-1234-1234-1234-123412341234}" type="slidenum">
              <a:rPr b="0" i="0" lang="es-E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" name="Google Shape;13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094306" y="6359525"/>
            <a:ext cx="347302" cy="191502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7"/>
          <p:cNvSpPr txBox="1"/>
          <p:nvPr/>
        </p:nvSpPr>
        <p:spPr>
          <a:xfrm>
            <a:off x="11369548" y="6290433"/>
            <a:ext cx="7939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1" lang="es-ES" sz="15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b="0" i="0" lang="es-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fld id="{00000000-1234-1234-1234-123412341234}" type="slidenum"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" name="Google Shape;20;p7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1094306" y="6359525"/>
            <a:ext cx="347302" cy="191502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7"/>
          <p:cNvSpPr txBox="1"/>
          <p:nvPr/>
        </p:nvSpPr>
        <p:spPr>
          <a:xfrm>
            <a:off x="11369548" y="6290433"/>
            <a:ext cx="793956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1" lang="es-ES" sz="15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b="0" i="0" lang="es-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fld id="{00000000-1234-1234-1234-123412341234}" type="slidenum"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" name="Google Shape;22;p7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1094306" y="6359525"/>
            <a:ext cx="347302" cy="191502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"/>
          <p:cNvSpPr txBox="1"/>
          <p:nvPr>
            <p:ph type="ctrTitle"/>
          </p:nvPr>
        </p:nvSpPr>
        <p:spPr>
          <a:xfrm>
            <a:off x="1524000" y="154515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imes"/>
              <a:buNone/>
            </a:pPr>
            <a:br>
              <a:rPr lang="es-ES" sz="4400"/>
            </a:br>
            <a:r>
              <a:rPr lang="es-ES" sz="4400"/>
              <a:t>Módulo 10: Metodología de facilitación</a:t>
            </a:r>
            <a:endParaRPr sz="4400"/>
          </a:p>
        </p:txBody>
      </p:sp>
      <p:sp>
        <p:nvSpPr>
          <p:cNvPr id="65" name="Google Shape;65;p1"/>
          <p:cNvSpPr txBox="1"/>
          <p:nvPr/>
        </p:nvSpPr>
        <p:spPr>
          <a:xfrm>
            <a:off x="654874" y="4305012"/>
            <a:ext cx="10795060" cy="14025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</a:pPr>
            <a:r>
              <a:rPr b="0" i="0" lang="es-ES" sz="3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Formación de formadores en PEAS (Training of Trainers/ToT)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</a:pPr>
            <a:r>
              <a:rPr b="0" i="0" lang="es-ES" sz="3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CRS, Departamento de Respuesta Humanitaria (HRD)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</a:pPr>
            <a:r>
              <a:t/>
            </a:r>
            <a:endParaRPr b="0" i="0" sz="3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1"/>
          <p:cNvSpPr txBox="1"/>
          <p:nvPr/>
        </p:nvSpPr>
        <p:spPr>
          <a:xfrm>
            <a:off x="1170108" y="6012484"/>
            <a:ext cx="9764592" cy="461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35700" lIns="35700" spcFirstLastPara="1" rIns="35700" wrap="square" tIns="3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ES" sz="2531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Facilitado por ___ | Fecha | Lugar</a:t>
            </a:r>
            <a:endParaRPr b="0" i="0" sz="2531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"/>
          <p:cNvSpPr txBox="1"/>
          <p:nvPr>
            <p:ph idx="1" type="body"/>
          </p:nvPr>
        </p:nvSpPr>
        <p:spPr>
          <a:xfrm>
            <a:off x="839788" y="1494350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ES"/>
              <a:t> </a:t>
            </a:r>
            <a:endParaRPr/>
          </a:p>
        </p:txBody>
      </p:sp>
      <p:sp>
        <p:nvSpPr>
          <p:cNvPr id="72" name="Google Shape;72;p2"/>
          <p:cNvSpPr txBox="1"/>
          <p:nvPr>
            <p:ph type="title"/>
          </p:nvPr>
        </p:nvSpPr>
        <p:spPr>
          <a:xfrm>
            <a:off x="839788" y="365126"/>
            <a:ext cx="10515600" cy="10310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imes"/>
              <a:buNone/>
            </a:pPr>
            <a:r>
              <a:rPr lang="es-ES"/>
              <a:t>Ejercicio: Enseñanza/docencia versus facilitación</a:t>
            </a:r>
            <a:endParaRPr/>
          </a:p>
        </p:txBody>
      </p:sp>
      <p:sp>
        <p:nvSpPr>
          <p:cNvPr id="73" name="Google Shape;73;p2"/>
          <p:cNvSpPr/>
          <p:nvPr>
            <p:ph idx="2" type="body"/>
          </p:nvPr>
        </p:nvSpPr>
        <p:spPr>
          <a:xfrm>
            <a:off x="839789" y="2317750"/>
            <a:ext cx="7852148" cy="4175124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¿Cuáles son las diferencias entre enseñanza/docencia y facilitación?</a:t>
            </a:r>
            <a:endParaRPr b="1" sz="2400"/>
          </a:p>
          <a:p>
            <a:pPr indent="-1905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 sz="2400"/>
          </a:p>
          <a:p>
            <a:pPr indent="-1905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10 min para prepararse	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E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5 minutos para presentar al grupo en general</a:t>
            </a:r>
            <a:endParaRPr sz="2400"/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</p:txBody>
      </p:sp>
      <p:pic>
        <p:nvPicPr>
          <p:cNvPr descr="Alarm clock with solid fill" id="74" name="Google Shape;7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6655" y="4879801"/>
            <a:ext cx="651203" cy="65120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oardroom" id="75" name="Google Shape;75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229584" y="3090461"/>
            <a:ext cx="1982721" cy="19827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oogle Shape;80;p3"/>
          <p:cNvGrpSpPr/>
          <p:nvPr/>
        </p:nvGrpSpPr>
        <p:grpSpPr>
          <a:xfrm>
            <a:off x="843462" y="1484313"/>
            <a:ext cx="10505074" cy="4692650"/>
            <a:chOff x="5262" y="0"/>
            <a:chExt cx="10505074" cy="4692650"/>
          </a:xfrm>
        </p:grpSpPr>
        <p:sp>
          <p:nvSpPr>
            <p:cNvPr id="81" name="Google Shape;81;p3"/>
            <p:cNvSpPr/>
            <p:nvPr/>
          </p:nvSpPr>
          <p:spPr>
            <a:xfrm>
              <a:off x="5262" y="0"/>
              <a:ext cx="5062686" cy="4692650"/>
            </a:xfrm>
            <a:prstGeom prst="roundRect">
              <a:avLst>
                <a:gd fmla="val 10000" name="adj"/>
              </a:avLst>
            </a:prstGeom>
            <a:solidFill>
              <a:srgbClr val="C9DD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3"/>
            <p:cNvSpPr txBox="1"/>
            <p:nvPr/>
          </p:nvSpPr>
          <p:spPr>
            <a:xfrm>
              <a:off x="5262" y="0"/>
              <a:ext cx="5062686" cy="140779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82875" lIns="182875" spcFirstLastPara="1" rIns="182875" wrap="square" tIns="1828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s-ES" sz="4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Enseñanza</a:t>
              </a:r>
              <a:r>
                <a:rPr b="0" i="0" lang="es-ES" sz="5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/>
            </a:p>
          </p:txBody>
        </p:sp>
        <p:sp>
          <p:nvSpPr>
            <p:cNvPr id="83" name="Google Shape;83;p3"/>
            <p:cNvSpPr/>
            <p:nvPr/>
          </p:nvSpPr>
          <p:spPr>
            <a:xfrm>
              <a:off x="511531" y="1407795"/>
              <a:ext cx="4050149" cy="3050222"/>
            </a:xfrm>
            <a:prstGeom prst="roundRect">
              <a:avLst>
                <a:gd fmla="val 10000" name="adj"/>
              </a:avLst>
            </a:prstGeom>
            <a:solidFill>
              <a:schemeClr val="accent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3"/>
            <p:cNvSpPr txBox="1"/>
            <p:nvPr/>
          </p:nvSpPr>
          <p:spPr>
            <a:xfrm>
              <a:off x="600869" y="1497133"/>
              <a:ext cx="3871473" cy="28715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275" lIns="45700" spcFirstLastPara="1" rIns="45700" wrap="square" tIns="342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s-ES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La enseñanza tiene como objetivo aumentar el conocimiento de un tema determinado donde la persona que enseña está en el centro del proceso, demostrando autoridad y conocimiento</a:t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" name="Google Shape;85;p3"/>
            <p:cNvSpPr/>
            <p:nvPr/>
          </p:nvSpPr>
          <p:spPr>
            <a:xfrm>
              <a:off x="5447650" y="0"/>
              <a:ext cx="5062686" cy="4692650"/>
            </a:xfrm>
            <a:prstGeom prst="roundRect">
              <a:avLst>
                <a:gd fmla="val 10000" name="adj"/>
              </a:avLst>
            </a:prstGeom>
            <a:solidFill>
              <a:srgbClr val="C9DDE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3"/>
            <p:cNvSpPr txBox="1"/>
            <p:nvPr/>
          </p:nvSpPr>
          <p:spPr>
            <a:xfrm>
              <a:off x="5447650" y="0"/>
              <a:ext cx="5062686" cy="140779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82875" lIns="182875" spcFirstLastPara="1" rIns="182875" wrap="square" tIns="1828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s-ES" sz="4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Facilitación</a:t>
              </a:r>
              <a:endPara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" name="Google Shape;87;p3"/>
            <p:cNvSpPr/>
            <p:nvPr/>
          </p:nvSpPr>
          <p:spPr>
            <a:xfrm>
              <a:off x="5953919" y="1409169"/>
              <a:ext cx="4050149" cy="1414898"/>
            </a:xfrm>
            <a:prstGeom prst="roundRect">
              <a:avLst>
                <a:gd fmla="val 10000" name="adj"/>
              </a:avLst>
            </a:prstGeom>
            <a:solidFill>
              <a:srgbClr val="006C9A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3"/>
            <p:cNvSpPr txBox="1"/>
            <p:nvPr/>
          </p:nvSpPr>
          <p:spPr>
            <a:xfrm>
              <a:off x="5995360" y="1450610"/>
              <a:ext cx="3967267" cy="13320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275" lIns="45700" spcFirstLastPara="1" rIns="45700" wrap="square" tIns="342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s-ES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La facilitación ayuda a las y los participantes a pensar en el conocimiento que ya poseen, mientras lo expanden y lo comparten dentro del grupo. </a:t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Google Shape;89;p3"/>
            <p:cNvSpPr/>
            <p:nvPr/>
          </p:nvSpPr>
          <p:spPr>
            <a:xfrm>
              <a:off x="5953919" y="3041744"/>
              <a:ext cx="4050149" cy="1414898"/>
            </a:xfrm>
            <a:prstGeom prst="roundRect">
              <a:avLst>
                <a:gd fmla="val 10000" name="adj"/>
              </a:avLst>
            </a:prstGeom>
            <a:solidFill>
              <a:srgbClr val="00458B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3"/>
            <p:cNvSpPr txBox="1"/>
            <p:nvPr/>
          </p:nvSpPr>
          <p:spPr>
            <a:xfrm>
              <a:off x="5995360" y="3083185"/>
              <a:ext cx="3967267" cy="13320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4275" lIns="45700" spcFirstLastPara="1" rIns="45700" wrap="square" tIns="342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s-ES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La facilitación efectiva coloca a las y los participantes en el centro del proceso. </a:t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1" name="Google Shape;91;p3"/>
          <p:cNvSpPr txBox="1"/>
          <p:nvPr>
            <p:ph type="title"/>
          </p:nvPr>
        </p:nvSpPr>
        <p:spPr>
          <a:xfrm>
            <a:off x="839788" y="365126"/>
            <a:ext cx="10515600" cy="10310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imes"/>
              <a:buNone/>
            </a:pPr>
            <a:r>
              <a:rPr lang="es-ES"/>
              <a:t>Enseñanza/docencia versus facilitación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"/>
          <p:cNvSpPr txBox="1"/>
          <p:nvPr>
            <p:ph idx="1" type="body"/>
          </p:nvPr>
        </p:nvSpPr>
        <p:spPr>
          <a:xfrm>
            <a:off x="838200" y="1484671"/>
            <a:ext cx="10515600" cy="46922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s-ES"/>
              <a:t>Ocupa tu lugar en el espectro de las tarjetas de declaración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i="1" lang="es-ES"/>
              <a:t>Ejemplo de declaración </a:t>
            </a:r>
            <a:endParaRPr/>
          </a:p>
        </p:txBody>
      </p:sp>
      <p:sp>
        <p:nvSpPr>
          <p:cNvPr id="97" name="Google Shape;97;p4"/>
          <p:cNvSpPr txBox="1"/>
          <p:nvPr>
            <p:ph type="title"/>
          </p:nvPr>
        </p:nvSpPr>
        <p:spPr>
          <a:xfrm>
            <a:off x="839788" y="365126"/>
            <a:ext cx="10515600" cy="10310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imes"/>
              <a:buNone/>
            </a:pPr>
            <a:r>
              <a:rPr lang="es-ES"/>
              <a:t>Ejercicio - Enfoques de capacitación </a:t>
            </a:r>
            <a:endParaRPr/>
          </a:p>
        </p:txBody>
      </p:sp>
      <p:pic>
        <p:nvPicPr>
          <p:cNvPr id="98" name="Google Shape;9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3545" y="3428999"/>
            <a:ext cx="10191750" cy="1628775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4"/>
          <p:cNvSpPr txBox="1"/>
          <p:nvPr/>
        </p:nvSpPr>
        <p:spPr>
          <a:xfrm>
            <a:off x="1668379" y="4042611"/>
            <a:ext cx="1700463" cy="400110"/>
          </a:xfrm>
          <a:prstGeom prst="rect">
            <a:avLst/>
          </a:prstGeom>
          <a:solidFill>
            <a:srgbClr val="B3D784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Declaración F</a:t>
            </a:r>
            <a:endParaRPr b="1"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4"/>
          <p:cNvSpPr txBox="1"/>
          <p:nvPr/>
        </p:nvSpPr>
        <p:spPr>
          <a:xfrm>
            <a:off x="7716253" y="4042611"/>
            <a:ext cx="1900990" cy="400110"/>
          </a:xfrm>
          <a:prstGeom prst="rect">
            <a:avLst/>
          </a:prstGeom>
          <a:solidFill>
            <a:srgbClr val="B3D784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E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Declaración FF</a:t>
            </a:r>
            <a:endParaRPr b="1"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"/>
          <p:cNvSpPr txBox="1"/>
          <p:nvPr>
            <p:ph type="title"/>
          </p:nvPr>
        </p:nvSpPr>
        <p:spPr>
          <a:xfrm>
            <a:off x="839788" y="365126"/>
            <a:ext cx="10515600" cy="10310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imes"/>
              <a:buNone/>
            </a:pPr>
            <a:r>
              <a:rPr lang="es-ES"/>
              <a:t>Qué hacer y qué no hacer durante la facilitación</a:t>
            </a:r>
            <a:endParaRPr/>
          </a:p>
        </p:txBody>
      </p:sp>
      <p:sp>
        <p:nvSpPr>
          <p:cNvPr id="106" name="Google Shape;106;p5"/>
          <p:cNvSpPr txBox="1"/>
          <p:nvPr>
            <p:ph idx="1" type="body"/>
          </p:nvPr>
        </p:nvSpPr>
        <p:spPr>
          <a:xfrm>
            <a:off x="838200" y="1484671"/>
            <a:ext cx="6300537" cy="50925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400"/>
              <a:buNone/>
            </a:pPr>
            <a:r>
              <a:rPr b="1" lang="es-ES" sz="1400">
                <a:solidFill>
                  <a:srgbClr val="0070C0"/>
                </a:solidFill>
              </a:rPr>
              <a:t>QUÉ HACER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</a:pPr>
            <a:r>
              <a:rPr lang="es-ES" sz="1400"/>
              <a:t>Mantener contacto visual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</a:pPr>
            <a:r>
              <a:rPr lang="es-ES" sz="1400"/>
              <a:t>Prepararse con anticipación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</a:pPr>
            <a:r>
              <a:rPr lang="es-ES" sz="1400"/>
              <a:t>Involucrar a las y los participantes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</a:pPr>
            <a:r>
              <a:rPr lang="es-ES" sz="1400"/>
              <a:t>Hablar con claridad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</a:pPr>
            <a:r>
              <a:rPr lang="es-ES" sz="1400"/>
              <a:t>Hablar lo suficientemente alto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</a:pPr>
            <a:r>
              <a:rPr lang="es-ES" sz="1400"/>
              <a:t>Proporcionar instrucciones claras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</a:pPr>
            <a:r>
              <a:rPr lang="es-ES" sz="1400"/>
              <a:t>Comprobar si sus instrucciones fueron entendidas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</a:pPr>
            <a:r>
              <a:rPr lang="es-ES" sz="1400"/>
              <a:t>Colocar las imágenes de manera que todas las personas puedan verlas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</a:pPr>
            <a:r>
              <a:rPr lang="es-ES" sz="1400"/>
              <a:t>Escribir claramente y con un grosor apropiado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</a:pPr>
            <a:r>
              <a:rPr lang="es-ES" sz="1400"/>
              <a:t>Motivar la participación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</a:pPr>
            <a:r>
              <a:rPr lang="es-ES" sz="1400"/>
              <a:t>Motivar las preguntas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</a:pPr>
            <a:r>
              <a:rPr lang="es-ES" sz="1400"/>
              <a:t>Recapitular al final de cada sesión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</a:pPr>
            <a:r>
              <a:rPr lang="es-ES" sz="1400"/>
              <a:t>Hacer un hilo conductor entre un tema y otro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</a:pPr>
            <a:r>
              <a:rPr lang="es-ES" sz="1400"/>
              <a:t>Resumir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</a:pPr>
            <a:r>
              <a:rPr lang="es-ES" sz="1400"/>
              <a:t>Utilizar una secuencia lógica de temas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</a:pPr>
            <a:r>
              <a:rPr lang="es-ES" sz="1400"/>
              <a:t>Usar una buena gestión del tiempo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</a:pPr>
            <a:r>
              <a:rPr lang="es-ES" sz="1400"/>
              <a:t>Mantenerlo sencillo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</a:pPr>
            <a:r>
              <a:rPr lang="es-ES" sz="1400"/>
              <a:t>Brindar retroalimentación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</a:pPr>
            <a:r>
              <a:rPr lang="es-ES" sz="1400"/>
              <a:t>Evitar los manierismos que puedan distraer u otras distracciones en el salón. 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</a:pPr>
            <a:r>
              <a:rPr lang="es-ES" sz="1400"/>
              <a:t>Estar consciente del lenguaje corporal de las y los participantes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</a:pPr>
            <a:r>
              <a:rPr lang="es-ES" sz="1400"/>
              <a:t>Mantener el grupo enfocado en la tarea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</a:pPr>
            <a:r>
              <a:rPr lang="es-ES" sz="1400"/>
              <a:t>Evaluar a medida que avanza</a:t>
            </a:r>
            <a:endParaRPr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</a:pPr>
            <a:r>
              <a:rPr lang="es-ES" sz="1400"/>
              <a:t>Ser paciente</a:t>
            </a:r>
            <a:endParaRPr sz="1400"/>
          </a:p>
        </p:txBody>
      </p:sp>
      <p:sp>
        <p:nvSpPr>
          <p:cNvPr id="107" name="Google Shape;107;p5"/>
          <p:cNvSpPr txBox="1"/>
          <p:nvPr/>
        </p:nvSpPr>
        <p:spPr>
          <a:xfrm>
            <a:off x="7705810" y="1484671"/>
            <a:ext cx="3363244" cy="50925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400"/>
              <a:buFont typeface="Arial"/>
              <a:buNone/>
            </a:pPr>
            <a:r>
              <a:rPr b="1" lang="es-ES" sz="14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QUÉ NO HACER</a:t>
            </a:r>
            <a:endParaRPr/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</a:pPr>
            <a:r>
              <a:rPr lang="es-E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hablar con el rotafolio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</a:pPr>
            <a:r>
              <a:rPr lang="es-E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bloquear las ayudas visuales</a:t>
            </a:r>
            <a:endParaRPr/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</a:pPr>
            <a:r>
              <a:rPr lang="es-E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pararse en un solo lugar; moverse por el salón</a:t>
            </a:r>
            <a:endParaRPr/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</a:pPr>
            <a:r>
              <a:rPr lang="es-E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ignorar los comentarios de las y los participantes y la retroalimentación verbal y no verbal</a:t>
            </a:r>
            <a:endParaRPr/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</a:pPr>
            <a:r>
              <a:rPr lang="es-E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leer de la guía curricular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"/>
          <p:cNvSpPr txBox="1"/>
          <p:nvPr>
            <p:ph type="title"/>
          </p:nvPr>
        </p:nvSpPr>
        <p:spPr>
          <a:xfrm>
            <a:off x="839788" y="365126"/>
            <a:ext cx="10515600" cy="10310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imes"/>
              <a:buNone/>
            </a:pPr>
            <a:r>
              <a:rPr lang="es-ES"/>
              <a:t>Principios del aprendizaje en adultos</a:t>
            </a:r>
            <a:endParaRPr/>
          </a:p>
        </p:txBody>
      </p:sp>
      <p:pic>
        <p:nvPicPr>
          <p:cNvPr id="113" name="Google Shape;113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1370" y="2059653"/>
            <a:ext cx="5588168" cy="38803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97588" y="2059654"/>
            <a:ext cx="5964108" cy="38803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RS_2020_Microsoft">
  <a:themeElements>
    <a:clrScheme name="CRS_2020_Palette_Microsoft">
      <a:dk1>
        <a:srgbClr val="000000"/>
      </a:dk1>
      <a:lt1>
        <a:srgbClr val="FFFFFF"/>
      </a:lt1>
      <a:dk2>
        <a:srgbClr val="00A2C7"/>
      </a:dk2>
      <a:lt2>
        <a:srgbClr val="BFB8AF"/>
      </a:lt2>
      <a:accent1>
        <a:srgbClr val="7999AC"/>
      </a:accent1>
      <a:accent2>
        <a:srgbClr val="9053A1"/>
      </a:accent2>
      <a:accent3>
        <a:srgbClr val="79A02C"/>
      </a:accent3>
      <a:accent4>
        <a:srgbClr val="EF6E0B"/>
      </a:accent4>
      <a:accent5>
        <a:srgbClr val="0099A9"/>
      </a:accent5>
      <a:accent6>
        <a:srgbClr val="00468B"/>
      </a:accent6>
      <a:hlink>
        <a:srgbClr val="00A2C7"/>
      </a:hlink>
      <a:folHlink>
        <a:srgbClr val="9053A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RS_2020_Microsoft">
  <a:themeElements>
    <a:clrScheme name="CRS_2020_Palette_Microsoft">
      <a:dk1>
        <a:srgbClr val="000000"/>
      </a:dk1>
      <a:lt1>
        <a:srgbClr val="FFFFFF"/>
      </a:lt1>
      <a:dk2>
        <a:srgbClr val="00A2C7"/>
      </a:dk2>
      <a:lt2>
        <a:srgbClr val="BFB8AF"/>
      </a:lt2>
      <a:accent1>
        <a:srgbClr val="7999AC"/>
      </a:accent1>
      <a:accent2>
        <a:srgbClr val="9053A1"/>
      </a:accent2>
      <a:accent3>
        <a:srgbClr val="79A02C"/>
      </a:accent3>
      <a:accent4>
        <a:srgbClr val="EF6E0B"/>
      </a:accent4>
      <a:accent5>
        <a:srgbClr val="0099A9"/>
      </a:accent5>
      <a:accent6>
        <a:srgbClr val="00468B"/>
      </a:accent6>
      <a:hlink>
        <a:srgbClr val="00A2C7"/>
      </a:hlink>
      <a:folHlink>
        <a:srgbClr val="9053A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DA01A52F4CA9F47A9B8A740FE4E660B" ma:contentTypeVersion="15" ma:contentTypeDescription="Crear nuevo documento." ma:contentTypeScope="" ma:versionID="762039446b276942007110e1e65cc1aa">
  <xsd:schema xmlns:xsd="http://www.w3.org/2001/XMLSchema" xmlns:xs="http://www.w3.org/2001/XMLSchema" xmlns:p="http://schemas.microsoft.com/office/2006/metadata/properties" xmlns:ns2="7685d9b9-ccba-467f-9eeb-f8583d84f2a4" xmlns:ns3="c8323a28-157b-46e6-aa09-f907d7c3df5d" xmlns:ns4="b2594ab3-d42a-4e76-bde3-98c81b560ae9" targetNamespace="http://schemas.microsoft.com/office/2006/metadata/properties" ma:root="true" ma:fieldsID="997ba385611abcf64897fe403467fa3e" ns2:_="" ns3:_="" ns4:_="">
    <xsd:import namespace="7685d9b9-ccba-467f-9eeb-f8583d84f2a4"/>
    <xsd:import namespace="c8323a28-157b-46e6-aa09-f907d7c3df5d"/>
    <xsd:import namespace="b2594ab3-d42a-4e76-bde3-98c81b560a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5d9b9-ccba-467f-9eeb-f8583d84f2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Etiquetas de imagen" ma:readOnly="false" ma:fieldId="{5cf76f15-5ced-4ddc-b409-7134ff3c332f}" ma:taxonomyMulti="true" ma:sspId="ee90c631-7896-4d4b-aef2-bd8af8cfca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323a28-157b-46e6-aa09-f907d7c3df5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594ab3-d42a-4e76-bde3-98c81b560ae9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de87f2c3-5df3-4663-af8e-d9b23324a6d4}" ma:internalName="TaxCatchAll" ma:showField="CatchAllData" ma:web="c8323a28-157b-46e6-aa09-f907d7c3df5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D6C9B0-592F-44B3-BA18-0BB58869882B}"/>
</file>

<file path=customXml/itemProps2.xml><?xml version="1.0" encoding="utf-8"?>
<ds:datastoreItem xmlns:ds="http://schemas.openxmlformats.org/officeDocument/2006/customXml" ds:itemID="{32985376-9F63-4116-90C3-E8D631B9D8DF}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2020-11-03T20:53:36Z</dcterms:created>
  <dc:creator>Archambault, Aude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0x010100ADA01A52F4CA9F47A9B8A740FE4E660B</vt:lpwstr>
  </property>
</Properties>
</file>