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492" r:id="rId2"/>
    <p:sldId id="287" r:id="rId3"/>
    <p:sldId id="288" r:id="rId4"/>
    <p:sldId id="508" r:id="rId5"/>
    <p:sldId id="514" r:id="rId6"/>
    <p:sldId id="509" r:id="rId7"/>
    <p:sldId id="523" r:id="rId8"/>
    <p:sldId id="513" r:id="rId9"/>
    <p:sldId id="510" r:id="rId10"/>
    <p:sldId id="525" r:id="rId11"/>
    <p:sldId id="526" r:id="rId12"/>
    <p:sldId id="524" r:id="rId13"/>
    <p:sldId id="521" r:id="rId14"/>
    <p:sldId id="515" r:id="rId15"/>
    <p:sldId id="516" r:id="rId16"/>
    <p:sldId id="527" r:id="rId17"/>
    <p:sldId id="37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a:srgbClr val="0084CC"/>
    <a:srgbClr val="00448B"/>
    <a:srgbClr val="8A1D06"/>
    <a:srgbClr val="DBE9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4843" autoAdjust="0"/>
  </p:normalViewPr>
  <p:slideViewPr>
    <p:cSldViewPr snapToGrid="0">
      <p:cViewPr varScale="1">
        <p:scale>
          <a:sx n="50" d="100"/>
          <a:sy n="50" d="100"/>
        </p:scale>
        <p:origin x="1284"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43BA5C-C0FA-4E25-966D-E2EC85A533F9}" type="datetimeFigureOut">
              <a:rPr lang="en-US" smtClean="0"/>
              <a:t>2/8/2021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2CBC1B-B828-4DEA-9DE2-B8AEE13C33EA}" type="slidenum">
              <a:rPr lang="en-US" smtClean="0"/>
              <a:t>‹#›</a:t>
            </a:fld>
            <a:endParaRPr lang="en-US"/>
          </a:p>
        </p:txBody>
      </p:sp>
    </p:spTree>
    <p:extLst>
      <p:ext uri="{BB962C8B-B14F-4D97-AF65-F5344CB8AC3E}">
        <p14:creationId xmlns:p14="http://schemas.microsoft.com/office/powerpoint/2010/main" val="3487561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2CBC1B-B828-4DEA-9DE2-B8AEE13C33EA}" type="slidenum">
              <a:rPr lang="en-US" smtClean="0"/>
              <a:t>1</a:t>
            </a:fld>
            <a:endParaRPr lang="en-US"/>
          </a:p>
        </p:txBody>
      </p:sp>
    </p:spTree>
    <p:extLst>
      <p:ext uri="{BB962C8B-B14F-4D97-AF65-F5344CB8AC3E}">
        <p14:creationId xmlns:p14="http://schemas.microsoft.com/office/powerpoint/2010/main" val="30789133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D83AB1-BC90-4D2E-BC9D-74222787A42D}" type="slidenum">
              <a:rPr lang="en-US" smtClean="0"/>
              <a:t>11</a:t>
            </a:fld>
            <a:endParaRPr lang="en-US"/>
          </a:p>
        </p:txBody>
      </p:sp>
    </p:spTree>
    <p:extLst>
      <p:ext uri="{BB962C8B-B14F-4D97-AF65-F5344CB8AC3E}">
        <p14:creationId xmlns:p14="http://schemas.microsoft.com/office/powerpoint/2010/main" val="19421618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800"/>
              </a:spcAft>
            </a:pPr>
            <a:r>
              <a:rPr lang="es-ES" sz="1800" dirty="0">
                <a:effectLst/>
                <a:latin typeface="Calibri" panose="020F0502020204030204" pitchFamily="34" charset="0"/>
                <a:ea typeface="Times New Roman" panose="02020603050405020304" pitchFamily="18" charset="0"/>
                <a:cs typeface="Times New Roman" panose="02020603050405020304" pitchFamily="18" charset="0"/>
              </a:rPr>
              <a:t>Toda la orientación debe adaptarse a la orientación local. La guía presentada aquí es generalizada. Para la pestaña RRD, la mayoría de la orientación proviene del Kit de Recuperación y Reconstrucción Verde (GRRT, por sus siglas en inglés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a:effectLst/>
                <a:latin typeface="Calibri" panose="020F0502020204030204" pitchFamily="34" charset="0"/>
                <a:ea typeface="Times New Roman" panose="02020603050405020304" pitchFamily="18" charset="0"/>
                <a:cs typeface="Times New Roman" panose="02020603050405020304" pitchFamily="18" charset="0"/>
              </a:rPr>
              <a:t>) desarrollado por la Cruz Roja Americana y el Fondo Mundial para la Naturaleza </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a:effectLst/>
                <a:latin typeface="Calibri" panose="020F0502020204030204" pitchFamily="34" charset="0"/>
                <a:ea typeface="Times New Roman" panose="02020603050405020304" pitchFamily="18" charset="0"/>
                <a:cs typeface="Times New Roman" panose="02020603050405020304" pitchFamily="18" charset="0"/>
              </a:rPr>
              <a:t>(WWF, por sus siglas in </a:t>
            </a:r>
            <a:r>
              <a:rPr lang="es-ES" sz="1800" dirty="0" err="1">
                <a:effectLst/>
                <a:latin typeface="Calibri" panose="020F0502020204030204" pitchFamily="34" charset="0"/>
                <a:ea typeface="Times New Roman" panose="02020603050405020304" pitchFamily="18" charset="0"/>
                <a:cs typeface="Times New Roman" panose="02020603050405020304" pitchFamily="18" charset="0"/>
              </a:rPr>
              <a:t>ingés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a:effectLst/>
                <a:latin typeface="Calibri" panose="020F0502020204030204" pitchFamily="34" charset="0"/>
                <a:ea typeface="Times New Roman" panose="02020603050405020304" pitchFamily="18" charset="0"/>
                <a:cs typeface="Times New Roman" panose="02020603050405020304" pitchFamily="18" charset="0"/>
              </a:rPr>
              <a:t>) y financiado por la Agencia de los Estados Unidos para el Desarrollo Internacional </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a:effectLst/>
                <a:latin typeface="Calibri" panose="020F0502020204030204" pitchFamily="34" charset="0"/>
                <a:ea typeface="Times New Roman" panose="02020603050405020304" pitchFamily="18" charset="0"/>
                <a:cs typeface="Times New Roman" panose="02020603050405020304" pitchFamily="18" charset="0"/>
              </a:rPr>
              <a:t>(USAID, por sus siglas en inglés)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a:effectLst/>
                <a:latin typeface="Calibri" panose="020F0502020204030204" pitchFamily="34" charset="0"/>
                <a:ea typeface="Times New Roman" panose="02020603050405020304" pitchFamily="18" charset="0"/>
                <a:cs typeface="Times New Roman" panose="02020603050405020304" pitchFamily="18" charset="0"/>
              </a:rPr>
              <a: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a:effectLst/>
                <a:latin typeface="Calibri" panose="020F0502020204030204" pitchFamily="34" charset="0"/>
                <a:ea typeface="Times New Roman" panose="02020603050405020304" pitchFamily="18" charset="0"/>
                <a:cs typeface="Times New Roman" panose="02020603050405020304" pitchFamily="18" charset="0"/>
              </a:rPr>
              <a:t> Orientación adicional fue desarrollada por asesores técnicos en toda la red de CI. Para la pestaña Seguridad alimentaria/Medios de vida</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a:effectLst/>
                <a:latin typeface="Calibri" panose="020F0502020204030204" pitchFamily="34" charset="0"/>
                <a:ea typeface="Times New Roman" panose="02020603050405020304" pitchFamily="18" charset="0"/>
                <a:cs typeface="Times New Roman" panose="02020603050405020304" pitchFamily="18" charset="0"/>
              </a:rPr>
              <a:t>, la mayor parte de la orientación se desarrolló originalmente a partir del Marco de gestión y uso sostenible de los  recursos de </a:t>
            </a:r>
            <a:r>
              <a:rPr lang="es-ES" sz="1800" dirty="0" err="1">
                <a:effectLst/>
                <a:latin typeface="Calibri" panose="020F0502020204030204" pitchFamily="34" charset="0"/>
                <a:ea typeface="Times New Roman" panose="02020603050405020304" pitchFamily="18" charset="0"/>
                <a:cs typeface="Times New Roman" panose="02020603050405020304" pitchFamily="18" charset="0"/>
              </a:rPr>
              <a:t>Trocaire</a:t>
            </a:r>
            <a:r>
              <a:rPr lang="es-ES" sz="1800" dirty="0">
                <a:effectLst/>
                <a:latin typeface="Calibri" panose="020F0502020204030204" pitchFamily="34" charset="0"/>
                <a:ea typeface="Times New Roman" panose="02020603050405020304" pitchFamily="18" charset="0"/>
                <a:cs typeface="Times New Roman" panose="02020603050405020304" pitchFamily="18" charset="0"/>
              </a:rPr>
              <a:t>.</a:t>
            </a:r>
            <a:r>
              <a:rPr lang="en-US" dirty="0">
                <a:effectLst/>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10"/>
          </p:nvPr>
        </p:nvSpPr>
        <p:spPr/>
        <p:txBody>
          <a:bodyPr/>
          <a:lstStyle/>
          <a:p>
            <a:fld id="{98D83AB1-BC90-4D2E-BC9D-74222787A42D}" type="slidenum">
              <a:rPr lang="en-US" smtClean="0"/>
              <a:t>12</a:t>
            </a:fld>
            <a:endParaRPr lang="en-US"/>
          </a:p>
        </p:txBody>
      </p:sp>
    </p:spTree>
    <p:extLst>
      <p:ext uri="{BB962C8B-B14F-4D97-AF65-F5344CB8AC3E}">
        <p14:creationId xmlns:p14="http://schemas.microsoft.com/office/powerpoint/2010/main" val="35423113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D83AB1-BC90-4D2E-BC9D-74222787A42D}" type="slidenum">
              <a:rPr lang="en-US" smtClean="0"/>
              <a:t>13</a:t>
            </a:fld>
            <a:endParaRPr lang="en-US"/>
          </a:p>
        </p:txBody>
      </p:sp>
    </p:spTree>
    <p:extLst>
      <p:ext uri="{BB962C8B-B14F-4D97-AF65-F5344CB8AC3E}">
        <p14:creationId xmlns:p14="http://schemas.microsoft.com/office/powerpoint/2010/main" val="19396191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D83AB1-BC90-4D2E-BC9D-74222787A42D}" type="slidenum">
              <a:rPr lang="en-US" smtClean="0"/>
              <a:t>14</a:t>
            </a:fld>
            <a:endParaRPr lang="en-US"/>
          </a:p>
        </p:txBody>
      </p:sp>
    </p:spTree>
    <p:extLst>
      <p:ext uri="{BB962C8B-B14F-4D97-AF65-F5344CB8AC3E}">
        <p14:creationId xmlns:p14="http://schemas.microsoft.com/office/powerpoint/2010/main" val="31317811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D83AB1-BC90-4D2E-BC9D-74222787A42D}" type="slidenum">
              <a:rPr lang="en-US" smtClean="0"/>
              <a:t>15</a:t>
            </a:fld>
            <a:endParaRPr lang="en-US"/>
          </a:p>
        </p:txBody>
      </p:sp>
    </p:spTree>
    <p:extLst>
      <p:ext uri="{BB962C8B-B14F-4D97-AF65-F5344CB8AC3E}">
        <p14:creationId xmlns:p14="http://schemas.microsoft.com/office/powerpoint/2010/main" val="2866880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D83AB1-BC90-4D2E-BC9D-74222787A42D}" type="slidenum">
              <a:rPr lang="en-US" smtClean="0"/>
              <a:t>16</a:t>
            </a:fld>
            <a:endParaRPr lang="en-US"/>
          </a:p>
        </p:txBody>
      </p:sp>
    </p:spTree>
    <p:extLst>
      <p:ext uri="{BB962C8B-B14F-4D97-AF65-F5344CB8AC3E}">
        <p14:creationId xmlns:p14="http://schemas.microsoft.com/office/powerpoint/2010/main" val="18620044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D83AB1-BC90-4D2E-BC9D-74222787A42D}" type="slidenum">
              <a:rPr lang="en-US" smtClean="0"/>
              <a:t>17</a:t>
            </a:fld>
            <a:endParaRPr lang="en-US"/>
          </a:p>
        </p:txBody>
      </p:sp>
    </p:spTree>
    <p:extLst>
      <p:ext uri="{BB962C8B-B14F-4D97-AF65-F5344CB8AC3E}">
        <p14:creationId xmlns:p14="http://schemas.microsoft.com/office/powerpoint/2010/main" val="2258060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D83AB1-BC90-4D2E-BC9D-74222787A42D}" type="slidenum">
              <a:rPr lang="en-US" smtClean="0"/>
              <a:t>2</a:t>
            </a:fld>
            <a:endParaRPr lang="en-US" dirty="0"/>
          </a:p>
        </p:txBody>
      </p:sp>
    </p:spTree>
    <p:extLst>
      <p:ext uri="{BB962C8B-B14F-4D97-AF65-F5344CB8AC3E}">
        <p14:creationId xmlns:p14="http://schemas.microsoft.com/office/powerpoint/2010/main" val="35553423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800" dirty="0">
                <a:effectLst/>
                <a:latin typeface="Calibri" panose="020F0502020204030204" pitchFamily="34" charset="0"/>
                <a:ea typeface="Calibri" panose="020F0502020204030204" pitchFamily="34" charset="0"/>
                <a:cs typeface="Times New Roman" panose="02020603050405020304" pitchFamily="18" charset="0"/>
              </a:rPr>
              <a:t>Explique que la gestión ambiental se puede practicar en cualquier contexto, desde la emergencia, la recuperación hasta el desarrollo a largo plazo. Esto se debe a que las actividades son amplias y abarcan una variedad de sectores (según los dos ejemplos en la diapositiva).</a:t>
            </a:r>
            <a:endParaRPr lang="en-US" dirty="0"/>
          </a:p>
        </p:txBody>
      </p:sp>
      <p:sp>
        <p:nvSpPr>
          <p:cNvPr id="4" name="Slide Number Placeholder 3"/>
          <p:cNvSpPr>
            <a:spLocks noGrp="1"/>
          </p:cNvSpPr>
          <p:nvPr>
            <p:ph type="sldNum" sz="quarter" idx="10"/>
          </p:nvPr>
        </p:nvSpPr>
        <p:spPr/>
        <p:txBody>
          <a:bodyPr/>
          <a:lstStyle/>
          <a:p>
            <a:fld id="{98D83AB1-BC90-4D2E-BC9D-74222787A42D}" type="slidenum">
              <a:rPr lang="en-US" smtClean="0"/>
              <a:t>3</a:t>
            </a:fld>
            <a:endParaRPr lang="en-US"/>
          </a:p>
        </p:txBody>
      </p:sp>
    </p:spTree>
    <p:extLst>
      <p:ext uri="{BB962C8B-B14F-4D97-AF65-F5344CB8AC3E}">
        <p14:creationId xmlns:p14="http://schemas.microsoft.com/office/powerpoint/2010/main" val="1303700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s-MX" sz="1800" dirty="0">
                <a:effectLst/>
                <a:latin typeface="Calibri" panose="020F0502020204030204" pitchFamily="34" charset="0"/>
                <a:ea typeface="Calibri" panose="020F0502020204030204" pitchFamily="34" charset="0"/>
                <a:cs typeface="Times New Roman" panose="02020603050405020304" pitchFamily="18" charset="0"/>
              </a:rPr>
              <a:t>Destrucción de medios de vida y deforestación como resultado de la producción de ladrillos para operaciones humanitarias en Darfur. Pozos secos debido a la </a:t>
            </a:r>
            <a:r>
              <a:rPr lang="es-MX" sz="1800" dirty="0" err="1">
                <a:effectLst/>
                <a:latin typeface="Calibri" panose="020F0502020204030204" pitchFamily="34" charset="0"/>
                <a:ea typeface="Calibri" panose="020F0502020204030204" pitchFamily="34" charset="0"/>
                <a:cs typeface="Times New Roman" panose="02020603050405020304" pitchFamily="18" charset="0"/>
              </a:rPr>
              <a:t>sobreperforación</a:t>
            </a:r>
            <a:r>
              <a:rPr lang="es-MX" sz="1800" dirty="0">
                <a:effectLst/>
                <a:latin typeface="Calibri" panose="020F0502020204030204" pitchFamily="34" charset="0"/>
                <a:ea typeface="Calibri" panose="020F0502020204030204" pitchFamily="34" charset="0"/>
                <a:cs typeface="Times New Roman" panose="02020603050405020304" pitchFamily="18" charset="0"/>
              </a:rPr>
              <a:t> para obtener agua por parte de organizaciones humanitarias en Afganistán. Medios de vida en ruinas debido al exceso de provisiones de barcos pesqueros y el consiguiente agotamiento de las poblaciones de pesca en Sri Lanka después del tsunami. El incumplimiento de las normas de tratamiento de residuos que conducen a la contaminación ambiental en Haití y el mayor brote de cólera en la historia reciente. Estos ejemplos ilustran cómo los actores humanitarios o de mantenimiento de la paz, al no tener en cuenta las cuestiones ambientales, socavan su propósito: salvar vidas y preservar y restaurar los medios de vida humanos.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GB" sz="1800" i="1" dirty="0" err="1">
                <a:effectLst/>
                <a:latin typeface="Calibri" panose="020F0502020204030204" pitchFamily="34" charset="0"/>
                <a:ea typeface="Calibri" panose="020F0502020204030204" pitchFamily="34" charset="0"/>
                <a:cs typeface="Times New Roman" panose="02020603050405020304" pitchFamily="18" charset="0"/>
              </a:rPr>
              <a:t>Laudato</a:t>
            </a:r>
            <a:r>
              <a:rPr lang="en-GB" sz="1800" i="1" dirty="0">
                <a:effectLst/>
                <a:latin typeface="Calibri" panose="020F0502020204030204" pitchFamily="34" charset="0"/>
                <a:ea typeface="Calibri" panose="020F0502020204030204" pitchFamily="34" charset="0"/>
                <a:cs typeface="Times New Roman" panose="02020603050405020304" pitchFamily="18" charset="0"/>
              </a:rPr>
              <a:t> Si’</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s-MX" sz="1800" dirty="0">
                <a:effectLst/>
                <a:latin typeface="Calibri" panose="020F0502020204030204" pitchFamily="34" charset="0"/>
                <a:ea typeface="Calibri" panose="020F0502020204030204" pitchFamily="34" charset="0"/>
                <a:cs typeface="Times New Roman" panose="02020603050405020304" pitchFamily="18" charset="0"/>
              </a:rPr>
              <a:t>proclamó un desafío audaz para el mundo. Daba una expresión largamente esperada a un creciente sentido de urgencia de una manera poderosa e inspiradora. Reunió varias voces, cristianas, no cristianas, científicas, poéticas, que han resonado en exigir acciones sobre el cambio climático, la pérdida de biodiversidad, el desperdicio y otras amenazas a la tierra, nuestro hogar común. Estas muchas voces parecían apuntar a una verdad difícil e incómoda. En palabras del Papa Francisco, necesitamos una “redefinición del progreso” (</a:t>
            </a:r>
            <a:r>
              <a:rPr lang="es-MX" sz="1800" i="1" dirty="0" err="1">
                <a:effectLst/>
                <a:latin typeface="Calibri" panose="020F0502020204030204" pitchFamily="34" charset="0"/>
                <a:ea typeface="Calibri" panose="020F0502020204030204" pitchFamily="34" charset="0"/>
                <a:cs typeface="Times New Roman" panose="02020603050405020304" pitchFamily="18" charset="0"/>
              </a:rPr>
              <a:t>Laudato</a:t>
            </a:r>
            <a:r>
              <a:rPr lang="es-MX" sz="1800" i="1" dirty="0">
                <a:effectLst/>
                <a:latin typeface="Calibri" panose="020F0502020204030204" pitchFamily="34" charset="0"/>
                <a:ea typeface="Calibri" panose="020F0502020204030204" pitchFamily="34" charset="0"/>
                <a:cs typeface="Times New Roman" panose="02020603050405020304" pitchFamily="18" charset="0"/>
              </a:rPr>
              <a:t> Si'</a:t>
            </a:r>
            <a:r>
              <a:rPr lang="es-MX" sz="1800" dirty="0">
                <a:effectLst/>
                <a:latin typeface="Calibri" panose="020F0502020204030204" pitchFamily="34" charset="0"/>
                <a:ea typeface="Calibri" panose="020F0502020204030204" pitchFamily="34" charset="0"/>
                <a:cs typeface="Times New Roman" panose="02020603050405020304" pitchFamily="18" charset="0"/>
              </a:rPr>
              <a:t> #194); dado que la trayectoria actual está fallando a las personas y al planeta. El clamor de la tierra y el clamor de los pobres, si los escuchamos, atraen nuestra atención hacia las mismas prácticas irresponsables, la explotación y los modelos de desarrollo que pueden parecer avances en el papel, pero en realidad se interponen en el camino de la prosperidad</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s-MX" sz="1800" dirty="0">
                <a:effectLst/>
                <a:latin typeface="Calibri" panose="020F0502020204030204" pitchFamily="34" charset="0"/>
                <a:ea typeface="Calibri" panose="020F0502020204030204" pitchFamily="34" charset="0"/>
                <a:cs typeface="Times New Roman" panose="02020603050405020304" pitchFamily="18" charset="0"/>
              </a:rPr>
              <a:t> de las personas y el medio ambiente que habitan. Esta fue una convicción básica de la encíclica del Papa: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“La misma lógica que dificulta tomar decisiones drásticas para invertir la tendencia al calentamiento global es la que no permite cumplir con el objetivo de erradicar la pobreza”.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a:t>
            </a:r>
            <a:r>
              <a:rPr lang="en-GB" sz="1800" b="1" i="1" dirty="0" err="1">
                <a:effectLst/>
                <a:latin typeface="Calibri" panose="020F0502020204030204" pitchFamily="34" charset="0"/>
                <a:ea typeface="Calibri" panose="020F0502020204030204" pitchFamily="34" charset="0"/>
                <a:cs typeface="Times New Roman" panose="02020603050405020304" pitchFamily="18" charset="0"/>
              </a:rPr>
              <a:t>Laudato</a:t>
            </a:r>
            <a:r>
              <a:rPr lang="en-GB" sz="1800" b="1" i="1" dirty="0">
                <a:effectLst/>
                <a:latin typeface="Calibri" panose="020F0502020204030204" pitchFamily="34" charset="0"/>
                <a:ea typeface="Calibri" panose="020F0502020204030204" pitchFamily="34" charset="0"/>
                <a:cs typeface="Times New Roman" panose="02020603050405020304" pitchFamily="18" charset="0"/>
              </a:rPr>
              <a:t> Si'</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 175).</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dirty="0"/>
          </a:p>
        </p:txBody>
      </p:sp>
      <p:sp>
        <p:nvSpPr>
          <p:cNvPr id="4" name="Slide Number Placeholder 3"/>
          <p:cNvSpPr>
            <a:spLocks noGrp="1"/>
          </p:cNvSpPr>
          <p:nvPr>
            <p:ph type="sldNum" sz="quarter" idx="10"/>
          </p:nvPr>
        </p:nvSpPr>
        <p:spPr/>
        <p:txBody>
          <a:bodyPr/>
          <a:lstStyle/>
          <a:p>
            <a:fld id="{98D83AB1-BC90-4D2E-BC9D-74222787A42D}" type="slidenum">
              <a:rPr lang="en-US" smtClean="0"/>
              <a:t>4</a:t>
            </a:fld>
            <a:endParaRPr lang="en-US"/>
          </a:p>
        </p:txBody>
      </p:sp>
    </p:spTree>
    <p:extLst>
      <p:ext uri="{BB962C8B-B14F-4D97-AF65-F5344CB8AC3E}">
        <p14:creationId xmlns:p14="http://schemas.microsoft.com/office/powerpoint/2010/main" val="3846868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err="1">
                <a:effectLst/>
                <a:latin typeface="Calibri" panose="020F0502020204030204" pitchFamily="34" charset="0"/>
                <a:ea typeface="Calibri" panose="020F0502020204030204" pitchFamily="34" charset="0"/>
                <a:cs typeface="Times New Roman" panose="02020603050405020304" pitchFamily="18" charset="0"/>
              </a:rPr>
              <a:t>esta</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herramienta</a:t>
            </a:r>
            <a:r>
              <a:rPr lang="en-US" sz="1800" dirty="0">
                <a:effectLst/>
                <a:latin typeface="Calibri" panose="020F0502020204030204" pitchFamily="34" charset="0"/>
                <a:ea typeface="Calibri" panose="020F0502020204030204" pitchFamily="34" charset="0"/>
                <a:cs typeface="Times New Roman" panose="02020603050405020304" pitchFamily="18" charset="0"/>
              </a:rPr>
              <a:t> se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derivó</a:t>
            </a:r>
            <a:r>
              <a:rPr lang="en-US" sz="1800" dirty="0">
                <a:effectLst/>
                <a:latin typeface="Calibri" panose="020F0502020204030204" pitchFamily="34" charset="0"/>
                <a:ea typeface="Calibri" panose="020F0502020204030204" pitchFamily="34" charset="0"/>
                <a:cs typeface="Times New Roman" panose="02020603050405020304" pitchFamily="18" charset="0"/>
              </a:rPr>
              <a:t> de un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registro</a:t>
            </a:r>
            <a:r>
              <a:rPr lang="en-US" sz="1800" dirty="0">
                <a:effectLst/>
                <a:latin typeface="Calibri" panose="020F0502020204030204" pitchFamily="34" charset="0"/>
                <a:ea typeface="Calibri" panose="020F0502020204030204" pitchFamily="34" charset="0"/>
                <a:cs typeface="Times New Roman" panose="02020603050405020304" pitchFamily="18" charset="0"/>
              </a:rPr>
              <a:t> de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riesgos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ambientales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desarrollado</a:t>
            </a:r>
            <a:r>
              <a:rPr lang="en-US" sz="1800" dirty="0">
                <a:effectLst/>
                <a:latin typeface="Calibri" panose="020F0502020204030204" pitchFamily="34" charset="0"/>
                <a:ea typeface="Calibri" panose="020F0502020204030204" pitchFamily="34" charset="0"/>
                <a:cs typeface="Times New Roman" panose="02020603050405020304" pitchFamily="18" charset="0"/>
              </a:rPr>
              <a:t> por los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equipos</a:t>
            </a:r>
            <a:r>
              <a:rPr lang="en-US" sz="1800" dirty="0">
                <a:effectLst/>
                <a:latin typeface="Calibri" panose="020F0502020204030204" pitchFamily="34" charset="0"/>
                <a:ea typeface="Calibri" panose="020F0502020204030204" pitchFamily="34" charset="0"/>
                <a:cs typeface="Times New Roman" panose="02020603050405020304" pitchFamily="18" charset="0"/>
              </a:rPr>
              <a:t> de Refugio y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asentamientos</a:t>
            </a:r>
            <a:r>
              <a:rPr lang="en-US" sz="1800" dirty="0">
                <a:effectLst/>
                <a:latin typeface="Calibri" panose="020F0502020204030204" pitchFamily="34" charset="0"/>
                <a:ea typeface="Calibri" panose="020F0502020204030204" pitchFamily="34" charset="0"/>
                <a:cs typeface="Times New Roman" panose="02020603050405020304" pitchFamily="18" charset="0"/>
              </a:rPr>
              <a:t> y WASH del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departamento</a:t>
            </a:r>
            <a:r>
              <a:rPr lang="en-US" sz="1800" dirty="0">
                <a:effectLst/>
                <a:latin typeface="Calibri" panose="020F0502020204030204" pitchFamily="34" charset="0"/>
                <a:ea typeface="Calibri" panose="020F0502020204030204" pitchFamily="34" charset="0"/>
                <a:cs typeface="Times New Roman" panose="02020603050405020304" pitchFamily="18" charset="0"/>
              </a:rPr>
              <a:t> de Respuesta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Humanitaria</a:t>
            </a:r>
            <a:r>
              <a:rPr lang="en-US" sz="1800" dirty="0">
                <a:effectLst/>
                <a:latin typeface="Calibri" panose="020F0502020204030204" pitchFamily="34" charset="0"/>
                <a:ea typeface="Calibri" panose="020F0502020204030204" pitchFamily="34" charset="0"/>
                <a:cs typeface="Times New Roman" panose="02020603050405020304" pitchFamily="18" charset="0"/>
              </a:rPr>
              <a:t> (HRD, por sus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siglas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en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inglés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en</a:t>
            </a:r>
            <a:r>
              <a:rPr lang="en-US" sz="1800" dirty="0">
                <a:effectLst/>
                <a:latin typeface="Calibri" panose="020F0502020204030204" pitchFamily="34" charset="0"/>
                <a:ea typeface="Calibri" panose="020F0502020204030204" pitchFamily="34" charset="0"/>
                <a:cs typeface="Times New Roman" panose="02020603050405020304" pitchFamily="18" charset="0"/>
              </a:rPr>
              <a:t> CRS. </a:t>
            </a:r>
            <a:r>
              <a:rPr lang="es-MX" sz="1800" dirty="0">
                <a:effectLst/>
                <a:latin typeface="Calibri" panose="020F0502020204030204" pitchFamily="34" charset="0"/>
                <a:ea typeface="Calibri" panose="020F0502020204030204" pitchFamily="34" charset="0"/>
                <a:cs typeface="Times New Roman" panose="02020603050405020304" pitchFamily="18" charset="0"/>
              </a:rPr>
              <a:t>Además, se realizó una revisión de varias herramientas de la industria, algunas de las cuales se incorporaron al contenido de la Herramienta de Gestión Ambiental.</a:t>
            </a:r>
            <a:endParaRPr lang="en-US" dirty="0"/>
          </a:p>
        </p:txBody>
      </p:sp>
      <p:sp>
        <p:nvSpPr>
          <p:cNvPr id="4" name="Slide Number Placeholder 3"/>
          <p:cNvSpPr>
            <a:spLocks noGrp="1"/>
          </p:cNvSpPr>
          <p:nvPr>
            <p:ph type="sldNum" sz="quarter" idx="10"/>
          </p:nvPr>
        </p:nvSpPr>
        <p:spPr/>
        <p:txBody>
          <a:bodyPr/>
          <a:lstStyle/>
          <a:p>
            <a:fld id="{98D83AB1-BC90-4D2E-BC9D-74222787A42D}" type="slidenum">
              <a:rPr lang="en-US" smtClean="0"/>
              <a:t>5</a:t>
            </a:fld>
            <a:endParaRPr lang="en-US"/>
          </a:p>
        </p:txBody>
      </p:sp>
    </p:spTree>
    <p:extLst>
      <p:ext uri="{BB962C8B-B14F-4D97-AF65-F5344CB8AC3E}">
        <p14:creationId xmlns:p14="http://schemas.microsoft.com/office/powerpoint/2010/main" val="2410919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D83AB1-BC90-4D2E-BC9D-74222787A42D}" type="slidenum">
              <a:rPr lang="en-US" smtClean="0"/>
              <a:t>6</a:t>
            </a:fld>
            <a:endParaRPr lang="en-US"/>
          </a:p>
        </p:txBody>
      </p:sp>
    </p:spTree>
    <p:extLst>
      <p:ext uri="{BB962C8B-B14F-4D97-AF65-F5344CB8AC3E}">
        <p14:creationId xmlns:p14="http://schemas.microsoft.com/office/powerpoint/2010/main" val="25598709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800" dirty="0">
                <a:effectLst/>
                <a:latin typeface="Calibri" panose="020F0502020204030204" pitchFamily="34" charset="0"/>
                <a:ea typeface="Calibri" panose="020F0502020204030204" pitchFamily="34" charset="0"/>
                <a:cs typeface="Times New Roman" panose="02020603050405020304" pitchFamily="18" charset="0"/>
              </a:rPr>
              <a:t>además de la etapa de diseño del proyecto, la Herramienta de Gestión Ambiental también se puede utilizar durante el ciclo del proyecto. Por ejemplo, podría usarse para establecer una línea de base inicial para monitorear cómo el programa ha mejorado las condiciones ambientales durante o después del proyecto.</a:t>
            </a:r>
            <a:endParaRPr lang="en-US" dirty="0"/>
          </a:p>
        </p:txBody>
      </p:sp>
      <p:sp>
        <p:nvSpPr>
          <p:cNvPr id="4" name="Slide Number Placeholder 3"/>
          <p:cNvSpPr>
            <a:spLocks noGrp="1"/>
          </p:cNvSpPr>
          <p:nvPr>
            <p:ph type="sldNum" sz="quarter" idx="10"/>
          </p:nvPr>
        </p:nvSpPr>
        <p:spPr/>
        <p:txBody>
          <a:bodyPr/>
          <a:lstStyle/>
          <a:p>
            <a:fld id="{98D83AB1-BC90-4D2E-BC9D-74222787A42D}" type="slidenum">
              <a:rPr lang="en-US" smtClean="0"/>
              <a:t>8</a:t>
            </a:fld>
            <a:endParaRPr lang="en-US"/>
          </a:p>
        </p:txBody>
      </p:sp>
    </p:spTree>
    <p:extLst>
      <p:ext uri="{BB962C8B-B14F-4D97-AF65-F5344CB8AC3E}">
        <p14:creationId xmlns:p14="http://schemas.microsoft.com/office/powerpoint/2010/main" val="16959631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D83AB1-BC90-4D2E-BC9D-74222787A42D}" type="slidenum">
              <a:rPr lang="en-US" smtClean="0"/>
              <a:t>9</a:t>
            </a:fld>
            <a:endParaRPr lang="en-US"/>
          </a:p>
        </p:txBody>
      </p:sp>
    </p:spTree>
    <p:extLst>
      <p:ext uri="{BB962C8B-B14F-4D97-AF65-F5344CB8AC3E}">
        <p14:creationId xmlns:p14="http://schemas.microsoft.com/office/powerpoint/2010/main" val="17802159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800"/>
              </a:spcAft>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cuando</a:t>
            </a:r>
            <a:r>
              <a:rPr lang="en-US" sz="1800" dirty="0">
                <a:effectLst/>
                <a:latin typeface="Calibri" panose="020F0502020204030204" pitchFamily="34" charset="0"/>
                <a:ea typeface="Calibri" panose="020F0502020204030204" pitchFamily="34" charset="0"/>
                <a:cs typeface="Times New Roman" panose="02020603050405020304" pitchFamily="18" charset="0"/>
              </a:rPr>
              <a:t> se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identifican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riesgos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potenciales</a:t>
            </a:r>
            <a:r>
              <a:rPr lang="en-US" sz="1800" dirty="0">
                <a:effectLst/>
                <a:latin typeface="Calibri" panose="020F0502020204030204" pitchFamily="34" charset="0"/>
                <a:ea typeface="Calibri" panose="020F0502020204030204" pitchFamily="34" charset="0"/>
                <a:cs typeface="Times New Roman" panose="02020603050405020304" pitchFamily="18" charset="0"/>
              </a:rPr>
              <a:t> (de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acuerdo</a:t>
            </a:r>
            <a:r>
              <a:rPr lang="en-US" sz="1800" dirty="0">
                <a:effectLst/>
                <a:latin typeface="Calibri" panose="020F0502020204030204" pitchFamily="34" charset="0"/>
                <a:ea typeface="Calibri" panose="020F0502020204030204" pitchFamily="34" charset="0"/>
                <a:cs typeface="Times New Roman" panose="02020603050405020304" pitchFamily="18" charset="0"/>
              </a:rPr>
              <a:t> con las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declaraciones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en</a:t>
            </a:r>
            <a:r>
              <a:rPr lang="en-US" sz="1800" dirty="0">
                <a:effectLst/>
                <a:latin typeface="Calibri" panose="020F0502020204030204" pitchFamily="34" charset="0"/>
                <a:ea typeface="Calibri" panose="020F0502020204030204" pitchFamily="34" charset="0"/>
                <a:cs typeface="Times New Roman" panose="02020603050405020304" pitchFamily="18" charset="0"/>
              </a:rPr>
              <a:t> el Nivel 1, es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muy</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importante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desarrollar</a:t>
            </a:r>
            <a:r>
              <a:rPr lang="en-US" sz="1800" dirty="0">
                <a:effectLst/>
                <a:latin typeface="Calibri" panose="020F0502020204030204" pitchFamily="34" charset="0"/>
                <a:ea typeface="Calibri" panose="020F0502020204030204" pitchFamily="34" charset="0"/>
                <a:cs typeface="Times New Roman" panose="02020603050405020304" pitchFamily="18" charset="0"/>
              </a:rPr>
              <a:t> una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comprensión</a:t>
            </a:r>
            <a:r>
              <a:rPr lang="en-US" sz="1800" dirty="0">
                <a:effectLst/>
                <a:latin typeface="Calibri" panose="020F0502020204030204" pitchFamily="34" charset="0"/>
                <a:ea typeface="Calibri" panose="020F0502020204030204" pitchFamily="34" charset="0"/>
                <a:cs typeface="Times New Roman" panose="02020603050405020304" pitchFamily="18" charset="0"/>
              </a:rPr>
              <a:t> plena de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estos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riesgos</a:t>
            </a:r>
            <a:r>
              <a:rPr lang="en-US" sz="1800" dirty="0">
                <a:effectLst/>
                <a:latin typeface="Calibri" panose="020F0502020204030204" pitchFamily="34" charset="0"/>
                <a:ea typeface="Calibri" panose="020F0502020204030204" pitchFamily="34" charset="0"/>
                <a:cs typeface="Times New Roman" panose="02020603050405020304" pitchFamily="18" charset="0"/>
              </a:rPr>
              <a:t> para que se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puedan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analizar</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detenidamente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reducir</a:t>
            </a:r>
            <a:r>
              <a:rPr lang="en-US" sz="1800" dirty="0">
                <a:effectLst/>
                <a:latin typeface="Calibri" panose="020F0502020204030204" pitchFamily="34" charset="0"/>
                <a:ea typeface="Calibri" panose="020F0502020204030204" pitchFamily="34" charset="0"/>
                <a:cs typeface="Times New Roman" panose="02020603050405020304" pitchFamily="18" charset="0"/>
              </a:rPr>
              <a:t> y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gestionar</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Esta</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diapositiva</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presenta</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algunos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ejemplos</a:t>
            </a:r>
            <a:r>
              <a:rPr lang="en-US" sz="1800" dirty="0">
                <a:effectLst/>
                <a:latin typeface="Calibri" panose="020F0502020204030204" pitchFamily="34" charset="0"/>
                <a:ea typeface="Calibri" panose="020F0502020204030204" pitchFamily="34" charset="0"/>
                <a:cs typeface="Times New Roman" panose="02020603050405020304" pitchFamily="18" charset="0"/>
              </a:rPr>
              <a:t> de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cómo</a:t>
            </a:r>
            <a:r>
              <a:rPr lang="en-US" sz="1800" dirty="0">
                <a:effectLst/>
                <a:latin typeface="Calibri" panose="020F0502020204030204" pitchFamily="34" charset="0"/>
                <a:ea typeface="Calibri" panose="020F0502020204030204" pitchFamily="34" charset="0"/>
                <a:cs typeface="Times New Roman" panose="02020603050405020304" pitchFamily="18" charset="0"/>
              </a:rPr>
              <a:t> articular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aún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más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algunas</a:t>
            </a:r>
            <a:r>
              <a:rPr lang="en-US" sz="1800" dirty="0">
                <a:effectLst/>
                <a:latin typeface="Calibri" panose="020F0502020204030204" pitchFamily="34" charset="0"/>
                <a:ea typeface="Calibri" panose="020F0502020204030204" pitchFamily="34" charset="0"/>
                <a:cs typeface="Times New Roman" panose="02020603050405020304" pitchFamily="18" charset="0"/>
              </a:rPr>
              <a:t> de las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declaraciones</a:t>
            </a:r>
            <a:r>
              <a:rPr lang="en-US" sz="1800" dirty="0">
                <a:effectLst/>
                <a:latin typeface="Calibri" panose="020F0502020204030204" pitchFamily="34" charset="0"/>
                <a:ea typeface="Calibri" panose="020F0502020204030204" pitchFamily="34" charset="0"/>
                <a:cs typeface="Times New Roman" panose="02020603050405020304" pitchFamily="18" charset="0"/>
              </a:rPr>
              <a:t> de la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lista</a:t>
            </a:r>
            <a:r>
              <a:rPr lang="en-US" sz="1800" dirty="0">
                <a:effectLst/>
                <a:latin typeface="Calibri" panose="020F0502020204030204" pitchFamily="34" charset="0"/>
                <a:ea typeface="Calibri" panose="020F0502020204030204" pitchFamily="34" charset="0"/>
                <a:cs typeface="Times New Roman" panose="02020603050405020304" pitchFamily="18" charset="0"/>
              </a:rPr>
              <a:t> de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verificación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en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contextos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específicos</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dirty="0">
                <a:effectLst/>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 Please revise source document as it seems to be missing the word “of”.</a:t>
            </a:r>
          </a:p>
        </p:txBody>
      </p:sp>
      <p:sp>
        <p:nvSpPr>
          <p:cNvPr id="4" name="Slide Number Placeholder 3"/>
          <p:cNvSpPr>
            <a:spLocks noGrp="1"/>
          </p:cNvSpPr>
          <p:nvPr>
            <p:ph type="sldNum" sz="quarter" idx="10"/>
          </p:nvPr>
        </p:nvSpPr>
        <p:spPr/>
        <p:txBody>
          <a:bodyPr/>
          <a:lstStyle/>
          <a:p>
            <a:fld id="{98D83AB1-BC90-4D2E-BC9D-74222787A42D}" type="slidenum">
              <a:rPr lang="en-US" smtClean="0"/>
              <a:t>10</a:t>
            </a:fld>
            <a:endParaRPr lang="en-US"/>
          </a:p>
        </p:txBody>
      </p:sp>
    </p:spTree>
    <p:extLst>
      <p:ext uri="{BB962C8B-B14F-4D97-AF65-F5344CB8AC3E}">
        <p14:creationId xmlns:p14="http://schemas.microsoft.com/office/powerpoint/2010/main" val="34333200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29D45-3863-4682-BA4C-A30E4AB31939}"/>
              </a:ext>
            </a:extLst>
          </p:cNvPr>
          <p:cNvSpPr>
            <a:spLocks noGrp="1"/>
          </p:cNvSpPr>
          <p:nvPr>
            <p:ph type="ctrTitle"/>
          </p:nvPr>
        </p:nvSpPr>
        <p:spPr>
          <a:xfrm>
            <a:off x="1524000" y="1122363"/>
            <a:ext cx="9144000" cy="2387600"/>
          </a:xfrm>
        </p:spPr>
        <p:txBody>
          <a:bodyPr anchor="b">
            <a:normAutofit/>
          </a:bodyPr>
          <a:lstStyle>
            <a:lvl1pPr algn="ctr">
              <a:defRPr sz="4800" b="0">
                <a:latin typeface="Avenir Next LT Pro" panose="020B05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21D2554D-BF67-4863-8CC8-9CA41DF7E071}"/>
              </a:ext>
            </a:extLst>
          </p:cNvPr>
          <p:cNvSpPr>
            <a:spLocks noGrp="1"/>
          </p:cNvSpPr>
          <p:nvPr>
            <p:ph type="subTitle" idx="1"/>
          </p:nvPr>
        </p:nvSpPr>
        <p:spPr>
          <a:xfrm>
            <a:off x="1524000" y="3602038"/>
            <a:ext cx="9144000" cy="1655762"/>
          </a:xfrm>
        </p:spPr>
        <p:txBody>
          <a:bodyPr/>
          <a:lstStyle>
            <a:lvl1pPr marL="0" indent="0" algn="ctr">
              <a:buNone/>
              <a:defRPr sz="2400">
                <a:latin typeface="Avenir Next LT Pro Light" panose="020B03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7" name="Picture 6" descr="A picture containing drawing&#10;&#10;Description automatically generated">
            <a:extLst>
              <a:ext uri="{FF2B5EF4-FFF2-40B4-BE49-F238E27FC236}">
                <a16:creationId xmlns:a16="http://schemas.microsoft.com/office/drawing/2014/main" id="{1599CE06-71A2-4A77-887C-A095D22A389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t="-1"/>
          <a:stretch/>
        </p:blipFill>
        <p:spPr>
          <a:xfrm>
            <a:off x="6308052" y="6352299"/>
            <a:ext cx="1333748" cy="475924"/>
          </a:xfrm>
          <a:prstGeom prst="rect">
            <a:avLst/>
          </a:prstGeom>
        </p:spPr>
      </p:pic>
      <p:pic>
        <p:nvPicPr>
          <p:cNvPr id="8" name="Picture 7" descr="A picture containing drawing, food&#10;&#10;Description automatically generated">
            <a:extLst>
              <a:ext uri="{FF2B5EF4-FFF2-40B4-BE49-F238E27FC236}">
                <a16:creationId xmlns:a16="http://schemas.microsoft.com/office/drawing/2014/main" id="{2D7196E6-C588-451E-B019-2E8FFCA1B1B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259343" y="6259195"/>
            <a:ext cx="839697" cy="548952"/>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31097E5E-6EBD-4449-A7EA-A1AB4A46C98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333515" y="6413259"/>
            <a:ext cx="1594326" cy="308881"/>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6F183180-7B99-44E5-BF91-F5B76F5FE77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7711440" y="6299969"/>
            <a:ext cx="1333748" cy="528254"/>
          </a:xfrm>
          <a:prstGeom prst="rect">
            <a:avLst/>
          </a:prstGeom>
        </p:spPr>
      </p:pic>
      <p:sp>
        <p:nvSpPr>
          <p:cNvPr id="11" name="Rectangle 10">
            <a:extLst>
              <a:ext uri="{FF2B5EF4-FFF2-40B4-BE49-F238E27FC236}">
                <a16:creationId xmlns:a16="http://schemas.microsoft.com/office/drawing/2014/main" id="{C984CF1F-E157-4A65-9010-A939AB0E2C4D}"/>
              </a:ext>
            </a:extLst>
          </p:cNvPr>
          <p:cNvSpPr/>
          <p:nvPr userDrawn="1"/>
        </p:nvSpPr>
        <p:spPr>
          <a:xfrm>
            <a:off x="6441440" y="6138971"/>
            <a:ext cx="5486401" cy="71116"/>
          </a:xfrm>
          <a:prstGeom prst="rect">
            <a:avLst/>
          </a:prstGeom>
          <a:gradFill>
            <a:gsLst>
              <a:gs pos="0">
                <a:srgbClr val="DBE9AA"/>
              </a:gs>
              <a:gs pos="30000">
                <a:srgbClr val="8A1D06"/>
              </a:gs>
              <a:gs pos="58000">
                <a:srgbClr val="00448B"/>
              </a:gs>
              <a:gs pos="84000">
                <a:srgbClr val="0084C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9836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venir Next LT Pro" panose="020B0504020202020204" pitchFamily="34" charset="0"/>
              </a:defRPr>
            </a:lvl1pPr>
          </a:lstStyle>
          <a:p>
            <a:r>
              <a:rPr lang="en-US" dirty="0"/>
              <a:t>Click to edit Master title style</a:t>
            </a:r>
          </a:p>
        </p:txBody>
      </p:sp>
      <p:sp>
        <p:nvSpPr>
          <p:cNvPr id="3" name="Content Placeholder 2"/>
          <p:cNvSpPr>
            <a:spLocks noGrp="1"/>
          </p:cNvSpPr>
          <p:nvPr>
            <p:ph idx="1"/>
          </p:nvPr>
        </p:nvSpPr>
        <p:spPr>
          <a:xfrm>
            <a:off x="838200" y="1825625"/>
            <a:ext cx="10515600" cy="4206600"/>
          </a:xfrm>
        </p:spPr>
        <p:txBody>
          <a:bodyPr/>
          <a:lstStyle>
            <a:lvl1pPr>
              <a:defRPr>
                <a:latin typeface="Avenir Next LT Pro Light" panose="020B0304020202020204" pitchFamily="34" charset="0"/>
              </a:defRPr>
            </a:lvl1pPr>
            <a:lvl2pPr marL="800100" indent="-342900">
              <a:buFontTx/>
              <a:buChar char="-"/>
              <a:defRPr>
                <a:latin typeface="Avenir Next LT Pro Light" panose="020B0304020202020204" pitchFamily="34" charset="0"/>
              </a:defRPr>
            </a:lvl2pPr>
            <a:lvl3pPr marL="1257300" indent="-342900">
              <a:buFont typeface="Wingdings" panose="05000000000000000000" pitchFamily="2" charset="2"/>
              <a:buChar char="§"/>
              <a:defRPr>
                <a:latin typeface="Avenir Next LT Pro Light" panose="020B0304020202020204" pitchFamily="34" charset="0"/>
              </a:defRPr>
            </a:lvl3pPr>
            <a:lvl4pPr marL="1657350" indent="-285750">
              <a:buFont typeface="Courier New" panose="02070309020205020404" pitchFamily="49" charset="0"/>
              <a:buChar char="o"/>
              <a:defRPr>
                <a:latin typeface="Avenir Next LT Pro Light" panose="020B0304020202020204" pitchFamily="34" charset="0"/>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endParaRPr lang="en-US" dirty="0"/>
          </a:p>
        </p:txBody>
      </p:sp>
      <p:pic>
        <p:nvPicPr>
          <p:cNvPr id="7" name="Picture 6" descr="A picture containing drawing&#10;&#10;Description automatically generated">
            <a:extLst>
              <a:ext uri="{FF2B5EF4-FFF2-40B4-BE49-F238E27FC236}">
                <a16:creationId xmlns:a16="http://schemas.microsoft.com/office/drawing/2014/main" id="{6C129B2B-23BA-46D5-AE92-2CF9DC64436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308052" y="6352299"/>
            <a:ext cx="1333748" cy="475924"/>
          </a:xfrm>
          <a:prstGeom prst="rect">
            <a:avLst/>
          </a:prstGeom>
        </p:spPr>
      </p:pic>
      <p:pic>
        <p:nvPicPr>
          <p:cNvPr id="8" name="Picture 7" descr="A picture containing drawing, food&#10;&#10;Description automatically generated">
            <a:extLst>
              <a:ext uri="{FF2B5EF4-FFF2-40B4-BE49-F238E27FC236}">
                <a16:creationId xmlns:a16="http://schemas.microsoft.com/office/drawing/2014/main" id="{110AEA12-0442-4AC3-9A09-F1D7B1362B7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259343" y="6259195"/>
            <a:ext cx="839697" cy="548952"/>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74EDFC82-F268-425A-9EE1-ACA817201524}"/>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333515" y="6413259"/>
            <a:ext cx="1594326" cy="308881"/>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C12D2038-D44F-44BE-B05F-33C88C5F7CC5}"/>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7711440" y="6299969"/>
            <a:ext cx="1333748" cy="528254"/>
          </a:xfrm>
          <a:prstGeom prst="rect">
            <a:avLst/>
          </a:prstGeom>
        </p:spPr>
      </p:pic>
      <p:sp>
        <p:nvSpPr>
          <p:cNvPr id="11" name="Rectangle 10">
            <a:extLst>
              <a:ext uri="{FF2B5EF4-FFF2-40B4-BE49-F238E27FC236}">
                <a16:creationId xmlns:a16="http://schemas.microsoft.com/office/drawing/2014/main" id="{E76F9D55-1F51-4BE4-89F2-C07C6681E033}"/>
              </a:ext>
            </a:extLst>
          </p:cNvPr>
          <p:cNvSpPr/>
          <p:nvPr userDrawn="1"/>
        </p:nvSpPr>
        <p:spPr>
          <a:xfrm>
            <a:off x="6441440" y="6138971"/>
            <a:ext cx="5486401" cy="71116"/>
          </a:xfrm>
          <a:prstGeom prst="rect">
            <a:avLst/>
          </a:prstGeom>
          <a:gradFill>
            <a:gsLst>
              <a:gs pos="0">
                <a:srgbClr val="DBE9AA"/>
              </a:gs>
              <a:gs pos="30000">
                <a:srgbClr val="8A1D06"/>
              </a:gs>
              <a:gs pos="58000">
                <a:srgbClr val="00448B"/>
              </a:gs>
              <a:gs pos="84000">
                <a:srgbClr val="0084C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347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venir Next LT Pro" panose="020B05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Avenir Next LT Pro Light" panose="020B0304020202020204" pitchFamily="34" charset="0"/>
              </a:defRPr>
            </a:lvl1pPr>
            <a:lvl2pPr marL="800100" indent="-342900">
              <a:buFontTx/>
              <a:buChar char="-"/>
              <a:defRPr>
                <a:latin typeface="Avenir Next LT Pro Light" panose="020B0304020202020204" pitchFamily="34" charset="0"/>
              </a:defRPr>
            </a:lvl2pPr>
            <a:lvl3pPr marL="1257300" indent="-342900">
              <a:buFont typeface="Wingdings" panose="05000000000000000000" pitchFamily="2" charset="2"/>
              <a:buChar char="§"/>
              <a:defRPr>
                <a:latin typeface="Avenir Next LT Pro Light" panose="020B0304020202020204" pitchFamily="34" charset="0"/>
              </a:defRPr>
            </a:lvl3pPr>
            <a:lvl4pPr marL="1657350" indent="-285750">
              <a:buFont typeface="Courier New" panose="02070309020205020404" pitchFamily="49" charset="0"/>
              <a:buChar char="o"/>
              <a:defRPr>
                <a:latin typeface="Avenir Next LT Pro Light" panose="020B0304020202020204" pitchFamily="34" charset="0"/>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3"/>
            <a:endParaRPr lang="en-US" dirty="0"/>
          </a:p>
        </p:txBody>
      </p:sp>
      <p:sp>
        <p:nvSpPr>
          <p:cNvPr id="8" name="Content Placeholder 2">
            <a:extLst>
              <a:ext uri="{FF2B5EF4-FFF2-40B4-BE49-F238E27FC236}">
                <a16:creationId xmlns:a16="http://schemas.microsoft.com/office/drawing/2014/main" id="{D4A6C1A5-A83D-4A59-AFF5-2D8F1A410960}"/>
              </a:ext>
            </a:extLst>
          </p:cNvPr>
          <p:cNvSpPr>
            <a:spLocks noGrp="1"/>
          </p:cNvSpPr>
          <p:nvPr>
            <p:ph sz="half" idx="13"/>
          </p:nvPr>
        </p:nvSpPr>
        <p:spPr>
          <a:xfrm>
            <a:off x="6172202" y="1825625"/>
            <a:ext cx="5181600" cy="4351338"/>
          </a:xfrm>
        </p:spPr>
        <p:txBody>
          <a:bodyPr/>
          <a:lstStyle>
            <a:lvl1pPr>
              <a:defRPr>
                <a:latin typeface="Avenir Next LT Pro Light" panose="020B0304020202020204" pitchFamily="34" charset="0"/>
              </a:defRPr>
            </a:lvl1pPr>
            <a:lvl2pPr marL="800100" indent="-342900">
              <a:buFontTx/>
              <a:buChar char="-"/>
              <a:defRPr>
                <a:latin typeface="Avenir Next LT Pro Light" panose="020B0304020202020204" pitchFamily="34" charset="0"/>
              </a:defRPr>
            </a:lvl2pPr>
            <a:lvl3pPr marL="1257300" indent="-342900">
              <a:buFont typeface="Wingdings" panose="05000000000000000000" pitchFamily="2" charset="2"/>
              <a:buChar char="§"/>
              <a:defRPr>
                <a:latin typeface="Avenir Next LT Pro Light" panose="020B0304020202020204" pitchFamily="34" charset="0"/>
              </a:defRPr>
            </a:lvl3pPr>
            <a:lvl4pPr marL="1657350" indent="-285750">
              <a:buFont typeface="Courier New" panose="02070309020205020404" pitchFamily="49" charset="0"/>
              <a:buChar char="o"/>
              <a:defRPr>
                <a:latin typeface="Avenir Next LT Pro Light" panose="020B0304020202020204" pitchFamily="34" charset="0"/>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3"/>
            <a:endParaRPr lang="en-US" dirty="0"/>
          </a:p>
        </p:txBody>
      </p:sp>
      <p:pic>
        <p:nvPicPr>
          <p:cNvPr id="9" name="Picture 8" descr="A picture containing drawing&#10;&#10;Description automatically generated">
            <a:extLst>
              <a:ext uri="{FF2B5EF4-FFF2-40B4-BE49-F238E27FC236}">
                <a16:creationId xmlns:a16="http://schemas.microsoft.com/office/drawing/2014/main" id="{42603B39-094A-4487-B575-EE3CBE97DFB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308052" y="6352299"/>
            <a:ext cx="1333748" cy="475924"/>
          </a:xfrm>
          <a:prstGeom prst="rect">
            <a:avLst/>
          </a:prstGeom>
        </p:spPr>
      </p:pic>
      <p:pic>
        <p:nvPicPr>
          <p:cNvPr id="10" name="Picture 9" descr="A picture containing drawing, food&#10;&#10;Description automatically generated">
            <a:extLst>
              <a:ext uri="{FF2B5EF4-FFF2-40B4-BE49-F238E27FC236}">
                <a16:creationId xmlns:a16="http://schemas.microsoft.com/office/drawing/2014/main" id="{471C5F69-DB3A-4E37-99A8-9FDA030BB4E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259343" y="6259195"/>
            <a:ext cx="839697" cy="548952"/>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4648457E-F850-4348-8A54-B316DBD7E02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333515" y="6413259"/>
            <a:ext cx="1594326" cy="308881"/>
          </a:xfrm>
          <a:prstGeom prst="rect">
            <a:avLst/>
          </a:prstGeom>
        </p:spPr>
      </p:pic>
      <p:pic>
        <p:nvPicPr>
          <p:cNvPr id="12" name="Picture 11" descr="A picture containing drawing&#10;&#10;Description automatically generated">
            <a:extLst>
              <a:ext uri="{FF2B5EF4-FFF2-40B4-BE49-F238E27FC236}">
                <a16:creationId xmlns:a16="http://schemas.microsoft.com/office/drawing/2014/main" id="{FFB49FB2-DEB5-451B-9EC3-88E00653F40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7711440" y="6299969"/>
            <a:ext cx="1333748" cy="528254"/>
          </a:xfrm>
          <a:prstGeom prst="rect">
            <a:avLst/>
          </a:prstGeom>
        </p:spPr>
      </p:pic>
      <p:sp>
        <p:nvSpPr>
          <p:cNvPr id="13" name="Rectangle 12">
            <a:extLst>
              <a:ext uri="{FF2B5EF4-FFF2-40B4-BE49-F238E27FC236}">
                <a16:creationId xmlns:a16="http://schemas.microsoft.com/office/drawing/2014/main" id="{66006A6F-10DF-40E6-87B5-CFC6E9B15680}"/>
              </a:ext>
            </a:extLst>
          </p:cNvPr>
          <p:cNvSpPr/>
          <p:nvPr userDrawn="1"/>
        </p:nvSpPr>
        <p:spPr>
          <a:xfrm>
            <a:off x="6441440" y="6138971"/>
            <a:ext cx="5486401" cy="71116"/>
          </a:xfrm>
          <a:prstGeom prst="rect">
            <a:avLst/>
          </a:prstGeom>
          <a:gradFill>
            <a:gsLst>
              <a:gs pos="0">
                <a:srgbClr val="DBE9AA"/>
              </a:gs>
              <a:gs pos="30000">
                <a:srgbClr val="8A1D06"/>
              </a:gs>
              <a:gs pos="58000">
                <a:srgbClr val="00448B"/>
              </a:gs>
              <a:gs pos="84000">
                <a:srgbClr val="0084C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9482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0D8D78-9F5B-4492-9F37-B05A13B3AECB}" type="datetimeFigureOut">
              <a:rPr lang="en-US" smtClean="0"/>
              <a:t>2/8/2021</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362B5E-0FB2-4926-83BB-130A85BFDFDE}" type="slidenum">
              <a:rPr lang="en-US" smtClean="0"/>
              <a:t>‹#›</a:t>
            </a:fld>
            <a:endParaRPr lang="en-US"/>
          </a:p>
        </p:txBody>
      </p:sp>
    </p:spTree>
    <p:extLst>
      <p:ext uri="{BB962C8B-B14F-4D97-AF65-F5344CB8AC3E}">
        <p14:creationId xmlns:p14="http://schemas.microsoft.com/office/powerpoint/2010/main" val="4269663898"/>
      </p:ext>
    </p:extLst>
  </p:cSld>
  <p:clrMap bg1="lt1" tx1="dk1" bg2="lt2" tx2="dk2" accent1="accent1" accent2="accent2" accent3="accent3" accent4="accent4" accent5="accent5" accent6="accent6" hlink="hlink" folHlink="folHlink"/>
  <p:sldLayoutIdLst>
    <p:sldLayoutId id="2147483666" r:id="rId1"/>
    <p:sldLayoutId id="2147483662" r:id="rId2"/>
    <p:sldLayoutId id="2147483664" r:id="rId3"/>
  </p:sldLayoutIdLst>
  <p:txStyles>
    <p:titleStyle>
      <a:lvl1pPr algn="l" defTabSz="914400" rtl="0" eaLnBrk="1" latinLnBrk="0" hangingPunct="1">
        <a:lnSpc>
          <a:spcPct val="90000"/>
        </a:lnSpc>
        <a:spcBef>
          <a:spcPct val="0"/>
        </a:spcBef>
        <a:buNone/>
        <a:defRPr sz="4400" kern="1200">
          <a:solidFill>
            <a:schemeClr val="tx1"/>
          </a:solidFill>
          <a:latin typeface="Avenir Next LT Pro" panose="020B05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Next LT Pro Light" panose="020B0304020202020204" pitchFamily="34" charset="0"/>
          <a:ea typeface="+mn-ea"/>
          <a:cs typeface="+mn-cs"/>
        </a:defRPr>
      </a:lvl1pPr>
      <a:lvl2pPr marL="800100" indent="-342900" algn="l" defTabSz="914400" rtl="0" eaLnBrk="1" latinLnBrk="0" hangingPunct="1">
        <a:lnSpc>
          <a:spcPct val="90000"/>
        </a:lnSpc>
        <a:spcBef>
          <a:spcPts val="500"/>
        </a:spcBef>
        <a:buFontTx/>
        <a:buChar char="-"/>
        <a:defRPr sz="2400" kern="1200">
          <a:solidFill>
            <a:schemeClr val="tx1"/>
          </a:solidFill>
          <a:latin typeface="Avenir Next LT Pro Light" panose="020B0304020202020204" pitchFamily="34" charset="0"/>
          <a:ea typeface="+mn-ea"/>
          <a:cs typeface="+mn-cs"/>
        </a:defRPr>
      </a:lvl2pPr>
      <a:lvl3pPr marL="1257300" indent="-3429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Avenir Next LT Pro Light" panose="020B0304020202020204" pitchFamily="34" charset="0"/>
          <a:ea typeface="+mn-ea"/>
          <a:cs typeface="+mn-cs"/>
        </a:defRPr>
      </a:lvl3pPr>
      <a:lvl4pPr marL="1657350" indent="-285750" algn="l" defTabSz="914400" rtl="0" eaLnBrk="1" latinLnBrk="0" hangingPunct="1">
        <a:lnSpc>
          <a:spcPct val="90000"/>
        </a:lnSpc>
        <a:spcBef>
          <a:spcPts val="500"/>
        </a:spcBef>
        <a:buFont typeface="Courier New" panose="02070309020205020404" pitchFamily="49" charset="0"/>
        <a:buChar char="o"/>
        <a:defRPr sz="1800" kern="1200">
          <a:solidFill>
            <a:schemeClr val="tx1"/>
          </a:solidFill>
          <a:latin typeface="Avenir Next LT Pro Light" panose="020B03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Next LT Pro Light" panose="020B03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jpe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p:cNvSpPr txBox="1">
            <a:spLocks/>
          </p:cNvSpPr>
          <p:nvPr/>
        </p:nvSpPr>
        <p:spPr>
          <a:xfrm>
            <a:off x="642996" y="4571216"/>
            <a:ext cx="10906008" cy="111541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a:lnSpc>
                <a:spcPct val="107000"/>
              </a:lnSpc>
              <a:spcBef>
                <a:spcPts val="0"/>
              </a:spcBef>
              <a:spcAft>
                <a:spcPts val="800"/>
              </a:spcAft>
            </a:pPr>
            <a:r>
              <a:rPr lang="en-US" sz="3200" dirty="0" err="1">
                <a:effectLst/>
                <a:latin typeface="Avenir Next LT Pro" panose="020B0504020202020204" pitchFamily="34" charset="0"/>
                <a:ea typeface="Calibri" panose="020F0502020204030204" pitchFamily="34" charset="0"/>
                <a:cs typeface="Times New Roman" panose="02020603050405020304" pitchFamily="18" charset="0"/>
              </a:rPr>
              <a:t>Capacitación</a:t>
            </a:r>
            <a:r>
              <a:rPr lang="en-US" sz="3200" dirty="0">
                <a:effectLst/>
                <a:latin typeface="Avenir Next LT Pro" panose="020B0504020202020204" pitchFamily="34" charset="0"/>
                <a:ea typeface="Calibri" panose="020F0502020204030204" pitchFamily="34" charset="0"/>
                <a:cs typeface="Times New Roman" panose="02020603050405020304" pitchFamily="18" charset="0"/>
              </a:rPr>
              <a:t> </a:t>
            </a:r>
            <a:r>
              <a:rPr lang="en-US" sz="3200" dirty="0" err="1">
                <a:effectLst/>
                <a:latin typeface="Avenir Next LT Pro" panose="020B0504020202020204" pitchFamily="34" charset="0"/>
                <a:ea typeface="Calibri" panose="020F0502020204030204" pitchFamily="34" charset="0"/>
                <a:cs typeface="Times New Roman" panose="02020603050405020304" pitchFamily="18" charset="0"/>
              </a:rPr>
              <a:t>en</a:t>
            </a:r>
            <a:r>
              <a:rPr lang="en-US" sz="3200" dirty="0">
                <a:effectLst/>
                <a:latin typeface="Avenir Next LT Pro" panose="020B0504020202020204" pitchFamily="34" charset="0"/>
                <a:ea typeface="Calibri" panose="020F0502020204030204" pitchFamily="34" charset="0"/>
                <a:cs typeface="Times New Roman" panose="02020603050405020304" pitchFamily="18" charset="0"/>
              </a:rPr>
              <a:t> la </a:t>
            </a:r>
            <a:r>
              <a:rPr lang="en-US" sz="3200" dirty="0" err="1">
                <a:effectLst/>
                <a:latin typeface="Avenir Next LT Pro" panose="020B0504020202020204" pitchFamily="34" charset="0"/>
                <a:ea typeface="Calibri" panose="020F0502020204030204" pitchFamily="34" charset="0"/>
                <a:cs typeface="Times New Roman" panose="02020603050405020304" pitchFamily="18" charset="0"/>
              </a:rPr>
              <a:t>Herramienta</a:t>
            </a:r>
            <a:r>
              <a:rPr lang="en-US" sz="3200" dirty="0">
                <a:effectLst/>
                <a:latin typeface="Avenir Next LT Pro" panose="020B0504020202020204" pitchFamily="34" charset="0"/>
                <a:ea typeface="Calibri" panose="020F0502020204030204" pitchFamily="34" charset="0"/>
                <a:cs typeface="Times New Roman" panose="02020603050405020304" pitchFamily="18" charset="0"/>
              </a:rPr>
              <a:t> de </a:t>
            </a:r>
            <a:r>
              <a:rPr lang="en-US" sz="3200" dirty="0" err="1">
                <a:effectLst/>
                <a:latin typeface="Avenir Next LT Pro" panose="020B0504020202020204" pitchFamily="34" charset="0"/>
                <a:ea typeface="Calibri" panose="020F0502020204030204" pitchFamily="34" charset="0"/>
                <a:cs typeface="Times New Roman" panose="02020603050405020304" pitchFamily="18" charset="0"/>
              </a:rPr>
              <a:t>Gestión</a:t>
            </a:r>
            <a:r>
              <a:rPr lang="en-US" sz="3200" dirty="0">
                <a:effectLst/>
                <a:latin typeface="Avenir Next LT Pro" panose="020B0504020202020204" pitchFamily="34" charset="0"/>
                <a:ea typeface="Calibri" panose="020F0502020204030204" pitchFamily="34" charset="0"/>
                <a:cs typeface="Times New Roman" panose="02020603050405020304" pitchFamily="18" charset="0"/>
              </a:rPr>
              <a:t> Ambiental</a:t>
            </a:r>
          </a:p>
        </p:txBody>
      </p:sp>
      <p:pic>
        <p:nvPicPr>
          <p:cNvPr id="6" name="Picture 5" descr="A group of people sitting in a chair&#10;&#10;Description automatically generated">
            <a:extLst>
              <a:ext uri="{FF2B5EF4-FFF2-40B4-BE49-F238E27FC236}">
                <a16:creationId xmlns:a16="http://schemas.microsoft.com/office/drawing/2014/main" id="{E583A2CD-DD27-4672-AE94-0720B3C7126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2"/>
          <a:stretch/>
        </p:blipFill>
        <p:spPr>
          <a:xfrm>
            <a:off x="321628" y="320511"/>
            <a:ext cx="3794760" cy="3930978"/>
          </a:xfrm>
          <a:prstGeom prst="rect">
            <a:avLst/>
          </a:prstGeom>
          <a:ln>
            <a:solidFill>
              <a:schemeClr val="tx1"/>
            </a:solidFill>
          </a:ln>
        </p:spPr>
      </p:pic>
      <p:pic>
        <p:nvPicPr>
          <p:cNvPr id="3" name="Picture 2" descr="A group of people sitting in a room&#10;&#10;Description automatically generated">
            <a:extLst>
              <a:ext uri="{FF2B5EF4-FFF2-40B4-BE49-F238E27FC236}">
                <a16:creationId xmlns:a16="http://schemas.microsoft.com/office/drawing/2014/main" id="{6E2B1F7C-E797-4490-BF2E-8787ABC3F50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075612" y="304636"/>
            <a:ext cx="3794760" cy="3930978"/>
          </a:xfrm>
          <a:prstGeom prst="rect">
            <a:avLst/>
          </a:prstGeom>
          <a:ln>
            <a:solidFill>
              <a:schemeClr val="tx1"/>
            </a:solidFill>
          </a:ln>
        </p:spPr>
      </p:pic>
      <p:pic>
        <p:nvPicPr>
          <p:cNvPr id="11" name="Picture 10" descr="A person standing next to a small boat in a body of water&#10;&#10;Description automatically generated">
            <a:extLst>
              <a:ext uri="{FF2B5EF4-FFF2-40B4-BE49-F238E27FC236}">
                <a16:creationId xmlns:a16="http://schemas.microsoft.com/office/drawing/2014/main" id="{8F794AC3-380C-4059-970B-69DA92E512D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198620" y="304636"/>
            <a:ext cx="3794760" cy="3930978"/>
          </a:xfrm>
          <a:prstGeom prst="rect">
            <a:avLst/>
          </a:prstGeom>
          <a:ln>
            <a:solidFill>
              <a:schemeClr val="tx1"/>
            </a:solidFill>
          </a:ln>
        </p:spPr>
      </p:pic>
      <p:cxnSp>
        <p:nvCxnSpPr>
          <p:cNvPr id="16" name="Straight Connector 15">
            <a:extLst>
              <a:ext uri="{FF2B5EF4-FFF2-40B4-BE49-F238E27FC236}">
                <a16:creationId xmlns:a16="http://schemas.microsoft.com/office/drawing/2014/main" id="{60188E89-AF78-40F6-B787-E9BD9C6256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5778706"/>
            <a:ext cx="9144000" cy="0"/>
          </a:xfrm>
          <a:prstGeom prst="line">
            <a:avLst/>
          </a:prstGeom>
          <a:ln w="19050">
            <a:solidFill>
              <a:srgbClr val="5BDFFF"/>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BB740A35-ADC4-478B-B92B-EBEA96CA8FE7}"/>
              </a:ext>
            </a:extLst>
          </p:cNvPr>
          <p:cNvSpPr/>
          <p:nvPr/>
        </p:nvSpPr>
        <p:spPr>
          <a:xfrm>
            <a:off x="209550" y="104775"/>
            <a:ext cx="11660822" cy="4257675"/>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757316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785" y="313367"/>
            <a:ext cx="10515600" cy="1325563"/>
          </a:xfrm>
        </p:spPr>
        <p:txBody>
          <a:bodyPr>
            <a:normAutofit/>
          </a:bodyPr>
          <a:lstStyle/>
          <a:p>
            <a:r>
              <a:rPr lang="en-US" dirty="0" err="1">
                <a:effectLst/>
                <a:ea typeface="Calibri" panose="020F0502020204030204" pitchFamily="34" charset="0"/>
                <a:cs typeface="Times New Roman" panose="02020603050405020304" pitchFamily="18" charset="0"/>
              </a:rPr>
              <a:t>Ejemplos</a:t>
            </a:r>
            <a:r>
              <a:rPr lang="en-US" dirty="0">
                <a:effectLst/>
                <a:ea typeface="Calibri" panose="020F0502020204030204" pitchFamily="34" charset="0"/>
                <a:cs typeface="Times New Roman" panose="02020603050405020304" pitchFamily="18" charset="0"/>
              </a:rPr>
              <a:t> de </a:t>
            </a:r>
            <a:r>
              <a:rPr lang="en-US" dirty="0" err="1">
                <a:effectLst/>
                <a:ea typeface="Calibri" panose="020F0502020204030204" pitchFamily="34" charset="0"/>
                <a:cs typeface="Times New Roman" panose="02020603050405020304" pitchFamily="18" charset="0"/>
              </a:rPr>
              <a:t>declaraciones</a:t>
            </a:r>
            <a:r>
              <a:rPr lang="en-US" dirty="0">
                <a:effectLst/>
                <a:ea typeface="Calibri" panose="020F0502020204030204" pitchFamily="34" charset="0"/>
                <a:cs typeface="Times New Roman" panose="02020603050405020304" pitchFamily="18" charset="0"/>
              </a:rPr>
              <a:t> de </a:t>
            </a:r>
            <a:r>
              <a:rPr lang="en-US" dirty="0" err="1">
                <a:effectLst/>
                <a:ea typeface="Calibri" panose="020F0502020204030204" pitchFamily="34" charset="0"/>
                <a:cs typeface="Times New Roman" panose="02020603050405020304" pitchFamily="18" charset="0"/>
              </a:rPr>
              <a:t>riesgo</a:t>
            </a:r>
            <a:endParaRPr lang="en-US" dirty="0"/>
          </a:p>
        </p:txBody>
      </p:sp>
      <p:graphicFrame>
        <p:nvGraphicFramePr>
          <p:cNvPr id="7" name="Table 7">
            <a:extLst>
              <a:ext uri="{FF2B5EF4-FFF2-40B4-BE49-F238E27FC236}">
                <a16:creationId xmlns:a16="http://schemas.microsoft.com/office/drawing/2014/main" id="{79290523-FA0E-4CDA-9AE2-334FAFDAA898}"/>
              </a:ext>
            </a:extLst>
          </p:cNvPr>
          <p:cNvGraphicFramePr>
            <a:graphicFrameLocks noGrp="1"/>
          </p:cNvGraphicFramePr>
          <p:nvPr>
            <p:ph idx="1"/>
            <p:extLst>
              <p:ext uri="{D42A27DB-BD31-4B8C-83A1-F6EECF244321}">
                <p14:modId xmlns:p14="http://schemas.microsoft.com/office/powerpoint/2010/main" val="3810502258"/>
              </p:ext>
            </p:extLst>
          </p:nvPr>
        </p:nvGraphicFramePr>
        <p:xfrm>
          <a:off x="505326" y="1494551"/>
          <a:ext cx="11500957" cy="4808012"/>
        </p:xfrm>
        <a:graphic>
          <a:graphicData uri="http://schemas.openxmlformats.org/drawingml/2006/table">
            <a:tbl>
              <a:tblPr firstRow="1" bandRow="1">
                <a:tableStyleId>{5C22544A-7EE6-4342-B048-85BDC9FD1C3A}</a:tableStyleId>
              </a:tblPr>
              <a:tblGrid>
                <a:gridCol w="5773389">
                  <a:extLst>
                    <a:ext uri="{9D8B030D-6E8A-4147-A177-3AD203B41FA5}">
                      <a16:colId xmlns:a16="http://schemas.microsoft.com/office/drawing/2014/main" val="2304724365"/>
                    </a:ext>
                  </a:extLst>
                </a:gridCol>
                <a:gridCol w="5727568">
                  <a:extLst>
                    <a:ext uri="{9D8B030D-6E8A-4147-A177-3AD203B41FA5}">
                      <a16:colId xmlns:a16="http://schemas.microsoft.com/office/drawing/2014/main" val="2271657726"/>
                    </a:ext>
                  </a:extLst>
                </a:gridCol>
              </a:tblGrid>
              <a:tr h="414055">
                <a:tc>
                  <a:txBody>
                    <a:bodyPr/>
                    <a:lstStyle/>
                    <a:p>
                      <a:r>
                        <a:rPr lang="es-MX" sz="1500" b="1" kern="1200" dirty="0">
                          <a:solidFill>
                            <a:schemeClr val="lt1"/>
                          </a:solidFill>
                          <a:effectLst/>
                          <a:latin typeface="Avenir Next LT Pro" panose="020B0504020202020204" pitchFamily="34" charset="0"/>
                          <a:ea typeface="+mn-ea"/>
                          <a:cs typeface="+mn-cs"/>
                        </a:rPr>
                        <a:t>Declaración de lista de verificación</a:t>
                      </a:r>
                      <a:endParaRPr lang="en-US" sz="1500" b="1" kern="1200" dirty="0">
                        <a:solidFill>
                          <a:schemeClr val="lt1"/>
                        </a:solidFill>
                        <a:effectLst/>
                        <a:latin typeface="Avenir Next LT Pro" panose="020B0504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MX" sz="1500" b="1" kern="1200" dirty="0">
                          <a:solidFill>
                            <a:schemeClr val="lt1"/>
                          </a:solidFill>
                          <a:effectLst/>
                          <a:latin typeface="Avenir Next LT Pro" panose="020B0504020202020204" pitchFamily="34" charset="0"/>
                          <a:ea typeface="+mn-ea"/>
                          <a:cs typeface="+mn-cs"/>
                        </a:rPr>
                        <a:t>Ejemplo de declaración de riesgo</a:t>
                      </a:r>
                      <a:endParaRPr lang="en-US" sz="1500" b="1" kern="1200" dirty="0">
                        <a:solidFill>
                          <a:schemeClr val="lt1"/>
                        </a:solidFill>
                        <a:effectLst/>
                        <a:latin typeface="Avenir Next LT Pro" panose="020B0504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10976066"/>
                  </a:ext>
                </a:extLst>
              </a:tr>
              <a:tr h="413489">
                <a:tc gridSpan="2">
                  <a:txBody>
                    <a:bodyPr/>
                    <a:lstStyle/>
                    <a:p>
                      <a:r>
                        <a:rPr lang="en-US" sz="1500" kern="1200" dirty="0" err="1">
                          <a:solidFill>
                            <a:schemeClr val="dk1"/>
                          </a:solidFill>
                          <a:effectLst/>
                          <a:latin typeface="Avenir Next LT Pro" panose="020B0504020202020204" pitchFamily="34" charset="0"/>
                          <a:ea typeface="+mn-ea"/>
                          <a:cs typeface="+mn-cs"/>
                        </a:rPr>
                        <a:t>Impactos</a:t>
                      </a:r>
                      <a:r>
                        <a:rPr lang="en-US" sz="1500" kern="1200" dirty="0">
                          <a:solidFill>
                            <a:schemeClr val="dk1"/>
                          </a:solidFill>
                          <a:effectLst/>
                          <a:latin typeface="Avenir Next LT Pro" panose="020B0504020202020204" pitchFamily="34" charset="0"/>
                          <a:ea typeface="+mn-ea"/>
                          <a:cs typeface="+mn-cs"/>
                        </a:rPr>
                        <a:t> de </a:t>
                      </a:r>
                      <a:r>
                        <a:rPr lang="en-US" sz="1500" kern="1200" dirty="0" err="1">
                          <a:solidFill>
                            <a:schemeClr val="dk1"/>
                          </a:solidFill>
                          <a:effectLst/>
                          <a:latin typeface="Avenir Next LT Pro" panose="020B0504020202020204" pitchFamily="34" charset="0"/>
                          <a:ea typeface="+mn-ea"/>
                          <a:cs typeface="+mn-cs"/>
                        </a:rPr>
                        <a:t>recursos</a:t>
                      </a:r>
                      <a:endParaRPr lang="en-US" sz="1500" kern="1200" dirty="0">
                        <a:solidFill>
                          <a:schemeClr val="dk1"/>
                        </a:solidFill>
                        <a:effectLst/>
                        <a:latin typeface="Avenir Next LT Pro" panose="020B0504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600" dirty="0">
                        <a:latin typeface="Avenir Next LT Pro Light" panose="020B03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08836272"/>
                  </a:ext>
                </a:extLst>
              </a:tr>
              <a:tr h="931624">
                <a:tc>
                  <a:txBody>
                    <a:bodyPr/>
                    <a:lstStyle/>
                    <a:p>
                      <a:r>
                        <a:rPr lang="es-MX" sz="1500" kern="1200" dirty="0">
                          <a:solidFill>
                            <a:schemeClr val="dk1"/>
                          </a:solidFill>
                          <a:effectLst/>
                          <a:latin typeface="Avenir Next LT Pro" panose="020B0504020202020204" pitchFamily="34" charset="0"/>
                          <a:ea typeface="+mn-ea"/>
                          <a:cs typeface="+mn-cs"/>
                        </a:rPr>
                        <a:t>Es probable que las actividades del programa tengan un impacto negativo en los recursos (agua potable o agua para insumos agrícolas, alimentos, tierra, combustible, medicamentos, materiales de construcción, conchas marinas, corales, cal).</a:t>
                      </a:r>
                      <a:endParaRPr lang="en-US" sz="1500" kern="1200" dirty="0">
                        <a:solidFill>
                          <a:schemeClr val="dk1"/>
                        </a:solidFill>
                        <a:effectLst/>
                        <a:latin typeface="Avenir Next LT Pro" panose="020B0504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MX" sz="1500" kern="1200" dirty="0">
                          <a:solidFill>
                            <a:schemeClr val="dk1"/>
                          </a:solidFill>
                          <a:effectLst/>
                          <a:latin typeface="Avenir Next LT Pro" panose="020B0504020202020204" pitchFamily="34" charset="0"/>
                          <a:ea typeface="+mn-ea"/>
                          <a:cs typeface="+mn-cs"/>
                        </a:rPr>
                        <a:t>La deforestación de las zonas locales (especialmente las cercanas a las fuentes de agua) puede conducir a la erosión del suelo y reducir la tasa de recarga de los manantiales.</a:t>
                      </a:r>
                      <a:endParaRPr lang="en-US" sz="1500" dirty="0">
                        <a:latin typeface="Avenir Next LT Pro" panose="020B05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8339358"/>
                  </a:ext>
                </a:extLst>
              </a:tr>
              <a:tr h="409875">
                <a:tc gridSpan="2">
                  <a:txBody>
                    <a:bodyPr/>
                    <a:lstStyle/>
                    <a:p>
                      <a:r>
                        <a:rPr lang="en-US" sz="1500" kern="1200" dirty="0" err="1">
                          <a:solidFill>
                            <a:schemeClr val="dk1"/>
                          </a:solidFill>
                          <a:effectLst/>
                          <a:latin typeface="Avenir Next LT Pro" panose="020B0504020202020204" pitchFamily="34" charset="0"/>
                          <a:ea typeface="+mn-ea"/>
                          <a:cs typeface="+mn-cs"/>
                        </a:rPr>
                        <a:t>Impactos</a:t>
                      </a:r>
                      <a:r>
                        <a:rPr lang="en-US" sz="1500" kern="1200" dirty="0">
                          <a:solidFill>
                            <a:schemeClr val="dk1"/>
                          </a:solidFill>
                          <a:effectLst/>
                          <a:latin typeface="Avenir Next LT Pro" panose="020B0504020202020204" pitchFamily="34" charset="0"/>
                          <a:ea typeface="+mn-ea"/>
                          <a:cs typeface="+mn-cs"/>
                        </a:rPr>
                        <a:t> </a:t>
                      </a:r>
                      <a:r>
                        <a:rPr lang="en-US" sz="1500" kern="1200" dirty="0" err="1">
                          <a:solidFill>
                            <a:schemeClr val="dk1"/>
                          </a:solidFill>
                          <a:effectLst/>
                          <a:latin typeface="Avenir Next LT Pro" panose="020B0504020202020204" pitchFamily="34" charset="0"/>
                          <a:ea typeface="+mn-ea"/>
                          <a:cs typeface="+mn-cs"/>
                        </a:rPr>
                        <a:t>culturales</a:t>
                      </a:r>
                      <a:r>
                        <a:rPr lang="en-US" sz="1500" kern="1200" dirty="0">
                          <a:solidFill>
                            <a:schemeClr val="dk1"/>
                          </a:solidFill>
                          <a:effectLst/>
                          <a:latin typeface="Avenir Next LT Pro" panose="020B0504020202020204" pitchFamily="34" charset="0"/>
                          <a:ea typeface="+mn-ea"/>
                          <a:cs typeface="+mn-cs"/>
                        </a:rPr>
                        <a:t> y </a:t>
                      </a:r>
                      <a:r>
                        <a:rPr lang="en-US" sz="1500" kern="1200" dirty="0" err="1">
                          <a:solidFill>
                            <a:schemeClr val="dk1"/>
                          </a:solidFill>
                          <a:effectLst/>
                          <a:latin typeface="Avenir Next LT Pro" panose="020B0504020202020204" pitchFamily="34" charset="0"/>
                          <a:ea typeface="+mn-ea"/>
                          <a:cs typeface="+mn-cs"/>
                        </a:rPr>
                        <a:t>desplazamiento</a:t>
                      </a:r>
                      <a:endParaRPr lang="en-US" sz="1500" kern="1200" dirty="0">
                        <a:solidFill>
                          <a:schemeClr val="dk1"/>
                        </a:solidFill>
                        <a:effectLst/>
                        <a:latin typeface="Avenir Next LT Pro" panose="020B0504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600" dirty="0">
                        <a:latin typeface="Avenir Next LT Pro Light" panose="020B03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49697847"/>
                  </a:ext>
                </a:extLst>
              </a:tr>
              <a:tr h="790454">
                <a:tc>
                  <a:txBody>
                    <a:bodyPr/>
                    <a:lstStyle/>
                    <a:p>
                      <a:pPr marL="0" marR="0" lvl="0" indent="0" algn="l" defTabSz="914400" rtl="0" eaLnBrk="1" fontAlgn="ctr" latinLnBrk="0" hangingPunct="1">
                        <a:lnSpc>
                          <a:spcPct val="100000"/>
                        </a:lnSpc>
                        <a:spcBef>
                          <a:spcPts val="0"/>
                        </a:spcBef>
                        <a:spcAft>
                          <a:spcPts val="600"/>
                        </a:spcAft>
                        <a:buClrTx/>
                        <a:buSzTx/>
                        <a:buFontTx/>
                        <a:buNone/>
                        <a:tabLst/>
                        <a:defRPr/>
                      </a:pPr>
                      <a:r>
                        <a:rPr lang="en-US" sz="1500" u="none" strike="noStrike" dirty="0">
                          <a:effectLst/>
                          <a:latin typeface="Avenir Next LT Pro" panose="020B0504020202020204" pitchFamily="34" charset="0"/>
                        </a:rPr>
                        <a:t> </a:t>
                      </a:r>
                      <a:r>
                        <a:rPr lang="es-MX" sz="1500" kern="1200" dirty="0">
                          <a:solidFill>
                            <a:schemeClr val="dk1"/>
                          </a:solidFill>
                          <a:effectLst/>
                          <a:latin typeface="Avenir Next LT Pro" panose="020B0504020202020204" pitchFamily="34" charset="0"/>
                          <a:ea typeface="+mn-ea"/>
                          <a:cs typeface="+mn-cs"/>
                        </a:rPr>
                        <a:t>Es probable que las actividades del programa tengan un impacto negativo en zonas cultural o arqueológicamente sensibles que son importantes para la comunidad local u otras partes interesadas.</a:t>
                      </a:r>
                      <a:endParaRPr lang="en-US" sz="1500" kern="1200" dirty="0">
                        <a:solidFill>
                          <a:schemeClr val="dk1"/>
                        </a:solidFill>
                        <a:effectLst/>
                        <a:latin typeface="Avenir Next LT Pro" panose="020B0504020202020204" pitchFamily="34" charset="0"/>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MX" sz="1500" kern="1200" dirty="0">
                          <a:solidFill>
                            <a:schemeClr val="dk1"/>
                          </a:solidFill>
                          <a:effectLst/>
                          <a:latin typeface="Avenir Next LT Pro" panose="020B0504020202020204" pitchFamily="34" charset="0"/>
                          <a:ea typeface="+mn-ea"/>
                          <a:cs typeface="+mn-cs"/>
                        </a:rPr>
                        <a:t>La introducción de semillas híbridas de fuera de la región da como resultado la pérdida de variedades de semillas tradicionales en la zona, lo cual es una pérdida cultural masiva.</a:t>
                      </a:r>
                      <a:r>
                        <a:rPr lang="en-US" sz="1500" kern="1200" dirty="0">
                          <a:solidFill>
                            <a:schemeClr val="dk1"/>
                          </a:solidFill>
                          <a:effectLst/>
                          <a:latin typeface="Avenir Next LT Pro" panose="020B0504020202020204" pitchFamily="34" charset="0"/>
                          <a:ea typeface="+mn-ea"/>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21354144"/>
                  </a:ext>
                </a:extLst>
              </a:tr>
              <a:tr h="415913">
                <a:tc gridSpan="2">
                  <a:txBody>
                    <a:bodyPr/>
                    <a:lstStyle/>
                    <a:p>
                      <a:r>
                        <a:rPr lang="en-US" sz="1500" kern="1200" dirty="0" err="1">
                          <a:solidFill>
                            <a:schemeClr val="dk1"/>
                          </a:solidFill>
                          <a:effectLst/>
                          <a:latin typeface="Avenir Next LT Pro" panose="020B0504020202020204" pitchFamily="34" charset="0"/>
                          <a:ea typeface="+mn-ea"/>
                          <a:cs typeface="+mn-cs"/>
                        </a:rPr>
                        <a:t>Impactos</a:t>
                      </a:r>
                      <a:r>
                        <a:rPr lang="en-US" sz="1500" kern="1200" dirty="0">
                          <a:solidFill>
                            <a:schemeClr val="dk1"/>
                          </a:solidFill>
                          <a:effectLst/>
                          <a:latin typeface="Avenir Next LT Pro" panose="020B0504020202020204" pitchFamily="34" charset="0"/>
                          <a:ea typeface="+mn-ea"/>
                          <a:cs typeface="+mn-cs"/>
                        </a:rPr>
                        <a:t> </a:t>
                      </a:r>
                      <a:r>
                        <a:rPr lang="en-US" sz="1500" kern="1200" dirty="0" err="1">
                          <a:solidFill>
                            <a:schemeClr val="dk1"/>
                          </a:solidFill>
                          <a:effectLst/>
                          <a:latin typeface="Avenir Next LT Pro" panose="020B0504020202020204" pitchFamily="34" charset="0"/>
                          <a:ea typeface="+mn-ea"/>
                          <a:cs typeface="+mn-cs"/>
                        </a:rPr>
                        <a:t>biofísicos</a:t>
                      </a:r>
                      <a:endParaRPr lang="en-US" sz="1500" kern="1200" dirty="0">
                        <a:solidFill>
                          <a:schemeClr val="dk1"/>
                        </a:solidFill>
                        <a:effectLst/>
                        <a:latin typeface="Avenir Next LT Pro" panose="020B0504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600" dirty="0">
                        <a:latin typeface="Avenir Next LT Pro Light" panose="020B03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39602482"/>
                  </a:ext>
                </a:extLst>
              </a:tr>
              <a:tr h="931624">
                <a:tc>
                  <a:txBody>
                    <a:bodyPr/>
                    <a:lstStyle/>
                    <a:p>
                      <a:r>
                        <a:rPr lang="es-MX" sz="1500" kern="1200" dirty="0">
                          <a:solidFill>
                            <a:schemeClr val="dk1"/>
                          </a:solidFill>
                          <a:effectLst/>
                          <a:latin typeface="Avenir Next LT Pro" panose="020B0504020202020204" pitchFamily="34" charset="0"/>
                          <a:ea typeface="+mn-ea"/>
                          <a:cs typeface="+mn-cs"/>
                        </a:rPr>
                        <a:t>Es probable que las actividades del programa afecten negativamente la pendiente o la estabilidad del suelo o involucren maquinaria pesada</a:t>
                      </a:r>
                      <a:endParaRPr lang="en-US" sz="1500" dirty="0">
                        <a:latin typeface="Avenir Next LT Pro" panose="020B05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ES" sz="1500" kern="1200" dirty="0">
                          <a:solidFill>
                            <a:schemeClr val="dk1"/>
                          </a:solidFill>
                          <a:effectLst/>
                          <a:latin typeface="Avenir Next LT Pro" panose="020B0504020202020204" pitchFamily="34" charset="0"/>
                          <a:ea typeface="+mn-ea"/>
                          <a:cs typeface="+mn-cs"/>
                        </a:rPr>
                        <a:t>Un proyecto de campamento</a:t>
                      </a:r>
                      <a:r>
                        <a:rPr lang="en-US" sz="1500" kern="1200" dirty="0">
                          <a:solidFill>
                            <a:schemeClr val="dk1"/>
                          </a:solidFill>
                          <a:effectLst/>
                          <a:latin typeface="Avenir Next LT Pro" panose="020B0504020202020204" pitchFamily="34" charset="0"/>
                          <a:ea typeface="+mn-ea"/>
                          <a:cs typeface="+mn-cs"/>
                        </a:rPr>
                        <a:t> </a:t>
                      </a:r>
                      <a:r>
                        <a:rPr lang="es-ES" sz="1500" kern="1200" dirty="0">
                          <a:solidFill>
                            <a:schemeClr val="dk1"/>
                          </a:solidFill>
                          <a:effectLst/>
                          <a:latin typeface="Avenir Next LT Pro" panose="020B0504020202020204" pitchFamily="34" charset="0"/>
                          <a:ea typeface="+mn-ea"/>
                          <a:cs typeface="+mn-cs"/>
                        </a:rPr>
                        <a:t> requiere la compactación de la tierra, lo que conduce a la degradación de la tierra, lo que la hace más propensa a los deslizamientos de tierra y pone en riesgo la vida de las comunidades.</a:t>
                      </a:r>
                      <a:endParaRPr lang="en-US" sz="1500" kern="1200" dirty="0">
                        <a:solidFill>
                          <a:schemeClr val="dk1"/>
                        </a:solidFill>
                        <a:effectLst/>
                        <a:latin typeface="Avenir Next LT Pro" panose="020B0504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45329206"/>
                  </a:ext>
                </a:extLst>
              </a:tr>
            </a:tbl>
          </a:graphicData>
        </a:graphic>
      </p:graphicFrame>
    </p:spTree>
    <p:extLst>
      <p:ext uri="{BB962C8B-B14F-4D97-AF65-F5344CB8AC3E}">
        <p14:creationId xmlns:p14="http://schemas.microsoft.com/office/powerpoint/2010/main" val="17063988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23" y="313367"/>
            <a:ext cx="11717924" cy="1325563"/>
          </a:xfrm>
        </p:spPr>
        <p:txBody>
          <a:bodyPr>
            <a:normAutofit/>
          </a:bodyPr>
          <a:lstStyle/>
          <a:p>
            <a:r>
              <a:rPr lang="en-US" sz="3600" dirty="0" err="1">
                <a:effectLst/>
                <a:ea typeface="Calibri" panose="020F0502020204030204" pitchFamily="34" charset="0"/>
                <a:cs typeface="Times New Roman" panose="02020603050405020304" pitchFamily="18" charset="0"/>
              </a:rPr>
              <a:t>Continuación</a:t>
            </a:r>
            <a:r>
              <a:rPr lang="en-US" sz="3600" dirty="0">
                <a:effectLst/>
                <a:ea typeface="Calibri" panose="020F0502020204030204" pitchFamily="34" charset="0"/>
                <a:cs typeface="Times New Roman" panose="02020603050405020304" pitchFamily="18" charset="0"/>
              </a:rPr>
              <a:t> de </a:t>
            </a:r>
            <a:r>
              <a:rPr lang="en-US" sz="3600" dirty="0" err="1">
                <a:effectLst/>
                <a:ea typeface="Calibri" panose="020F0502020204030204" pitchFamily="34" charset="0"/>
                <a:cs typeface="Times New Roman" panose="02020603050405020304" pitchFamily="18" charset="0"/>
              </a:rPr>
              <a:t>ejemplos</a:t>
            </a:r>
            <a:r>
              <a:rPr lang="en-US" sz="3600" dirty="0">
                <a:effectLst/>
                <a:ea typeface="Calibri" panose="020F0502020204030204" pitchFamily="34" charset="0"/>
                <a:cs typeface="Times New Roman" panose="02020603050405020304" pitchFamily="18" charset="0"/>
              </a:rPr>
              <a:t> de </a:t>
            </a:r>
            <a:r>
              <a:rPr lang="en-US" sz="3600" dirty="0" err="1">
                <a:effectLst/>
                <a:ea typeface="Calibri" panose="020F0502020204030204" pitchFamily="34" charset="0"/>
                <a:cs typeface="Times New Roman" panose="02020603050405020304" pitchFamily="18" charset="0"/>
              </a:rPr>
              <a:t>declaraciones</a:t>
            </a:r>
            <a:r>
              <a:rPr lang="en-US" sz="3600" dirty="0">
                <a:effectLst/>
                <a:ea typeface="Calibri" panose="020F0502020204030204" pitchFamily="34" charset="0"/>
                <a:cs typeface="Times New Roman" panose="02020603050405020304" pitchFamily="18" charset="0"/>
              </a:rPr>
              <a:t> de </a:t>
            </a:r>
            <a:r>
              <a:rPr lang="en-US" sz="3600" dirty="0" err="1">
                <a:effectLst/>
                <a:ea typeface="Calibri" panose="020F0502020204030204" pitchFamily="34" charset="0"/>
                <a:cs typeface="Times New Roman" panose="02020603050405020304" pitchFamily="18" charset="0"/>
              </a:rPr>
              <a:t>riesgo</a:t>
            </a:r>
            <a:r>
              <a:rPr lang="en-US" sz="3600" dirty="0">
                <a:effectLst/>
                <a:ea typeface="Calibri" panose="020F0502020204030204" pitchFamily="34" charset="0"/>
                <a:cs typeface="Times New Roman" panose="02020603050405020304" pitchFamily="18" charset="0"/>
              </a:rPr>
              <a:t> </a:t>
            </a:r>
            <a:endParaRPr lang="en-US" sz="3600" dirty="0"/>
          </a:p>
        </p:txBody>
      </p:sp>
      <p:graphicFrame>
        <p:nvGraphicFramePr>
          <p:cNvPr id="3" name="Table 3">
            <a:extLst>
              <a:ext uri="{FF2B5EF4-FFF2-40B4-BE49-F238E27FC236}">
                <a16:creationId xmlns:a16="http://schemas.microsoft.com/office/drawing/2014/main" id="{53083053-9C45-4174-8F7C-0340013222CE}"/>
              </a:ext>
            </a:extLst>
          </p:cNvPr>
          <p:cNvGraphicFramePr>
            <a:graphicFrameLocks noGrp="1"/>
          </p:cNvGraphicFramePr>
          <p:nvPr>
            <p:extLst>
              <p:ext uri="{D42A27DB-BD31-4B8C-83A1-F6EECF244321}">
                <p14:modId xmlns:p14="http://schemas.microsoft.com/office/powerpoint/2010/main" val="1893938313"/>
              </p:ext>
            </p:extLst>
          </p:nvPr>
        </p:nvGraphicFramePr>
        <p:xfrm>
          <a:off x="301623" y="1327150"/>
          <a:ext cx="11717924" cy="4907280"/>
        </p:xfrm>
        <a:graphic>
          <a:graphicData uri="http://schemas.openxmlformats.org/drawingml/2006/table">
            <a:tbl>
              <a:tblPr firstRow="1" bandRow="1">
                <a:tableStyleId>{5C22544A-7EE6-4342-B048-85BDC9FD1C3A}</a:tableStyleId>
              </a:tblPr>
              <a:tblGrid>
                <a:gridCol w="5858962">
                  <a:extLst>
                    <a:ext uri="{9D8B030D-6E8A-4147-A177-3AD203B41FA5}">
                      <a16:colId xmlns:a16="http://schemas.microsoft.com/office/drawing/2014/main" val="2017627676"/>
                    </a:ext>
                  </a:extLst>
                </a:gridCol>
                <a:gridCol w="5858962">
                  <a:extLst>
                    <a:ext uri="{9D8B030D-6E8A-4147-A177-3AD203B41FA5}">
                      <a16:colId xmlns:a16="http://schemas.microsoft.com/office/drawing/2014/main" val="2146086239"/>
                    </a:ext>
                  </a:extLst>
                </a:gridCol>
              </a:tblGrid>
              <a:tr h="370840">
                <a:tc>
                  <a:txBody>
                    <a:bodyPr/>
                    <a:lstStyle/>
                    <a:p>
                      <a:r>
                        <a:rPr lang="en-US" sz="1500" b="1" kern="1200" dirty="0" err="1">
                          <a:solidFill>
                            <a:schemeClr val="lt1"/>
                          </a:solidFill>
                          <a:effectLst/>
                          <a:latin typeface="Avenir Next LT Pro" panose="020B0504020202020204" pitchFamily="34" charset="0"/>
                          <a:ea typeface="+mn-ea"/>
                          <a:cs typeface="+mn-cs"/>
                        </a:rPr>
                        <a:t>Declaración</a:t>
                      </a:r>
                      <a:r>
                        <a:rPr lang="en-US" sz="1500" b="1" kern="1200" dirty="0">
                          <a:solidFill>
                            <a:schemeClr val="lt1"/>
                          </a:solidFill>
                          <a:effectLst/>
                          <a:latin typeface="Avenir Next LT Pro" panose="020B0504020202020204" pitchFamily="34" charset="0"/>
                          <a:ea typeface="+mn-ea"/>
                          <a:cs typeface="+mn-cs"/>
                        </a:rPr>
                        <a:t> de la </a:t>
                      </a:r>
                      <a:r>
                        <a:rPr lang="en-US" sz="1500" b="1" kern="1200" dirty="0" err="1">
                          <a:solidFill>
                            <a:schemeClr val="lt1"/>
                          </a:solidFill>
                          <a:effectLst/>
                          <a:latin typeface="Avenir Next LT Pro" panose="020B0504020202020204" pitchFamily="34" charset="0"/>
                          <a:ea typeface="+mn-ea"/>
                          <a:cs typeface="+mn-cs"/>
                        </a:rPr>
                        <a:t>lista</a:t>
                      </a:r>
                      <a:r>
                        <a:rPr lang="en-US" sz="1500" b="1" kern="1200" dirty="0">
                          <a:solidFill>
                            <a:schemeClr val="lt1"/>
                          </a:solidFill>
                          <a:effectLst/>
                          <a:latin typeface="Avenir Next LT Pro" panose="020B0504020202020204" pitchFamily="34" charset="0"/>
                          <a:ea typeface="+mn-ea"/>
                          <a:cs typeface="+mn-cs"/>
                        </a:rPr>
                        <a:t> de </a:t>
                      </a:r>
                      <a:r>
                        <a:rPr lang="en-US" sz="1500" b="1" kern="1200" dirty="0" err="1">
                          <a:solidFill>
                            <a:schemeClr val="lt1"/>
                          </a:solidFill>
                          <a:effectLst/>
                          <a:latin typeface="Avenir Next LT Pro" panose="020B0504020202020204" pitchFamily="34" charset="0"/>
                          <a:ea typeface="+mn-ea"/>
                          <a:cs typeface="+mn-cs"/>
                        </a:rPr>
                        <a:t>verificación</a:t>
                      </a:r>
                      <a:endParaRPr lang="en-US" sz="1500" b="1" kern="1200" dirty="0">
                        <a:solidFill>
                          <a:schemeClr val="lt1"/>
                        </a:solidFill>
                        <a:effectLst/>
                        <a:latin typeface="Avenir Next LT Pro" panose="020B0504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500" b="1" kern="1200" dirty="0" err="1">
                          <a:solidFill>
                            <a:schemeClr val="lt1"/>
                          </a:solidFill>
                          <a:effectLst/>
                          <a:latin typeface="Avenir Next LT Pro" panose="020B0504020202020204" pitchFamily="34" charset="0"/>
                          <a:ea typeface="+mn-ea"/>
                          <a:cs typeface="+mn-cs"/>
                        </a:rPr>
                        <a:t>Ejemplo</a:t>
                      </a:r>
                      <a:r>
                        <a:rPr lang="en-US" sz="1500" b="1" kern="1200" dirty="0">
                          <a:solidFill>
                            <a:schemeClr val="lt1"/>
                          </a:solidFill>
                          <a:effectLst/>
                          <a:latin typeface="Avenir Next LT Pro" panose="020B0504020202020204" pitchFamily="34" charset="0"/>
                          <a:ea typeface="+mn-ea"/>
                          <a:cs typeface="+mn-cs"/>
                        </a:rPr>
                        <a:t> de </a:t>
                      </a:r>
                      <a:r>
                        <a:rPr lang="en-US" sz="1500" b="1" kern="1200" dirty="0" err="1">
                          <a:solidFill>
                            <a:schemeClr val="lt1"/>
                          </a:solidFill>
                          <a:effectLst/>
                          <a:latin typeface="Avenir Next LT Pro" panose="020B0504020202020204" pitchFamily="34" charset="0"/>
                          <a:ea typeface="+mn-ea"/>
                          <a:cs typeface="+mn-cs"/>
                        </a:rPr>
                        <a:t>declaración</a:t>
                      </a:r>
                      <a:r>
                        <a:rPr lang="en-US" sz="1500" b="1" kern="1200" dirty="0">
                          <a:solidFill>
                            <a:schemeClr val="lt1"/>
                          </a:solidFill>
                          <a:effectLst/>
                          <a:latin typeface="Avenir Next LT Pro" panose="020B0504020202020204" pitchFamily="34" charset="0"/>
                          <a:ea typeface="+mn-ea"/>
                          <a:cs typeface="+mn-cs"/>
                        </a:rPr>
                        <a:t> de </a:t>
                      </a:r>
                      <a:r>
                        <a:rPr lang="en-US" sz="1500" b="1" kern="1200" dirty="0" err="1">
                          <a:solidFill>
                            <a:schemeClr val="lt1"/>
                          </a:solidFill>
                          <a:effectLst/>
                          <a:latin typeface="Avenir Next LT Pro" panose="020B0504020202020204" pitchFamily="34" charset="0"/>
                          <a:ea typeface="+mn-ea"/>
                          <a:cs typeface="+mn-cs"/>
                        </a:rPr>
                        <a:t>riesgo</a:t>
                      </a:r>
                      <a:endParaRPr lang="en-US" sz="1500" b="1" kern="1200" dirty="0">
                        <a:solidFill>
                          <a:schemeClr val="lt1"/>
                        </a:solidFill>
                        <a:effectLst/>
                        <a:latin typeface="Avenir Next LT Pro" panose="020B0504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0418419"/>
                  </a:ext>
                </a:extLst>
              </a:tr>
              <a:tr h="370840">
                <a:tc gridSpan="2">
                  <a:txBody>
                    <a:bodyPr/>
                    <a:lstStyle/>
                    <a:p>
                      <a:r>
                        <a:rPr lang="en-US" sz="1500" kern="1200" dirty="0">
                          <a:solidFill>
                            <a:schemeClr val="dk1"/>
                          </a:solidFill>
                          <a:effectLst/>
                          <a:latin typeface="Avenir Next LT Pro" panose="020B0504020202020204" pitchFamily="34" charset="0"/>
                          <a:ea typeface="+mn-ea"/>
                          <a:cs typeface="+mn-cs"/>
                        </a:rPr>
                        <a:t>Calidad del </a:t>
                      </a:r>
                      <a:r>
                        <a:rPr lang="en-US" sz="1500" kern="1200" dirty="0" err="1">
                          <a:solidFill>
                            <a:schemeClr val="dk1"/>
                          </a:solidFill>
                          <a:effectLst/>
                          <a:latin typeface="Avenir Next LT Pro" panose="020B0504020202020204" pitchFamily="34" charset="0"/>
                          <a:ea typeface="+mn-ea"/>
                          <a:cs typeface="+mn-cs"/>
                        </a:rPr>
                        <a:t>agua</a:t>
                      </a:r>
                      <a:r>
                        <a:rPr lang="en-US" sz="1500" kern="1200" dirty="0">
                          <a:solidFill>
                            <a:schemeClr val="dk1"/>
                          </a:solidFill>
                          <a:effectLst/>
                          <a:latin typeface="Avenir Next LT Pro" panose="020B0504020202020204" pitchFamily="34" charset="0"/>
                          <a:ea typeface="+mn-ea"/>
                          <a:cs typeface="+mn-cs"/>
                        </a:rPr>
                        <a:t> y del </a:t>
                      </a:r>
                      <a:r>
                        <a:rPr lang="en-US" sz="1500" kern="1200" dirty="0" err="1">
                          <a:solidFill>
                            <a:schemeClr val="dk1"/>
                          </a:solidFill>
                          <a:effectLst/>
                          <a:latin typeface="Avenir Next LT Pro" panose="020B0504020202020204" pitchFamily="34" charset="0"/>
                          <a:ea typeface="+mn-ea"/>
                          <a:cs typeface="+mn-cs"/>
                        </a:rPr>
                        <a:t>aire</a:t>
                      </a:r>
                      <a:endParaRPr lang="en-US" sz="1500" kern="1200" dirty="0">
                        <a:solidFill>
                          <a:schemeClr val="dk1"/>
                        </a:solidFill>
                        <a:effectLst/>
                        <a:latin typeface="Avenir Next LT Pro" panose="020B0504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latin typeface="Avenir Next LT Pro Light" panose="020B0304020202020204" pitchFamily="34" charset="0"/>
                      </a:endParaRPr>
                    </a:p>
                  </a:txBody>
                  <a:tcPr/>
                </a:tc>
                <a:extLst>
                  <a:ext uri="{0D108BD9-81ED-4DB2-BD59-A6C34878D82A}">
                    <a16:rowId xmlns:a16="http://schemas.microsoft.com/office/drawing/2014/main" val="4104915358"/>
                  </a:ext>
                </a:extLst>
              </a:tr>
              <a:tr h="370840">
                <a:tc>
                  <a:txBody>
                    <a:bodyPr/>
                    <a:lstStyle/>
                    <a:p>
                      <a:r>
                        <a:rPr lang="es-ES" sz="1500" kern="1200" dirty="0">
                          <a:solidFill>
                            <a:schemeClr val="dk1"/>
                          </a:solidFill>
                          <a:effectLst/>
                          <a:latin typeface="Avenir Next LT Pro" panose="020B0504020202020204" pitchFamily="34" charset="0"/>
                          <a:ea typeface="+mn-ea"/>
                          <a:cs typeface="+mn-cs"/>
                        </a:rPr>
                        <a:t>Es probable que las actividades del programa requieran el uso de pesticidas, fertilizantes u otros químicos peligrosos.</a:t>
                      </a:r>
                      <a:endParaRPr lang="en-US" sz="1500" kern="1200" dirty="0">
                        <a:solidFill>
                          <a:schemeClr val="dk1"/>
                        </a:solidFill>
                        <a:effectLst/>
                        <a:latin typeface="Avenir Next LT Pro" panose="020B0504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ES" sz="1500" kern="1200" dirty="0">
                          <a:solidFill>
                            <a:schemeClr val="dk1"/>
                          </a:solidFill>
                          <a:effectLst/>
                          <a:latin typeface="Avenir Next LT Pro" panose="020B0504020202020204" pitchFamily="34" charset="0"/>
                          <a:ea typeface="+mn-ea"/>
                          <a:cs typeface="+mn-cs"/>
                        </a:rPr>
                        <a:t>Distribución de fertilizantes químicos a los agricultores que </a:t>
                      </a:r>
                      <a:r>
                        <a:rPr lang="en-US" sz="1500" kern="1200" dirty="0">
                          <a:solidFill>
                            <a:schemeClr val="dk1"/>
                          </a:solidFill>
                          <a:effectLst/>
                          <a:latin typeface="Avenir Next LT Pro" panose="020B0504020202020204" pitchFamily="34" charset="0"/>
                          <a:ea typeface="+mn-ea"/>
                          <a:cs typeface="+mn-cs"/>
                        </a:rPr>
                        <a:t> </a:t>
                      </a:r>
                      <a:r>
                        <a:rPr lang="es-ES" sz="1500" kern="1200" dirty="0">
                          <a:solidFill>
                            <a:schemeClr val="dk1"/>
                          </a:solidFill>
                          <a:effectLst/>
                          <a:latin typeface="Avenir Next LT Pro" panose="020B0504020202020204" pitchFamily="34" charset="0"/>
                          <a:ea typeface="+mn-ea"/>
                          <a:cs typeface="+mn-cs"/>
                        </a:rPr>
                        <a:t>podrían ingresar al sistema de agua y causar serios problemas de salud pública.</a:t>
                      </a:r>
                      <a:endParaRPr lang="en-US" sz="1500" kern="1200" dirty="0">
                        <a:solidFill>
                          <a:schemeClr val="dk1"/>
                        </a:solidFill>
                        <a:effectLst/>
                        <a:latin typeface="Avenir Next LT Pro" panose="020B0504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75117379"/>
                  </a:ext>
                </a:extLst>
              </a:tr>
              <a:tr h="370840">
                <a:tc>
                  <a:txBody>
                    <a:bodyPr/>
                    <a:lstStyle/>
                    <a:p>
                      <a:r>
                        <a:rPr lang="es-ES" sz="1500" kern="1200" dirty="0">
                          <a:solidFill>
                            <a:schemeClr val="dk1"/>
                          </a:solidFill>
                          <a:effectLst/>
                          <a:latin typeface="Avenir Next LT Pro" panose="020B0504020202020204" pitchFamily="34" charset="0"/>
                          <a:ea typeface="+mn-ea"/>
                          <a:cs typeface="+mn-cs"/>
                        </a:rPr>
                        <a:t>Es probable que las actividades del programa generen productos de desecho, como aguas residuales líquidas y/o desechos sólidos.</a:t>
                      </a:r>
                      <a:endParaRPr lang="en-US" sz="1500" kern="1200" dirty="0">
                        <a:solidFill>
                          <a:schemeClr val="dk1"/>
                        </a:solidFill>
                        <a:effectLst/>
                        <a:latin typeface="Avenir Next LT Pro" panose="020B0504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ES" sz="1500" kern="1200" dirty="0">
                          <a:solidFill>
                            <a:schemeClr val="dk1"/>
                          </a:solidFill>
                          <a:effectLst/>
                          <a:latin typeface="Avenir Next LT Pro" panose="020B0504020202020204" pitchFamily="34" charset="0"/>
                          <a:ea typeface="+mn-ea"/>
                          <a:cs typeface="+mn-cs"/>
                        </a:rPr>
                        <a:t>La distribución de kits de emergencia ocurrirá en una zona sin sistemas de gestión de residuos sólidos, lo que conducirá a la contaminación plástica y el deterioro del medio ambiente.</a:t>
                      </a:r>
                      <a:endParaRPr lang="en-US" sz="1500" kern="1200" dirty="0">
                        <a:solidFill>
                          <a:schemeClr val="dk1"/>
                        </a:solidFill>
                        <a:effectLst/>
                        <a:latin typeface="Avenir Next LT Pro" panose="020B0504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99476436"/>
                  </a:ext>
                </a:extLst>
              </a:tr>
              <a:tr h="370840">
                <a:tc gridSpan="2">
                  <a:txBody>
                    <a:bodyPr/>
                    <a:lstStyle/>
                    <a:p>
                      <a:r>
                        <a:rPr lang="en-US" sz="1500" kern="1200" dirty="0">
                          <a:solidFill>
                            <a:schemeClr val="dk1"/>
                          </a:solidFill>
                          <a:effectLst/>
                          <a:latin typeface="Avenir Next LT Pro" panose="020B0504020202020204" pitchFamily="34" charset="0"/>
                          <a:ea typeface="+mn-ea"/>
                          <a:cs typeface="+mn-cs"/>
                        </a:rPr>
                        <a:t>Cambio </a:t>
                      </a:r>
                      <a:r>
                        <a:rPr lang="en-US" sz="1500" kern="1200" dirty="0" err="1">
                          <a:solidFill>
                            <a:schemeClr val="dk1"/>
                          </a:solidFill>
                          <a:effectLst/>
                          <a:latin typeface="Avenir Next LT Pro" panose="020B0504020202020204" pitchFamily="34" charset="0"/>
                          <a:ea typeface="+mn-ea"/>
                          <a:cs typeface="+mn-cs"/>
                        </a:rPr>
                        <a:t>climático</a:t>
                      </a:r>
                      <a:r>
                        <a:rPr lang="en-US" sz="1500" kern="1200" dirty="0">
                          <a:solidFill>
                            <a:schemeClr val="dk1"/>
                          </a:solidFill>
                          <a:effectLst/>
                          <a:latin typeface="Avenir Next LT Pro" panose="020B0504020202020204" pitchFamily="34" charset="0"/>
                          <a:ea typeface="+mn-ea"/>
                          <a:cs typeface="+mn-cs"/>
                        </a:rPr>
                        <a:t> y </a:t>
                      </a:r>
                      <a:r>
                        <a:rPr lang="en-US" sz="1500" kern="1200" dirty="0" err="1">
                          <a:solidFill>
                            <a:schemeClr val="dk1"/>
                          </a:solidFill>
                          <a:effectLst/>
                          <a:latin typeface="Avenir Next LT Pro" panose="020B0504020202020204" pitchFamily="34" charset="0"/>
                          <a:ea typeface="+mn-ea"/>
                          <a:cs typeface="+mn-cs"/>
                        </a:rPr>
                        <a:t>riesgos</a:t>
                      </a:r>
                      <a:r>
                        <a:rPr lang="en-US" sz="1500" kern="1200" dirty="0">
                          <a:solidFill>
                            <a:schemeClr val="dk1"/>
                          </a:solidFill>
                          <a:effectLst/>
                          <a:latin typeface="Avenir Next LT Pro" panose="020B0504020202020204" pitchFamily="34" charset="0"/>
                          <a:ea typeface="+mn-ea"/>
                          <a:cs typeface="+mn-cs"/>
                        </a:rPr>
                        <a:t> naturales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dirty="0">
                        <a:latin typeface="Avenir Next LT Pro Light" panose="020B0304020202020204" pitchFamily="34" charset="0"/>
                      </a:endParaRPr>
                    </a:p>
                  </a:txBody>
                  <a:tcPr/>
                </a:tc>
                <a:extLst>
                  <a:ext uri="{0D108BD9-81ED-4DB2-BD59-A6C34878D82A}">
                    <a16:rowId xmlns:a16="http://schemas.microsoft.com/office/drawing/2014/main" val="608204432"/>
                  </a:ext>
                </a:extLst>
              </a:tr>
              <a:tr h="370840">
                <a:tc>
                  <a:txBody>
                    <a:bodyPr/>
                    <a:lstStyle/>
                    <a:p>
                      <a:r>
                        <a:rPr lang="en-US" sz="1500" kern="1200" dirty="0">
                          <a:solidFill>
                            <a:schemeClr val="dk1"/>
                          </a:solidFill>
                          <a:effectLst/>
                          <a:latin typeface="Avenir Next LT Pro" panose="020B0504020202020204" pitchFamily="34" charset="0"/>
                          <a:ea typeface="+mn-ea"/>
                          <a:cs typeface="+mn-cs"/>
                        </a:rPr>
                        <a:t>E</a:t>
                      </a:r>
                      <a:r>
                        <a:rPr lang="es-ES" sz="1500" kern="1200" dirty="0">
                          <a:solidFill>
                            <a:schemeClr val="dk1"/>
                          </a:solidFill>
                          <a:effectLst/>
                          <a:latin typeface="Avenir Next LT Pro" panose="020B0504020202020204" pitchFamily="34" charset="0"/>
                          <a:ea typeface="+mn-ea"/>
                          <a:cs typeface="+mn-cs"/>
                        </a:rPr>
                        <a:t>s probable que las actividades del programa contribuyan al cambio climático a más largo plazo al contribuir a las emisiones de gases de efecto invernadero.</a:t>
                      </a:r>
                      <a:endParaRPr lang="en-US" sz="1500" kern="1200" dirty="0">
                        <a:solidFill>
                          <a:schemeClr val="dk1"/>
                        </a:solidFill>
                        <a:effectLst/>
                        <a:latin typeface="Avenir Next LT Pro" panose="020B0504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ES" sz="1500" kern="1200" dirty="0">
                          <a:solidFill>
                            <a:schemeClr val="dk1"/>
                          </a:solidFill>
                          <a:effectLst/>
                          <a:latin typeface="Avenir Next LT Pro" panose="020B0504020202020204" pitchFamily="34" charset="0"/>
                          <a:ea typeface="+mn-ea"/>
                          <a:cs typeface="+mn-cs"/>
                        </a:rPr>
                        <a:t>Los generadores diésel utilizados como fuente de energía en los campos de refugiados generarán</a:t>
                      </a:r>
                      <a:r>
                        <a:rPr lang="en-US" sz="1500" kern="1200" dirty="0">
                          <a:solidFill>
                            <a:schemeClr val="dk1"/>
                          </a:solidFill>
                          <a:effectLst/>
                          <a:latin typeface="Avenir Next LT Pro" panose="020B0504020202020204" pitchFamily="34" charset="0"/>
                          <a:ea typeface="+mn-ea"/>
                          <a:cs typeface="+mn-cs"/>
                        </a:rPr>
                        <a:t> </a:t>
                      </a:r>
                      <a:r>
                        <a:rPr lang="es-ES" sz="1500" kern="1200" dirty="0">
                          <a:solidFill>
                            <a:schemeClr val="dk1"/>
                          </a:solidFill>
                          <a:effectLst/>
                          <a:latin typeface="Avenir Next LT Pro" panose="020B0504020202020204" pitchFamily="34" charset="0"/>
                          <a:ea typeface="+mn-ea"/>
                          <a:cs typeface="+mn-cs"/>
                        </a:rPr>
                        <a:t> un aumento de las emisiones de gases de efecto invernadero, junto con un alto costo.</a:t>
                      </a:r>
                      <a:endParaRPr lang="en-US" sz="1500" kern="1200" dirty="0">
                        <a:solidFill>
                          <a:schemeClr val="dk1"/>
                        </a:solidFill>
                        <a:effectLst/>
                        <a:latin typeface="Avenir Next LT Pro" panose="020B0504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37594889"/>
                  </a:ext>
                </a:extLst>
              </a:tr>
              <a:tr h="370840">
                <a:tc>
                  <a:txBody>
                    <a:bodyPr/>
                    <a:lstStyle/>
                    <a:p>
                      <a:r>
                        <a:rPr lang="es-ES" sz="1500" kern="1200" dirty="0">
                          <a:solidFill>
                            <a:schemeClr val="dk1"/>
                          </a:solidFill>
                          <a:effectLst/>
                          <a:latin typeface="Avenir Next LT Pro" panose="020B0504020202020204" pitchFamily="34" charset="0"/>
                          <a:ea typeface="+mn-ea"/>
                          <a:cs typeface="+mn-cs"/>
                        </a:rPr>
                        <a:t>El sitio propuesto para las actividades del programa se encuentra en una zona naturalmente inestable (propensa a la erosión costera), dentro de una zona que se vería afectada por cualquier aumento en el nivel del mar o en una zona conocida por actividad sísmica o deslizamientos de tierra,</a:t>
                      </a:r>
                      <a:r>
                        <a:rPr lang="en-US" sz="1500" kern="1200" dirty="0">
                          <a:solidFill>
                            <a:schemeClr val="dk1"/>
                          </a:solidFill>
                          <a:effectLst/>
                          <a:latin typeface="Avenir Next LT Pro" panose="020B0504020202020204" pitchFamily="34" charset="0"/>
                          <a:ea typeface="+mn-ea"/>
                          <a:cs typeface="+mn-cs"/>
                        </a:rPr>
                        <a:t> </a:t>
                      </a:r>
                      <a:r>
                        <a:rPr lang="es-ES" sz="1500" kern="1200" dirty="0">
                          <a:solidFill>
                            <a:schemeClr val="dk1"/>
                          </a:solidFill>
                          <a:effectLst/>
                          <a:latin typeface="Avenir Next LT Pro" panose="020B0504020202020204" pitchFamily="34" charset="0"/>
                          <a:ea typeface="+mn-ea"/>
                          <a:cs typeface="+mn-cs"/>
                        </a:rPr>
                        <a:t> ciclones o tormentas severas, inundaciones o sequías.</a:t>
                      </a:r>
                      <a:endParaRPr lang="en-US" sz="1500" kern="1200" dirty="0">
                        <a:solidFill>
                          <a:schemeClr val="dk1"/>
                        </a:solidFill>
                        <a:effectLst/>
                        <a:latin typeface="Avenir Next LT Pro" panose="020B0504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ES" sz="1500" kern="1200" dirty="0">
                          <a:solidFill>
                            <a:schemeClr val="dk1"/>
                          </a:solidFill>
                          <a:effectLst/>
                          <a:latin typeface="Avenir Next LT Pro" panose="020B0504020202020204" pitchFamily="34" charset="0"/>
                          <a:ea typeface="+mn-ea"/>
                          <a:cs typeface="+mn-cs"/>
                        </a:rPr>
                        <a:t>Si las actividades de refugio se desarrollan sin una evaluación suficiente del impacto ambiental/climático de la comunidad ubicada en </a:t>
                      </a:r>
                      <a:r>
                        <a:rPr lang="en-US" sz="1500" kern="1200" dirty="0">
                          <a:solidFill>
                            <a:schemeClr val="dk1"/>
                          </a:solidFill>
                          <a:effectLst/>
                          <a:latin typeface="Avenir Next LT Pro" panose="020B0504020202020204" pitchFamily="34" charset="0"/>
                          <a:ea typeface="+mn-ea"/>
                          <a:cs typeface="+mn-cs"/>
                        </a:rPr>
                        <a:t> </a:t>
                      </a:r>
                      <a:r>
                        <a:rPr lang="es-ES" sz="1500" kern="1200" dirty="0">
                          <a:solidFill>
                            <a:schemeClr val="dk1"/>
                          </a:solidFill>
                          <a:effectLst/>
                          <a:latin typeface="Avenir Next LT Pro" panose="020B0504020202020204" pitchFamily="34" charset="0"/>
                          <a:ea typeface="+mn-ea"/>
                          <a:cs typeface="+mn-cs"/>
                        </a:rPr>
                        <a:t>zonas propensas a inundaciones, las vidas estarán en riesgo.</a:t>
                      </a:r>
                      <a:endParaRPr lang="en-US" sz="1500" kern="1200" dirty="0">
                        <a:solidFill>
                          <a:schemeClr val="dk1"/>
                        </a:solidFill>
                        <a:effectLst/>
                        <a:latin typeface="Avenir Next LT Pro" panose="020B0504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4983437"/>
                  </a:ext>
                </a:extLst>
              </a:tr>
            </a:tbl>
          </a:graphicData>
        </a:graphic>
      </p:graphicFrame>
    </p:spTree>
    <p:extLst>
      <p:ext uri="{BB962C8B-B14F-4D97-AF65-F5344CB8AC3E}">
        <p14:creationId xmlns:p14="http://schemas.microsoft.com/office/powerpoint/2010/main" val="7133992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785" y="313367"/>
            <a:ext cx="10515600" cy="1325563"/>
          </a:xfrm>
        </p:spPr>
        <p:txBody>
          <a:bodyPr>
            <a:normAutofit/>
          </a:bodyPr>
          <a:lstStyle/>
          <a:p>
            <a:pPr marL="0" marR="0">
              <a:lnSpc>
                <a:spcPct val="107000"/>
              </a:lnSpc>
              <a:spcBef>
                <a:spcPts val="0"/>
              </a:spcBef>
              <a:spcAft>
                <a:spcPts val="800"/>
              </a:spcAft>
            </a:pPr>
            <a:r>
              <a:rPr lang="en-US" dirty="0" err="1">
                <a:effectLst/>
                <a:ea typeface="Calibri" panose="020F0502020204030204" pitchFamily="34" charset="0"/>
                <a:cs typeface="Times New Roman" panose="02020603050405020304" pitchFamily="18" charset="0"/>
              </a:rPr>
              <a:t>Orientación</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específica</a:t>
            </a:r>
            <a:r>
              <a:rPr lang="en-US" dirty="0">
                <a:effectLst/>
                <a:ea typeface="Calibri" panose="020F0502020204030204" pitchFamily="34" charset="0"/>
                <a:cs typeface="Times New Roman" panose="02020603050405020304" pitchFamily="18" charset="0"/>
              </a:rPr>
              <a:t> por sector</a:t>
            </a:r>
          </a:p>
        </p:txBody>
      </p:sp>
      <p:sp>
        <p:nvSpPr>
          <p:cNvPr id="5" name="Content Placeholder 2"/>
          <p:cNvSpPr>
            <a:spLocks noGrp="1"/>
          </p:cNvSpPr>
          <p:nvPr>
            <p:ph idx="1"/>
          </p:nvPr>
        </p:nvSpPr>
        <p:spPr>
          <a:xfrm>
            <a:off x="614785" y="1825626"/>
            <a:ext cx="5195498" cy="4351338"/>
          </a:xfrm>
        </p:spPr>
        <p:txBody>
          <a:bodyPr>
            <a:normAutofit fontScale="85000" lnSpcReduction="10000"/>
          </a:bodyPr>
          <a:lstStyle/>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400" dirty="0">
                <a:effectLst/>
                <a:latin typeface="Avenir Next LT Pro" panose="020B0504020202020204" pitchFamily="34" charset="0"/>
                <a:ea typeface="Calibri" panose="020F0502020204030204" pitchFamily="34" charset="0"/>
                <a:cs typeface="Times New Roman" panose="02020603050405020304" pitchFamily="18" charset="0"/>
              </a:rPr>
              <a:t>La </a:t>
            </a:r>
            <a:r>
              <a:rPr lang="en-US" sz="2400" dirty="0" err="1">
                <a:effectLst/>
                <a:latin typeface="Avenir Next LT Pro" panose="020B0504020202020204" pitchFamily="34" charset="0"/>
                <a:ea typeface="Calibri" panose="020F0502020204030204" pitchFamily="34" charset="0"/>
                <a:cs typeface="Times New Roman" panose="02020603050405020304" pitchFamily="18" charset="0"/>
              </a:rPr>
              <a:t>Herramienta</a:t>
            </a:r>
            <a:r>
              <a:rPr lang="en-US" sz="2400" dirty="0">
                <a:effectLst/>
                <a:latin typeface="Avenir Next LT Pro" panose="020B0504020202020204" pitchFamily="34" charset="0"/>
                <a:ea typeface="Calibri" panose="020F0502020204030204" pitchFamily="34" charset="0"/>
                <a:cs typeface="Times New Roman" panose="02020603050405020304" pitchFamily="18" charset="0"/>
              </a:rPr>
              <a:t> de </a:t>
            </a:r>
            <a:r>
              <a:rPr lang="en-US" sz="2400" dirty="0" err="1">
                <a:effectLst/>
                <a:latin typeface="Avenir Next LT Pro" panose="020B0504020202020204" pitchFamily="34" charset="0"/>
                <a:ea typeface="Calibri" panose="020F0502020204030204" pitchFamily="34" charset="0"/>
                <a:cs typeface="Times New Roman" panose="02020603050405020304" pitchFamily="18" charset="0"/>
              </a:rPr>
              <a:t>Gestión</a:t>
            </a:r>
            <a:r>
              <a:rPr lang="en-US" sz="2400" dirty="0">
                <a:effectLst/>
                <a:latin typeface="Avenir Next LT Pro" panose="020B0504020202020204" pitchFamily="34" charset="0"/>
                <a:ea typeface="Calibri" panose="020F0502020204030204" pitchFamily="34" charset="0"/>
                <a:cs typeface="Times New Roman" panose="02020603050405020304" pitchFamily="18" charset="0"/>
              </a:rPr>
              <a:t> Ambiental </a:t>
            </a:r>
            <a:r>
              <a:rPr lang="es-ES" sz="2400" dirty="0">
                <a:effectLst/>
                <a:latin typeface="Avenir Next LT Pro" panose="020B0504020202020204" pitchFamily="34" charset="0"/>
                <a:ea typeface="Times New Roman" panose="02020603050405020304" pitchFamily="18" charset="0"/>
                <a:cs typeface="Times New Roman" panose="02020603050405020304" pitchFamily="18" charset="0"/>
              </a:rPr>
              <a:t>proporciona orientación sobre la incorporación de la gestión ambiental en sectores específicos, que incluyen:</a:t>
            </a:r>
            <a:endParaRPr lang="en-US" sz="2400" dirty="0">
              <a:effectLst/>
              <a:latin typeface="Avenir Next LT Pro" panose="020B050402020202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Times New Roman" panose="02020603050405020304" pitchFamily="18" charset="0"/>
              <a:buChar char="-"/>
              <a:tabLst>
                <a:tab pos="914400" algn="l"/>
              </a:tabLst>
            </a:pPr>
            <a:r>
              <a:rPr lang="en-US" dirty="0" err="1">
                <a:effectLst/>
                <a:latin typeface="Avenir Next LT Pro" panose="020B0504020202020204" pitchFamily="34" charset="0"/>
                <a:ea typeface="Calibri" panose="020F0502020204030204" pitchFamily="34" charset="0"/>
                <a:cs typeface="Times New Roman" panose="02020603050405020304" pitchFamily="18" charset="0"/>
              </a:rPr>
              <a:t>Reducción</a:t>
            </a:r>
            <a:r>
              <a:rPr lang="en-US" dirty="0">
                <a:effectLst/>
                <a:latin typeface="Avenir Next LT Pro" panose="020B0504020202020204" pitchFamily="34" charset="0"/>
                <a:ea typeface="Calibri" panose="020F0502020204030204" pitchFamily="34" charset="0"/>
                <a:cs typeface="Times New Roman" panose="02020603050405020304" pitchFamily="18" charset="0"/>
              </a:rPr>
              <a:t> del </a:t>
            </a:r>
            <a:r>
              <a:rPr lang="en-US" dirty="0" err="1">
                <a:effectLst/>
                <a:latin typeface="Avenir Next LT Pro" panose="020B0504020202020204" pitchFamily="34" charset="0"/>
                <a:ea typeface="Calibri" panose="020F0502020204030204" pitchFamily="34" charset="0"/>
                <a:cs typeface="Times New Roman" panose="02020603050405020304" pitchFamily="18" charset="0"/>
              </a:rPr>
              <a:t>riesgo</a:t>
            </a:r>
            <a:r>
              <a:rPr lang="en-US" dirty="0">
                <a:effectLst/>
                <a:latin typeface="Avenir Next LT Pro" panose="020B0504020202020204" pitchFamily="34" charset="0"/>
                <a:ea typeface="Calibri" panose="020F0502020204030204" pitchFamily="34" charset="0"/>
                <a:cs typeface="Times New Roman" panose="02020603050405020304" pitchFamily="18" charset="0"/>
              </a:rPr>
              <a:t> de </a:t>
            </a:r>
            <a:r>
              <a:rPr lang="en-US" dirty="0" err="1">
                <a:effectLst/>
                <a:latin typeface="Avenir Next LT Pro" panose="020B0504020202020204" pitchFamily="34" charset="0"/>
                <a:ea typeface="Calibri" panose="020F0502020204030204" pitchFamily="34" charset="0"/>
                <a:cs typeface="Times New Roman" panose="02020603050405020304" pitchFamily="18" charset="0"/>
              </a:rPr>
              <a:t>desastres</a:t>
            </a:r>
            <a:r>
              <a:rPr lang="en-US" dirty="0">
                <a:effectLst/>
                <a:latin typeface="Avenir Next LT Pro" panose="020B0504020202020204" pitchFamily="34" charset="0"/>
                <a:ea typeface="Calibri" panose="020F0502020204030204" pitchFamily="34" charset="0"/>
                <a:cs typeface="Times New Roman" panose="02020603050405020304" pitchFamily="18" charset="0"/>
              </a:rPr>
              <a:t>  (RRD)</a:t>
            </a:r>
          </a:p>
          <a:p>
            <a:pPr marL="742950" marR="0" lvl="1" indent="-285750">
              <a:lnSpc>
                <a:spcPct val="107000"/>
              </a:lnSpc>
              <a:spcBef>
                <a:spcPts val="0"/>
              </a:spcBef>
              <a:spcAft>
                <a:spcPts val="800"/>
              </a:spcAft>
              <a:buFont typeface="Times New Roman" panose="02020603050405020304" pitchFamily="18" charset="0"/>
              <a:buChar char="-"/>
              <a:tabLst>
                <a:tab pos="914400" algn="l"/>
              </a:tabLst>
            </a:pPr>
            <a:r>
              <a:rPr lang="en-US" dirty="0" err="1">
                <a:effectLst/>
                <a:latin typeface="Avenir Next LT Pro" panose="020B0504020202020204" pitchFamily="34" charset="0"/>
                <a:ea typeface="Calibri" panose="020F0502020204030204" pitchFamily="34" charset="0"/>
                <a:cs typeface="Times New Roman" panose="02020603050405020304" pitchFamily="18" charset="0"/>
              </a:rPr>
              <a:t>Seguridad</a:t>
            </a:r>
            <a:r>
              <a:rPr lang="en-US" dirty="0">
                <a:effectLst/>
                <a:latin typeface="Avenir Next LT Pro" panose="020B0504020202020204" pitchFamily="34" charset="0"/>
                <a:ea typeface="Calibri" panose="020F0502020204030204" pitchFamily="34" charset="0"/>
                <a:cs typeface="Times New Roman" panose="02020603050405020304" pitchFamily="18" charset="0"/>
              </a:rPr>
              <a:t> </a:t>
            </a:r>
            <a:r>
              <a:rPr lang="en-US" dirty="0" err="1">
                <a:effectLst/>
                <a:latin typeface="Avenir Next LT Pro" panose="020B0504020202020204" pitchFamily="34" charset="0"/>
                <a:ea typeface="Calibri" panose="020F0502020204030204" pitchFamily="34" charset="0"/>
                <a:cs typeface="Times New Roman" panose="02020603050405020304" pitchFamily="18" charset="0"/>
              </a:rPr>
              <a:t>alimentaria</a:t>
            </a:r>
            <a:r>
              <a:rPr lang="en-US" dirty="0">
                <a:effectLst/>
                <a:latin typeface="Avenir Next LT Pro" panose="020B0504020202020204" pitchFamily="34" charset="0"/>
                <a:ea typeface="Calibri" panose="020F0502020204030204" pitchFamily="34" charset="0"/>
                <a:cs typeface="Times New Roman" panose="02020603050405020304" pitchFamily="18" charset="0"/>
              </a:rPr>
              <a:t>/</a:t>
            </a:r>
            <a:r>
              <a:rPr lang="en-US" dirty="0" err="1">
                <a:effectLst/>
                <a:latin typeface="Avenir Next LT Pro" panose="020B0504020202020204" pitchFamily="34" charset="0"/>
                <a:ea typeface="Calibri" panose="020F0502020204030204" pitchFamily="34" charset="0"/>
                <a:cs typeface="Times New Roman" panose="02020603050405020304" pitchFamily="18" charset="0"/>
              </a:rPr>
              <a:t>Medios</a:t>
            </a:r>
            <a:r>
              <a:rPr lang="en-US" dirty="0">
                <a:effectLst/>
                <a:latin typeface="Avenir Next LT Pro" panose="020B0504020202020204" pitchFamily="34" charset="0"/>
                <a:ea typeface="Calibri" panose="020F0502020204030204" pitchFamily="34" charset="0"/>
                <a:cs typeface="Times New Roman" panose="02020603050405020304" pitchFamily="18" charset="0"/>
              </a:rPr>
              <a:t> de </a:t>
            </a:r>
            <a:r>
              <a:rPr lang="en-US" dirty="0" err="1">
                <a:effectLst/>
                <a:latin typeface="Avenir Next LT Pro" panose="020B0504020202020204" pitchFamily="34" charset="0"/>
                <a:ea typeface="Calibri" panose="020F0502020204030204" pitchFamily="34" charset="0"/>
                <a:cs typeface="Times New Roman" panose="02020603050405020304" pitchFamily="18" charset="0"/>
              </a:rPr>
              <a:t>vida</a:t>
            </a:r>
            <a:r>
              <a:rPr lang="en-US" dirty="0">
                <a:effectLst/>
                <a:latin typeface="Avenir Next LT Pro" panose="020B0504020202020204" pitchFamily="34" charset="0"/>
                <a:ea typeface="Calibri" panose="020F0502020204030204" pitchFamily="34" charset="0"/>
                <a:cs typeface="Times New Roman" panose="02020603050405020304" pitchFamily="18" charset="0"/>
              </a:rPr>
              <a:t> </a:t>
            </a:r>
          </a:p>
          <a:p>
            <a:pPr marL="742950" marR="0" lvl="1" indent="-285750">
              <a:lnSpc>
                <a:spcPct val="107000"/>
              </a:lnSpc>
              <a:spcBef>
                <a:spcPts val="0"/>
              </a:spcBef>
              <a:spcAft>
                <a:spcPts val="800"/>
              </a:spcAft>
              <a:buFont typeface="Times New Roman" panose="02020603050405020304" pitchFamily="18" charset="0"/>
              <a:buChar char="-"/>
              <a:tabLst>
                <a:tab pos="914400" algn="l"/>
              </a:tabLst>
            </a:pPr>
            <a:r>
              <a:rPr lang="en-US" dirty="0">
                <a:effectLst/>
                <a:latin typeface="Avenir Next LT Pro" panose="020B0504020202020204" pitchFamily="34" charset="0"/>
                <a:ea typeface="Calibri" panose="020F0502020204030204" pitchFamily="34" charset="0"/>
                <a:cs typeface="Times New Roman" panose="02020603050405020304" pitchFamily="18" charset="0"/>
              </a:rPr>
              <a:t>Refugio y </a:t>
            </a:r>
            <a:r>
              <a:rPr lang="en-US" dirty="0" err="1">
                <a:effectLst/>
                <a:latin typeface="Avenir Next LT Pro" panose="020B0504020202020204" pitchFamily="34" charset="0"/>
                <a:ea typeface="Calibri" panose="020F0502020204030204" pitchFamily="34" charset="0"/>
                <a:cs typeface="Times New Roman" panose="02020603050405020304" pitchFamily="18" charset="0"/>
              </a:rPr>
              <a:t>asentamientos</a:t>
            </a:r>
            <a:endParaRPr lang="en-US" dirty="0">
              <a:effectLst/>
              <a:latin typeface="Avenir Next LT Pro" panose="020B050402020202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Times New Roman" panose="02020603050405020304" pitchFamily="18" charset="0"/>
              <a:buChar char="-"/>
              <a:tabLst>
                <a:tab pos="914400" algn="l"/>
              </a:tabLst>
            </a:pPr>
            <a:r>
              <a:rPr lang="en-US" dirty="0">
                <a:effectLst/>
                <a:latin typeface="Avenir Next LT Pro" panose="020B0504020202020204" pitchFamily="34" charset="0"/>
                <a:ea typeface="Calibri" panose="020F0502020204030204" pitchFamily="34" charset="0"/>
                <a:cs typeface="Times New Roman" panose="02020603050405020304" pitchFamily="18" charset="0"/>
              </a:rPr>
              <a:t>Agua, </a:t>
            </a:r>
            <a:r>
              <a:rPr lang="en-US" dirty="0" err="1">
                <a:effectLst/>
                <a:latin typeface="Avenir Next LT Pro" panose="020B0504020202020204" pitchFamily="34" charset="0"/>
                <a:ea typeface="Calibri" panose="020F0502020204030204" pitchFamily="34" charset="0"/>
                <a:cs typeface="Times New Roman" panose="02020603050405020304" pitchFamily="18" charset="0"/>
              </a:rPr>
              <a:t>saneamiento</a:t>
            </a:r>
            <a:r>
              <a:rPr lang="en-US" dirty="0">
                <a:effectLst/>
                <a:latin typeface="Avenir Next LT Pro" panose="020B0504020202020204" pitchFamily="34" charset="0"/>
                <a:ea typeface="Calibri" panose="020F0502020204030204" pitchFamily="34" charset="0"/>
                <a:cs typeface="Times New Roman" panose="02020603050405020304" pitchFamily="18" charset="0"/>
              </a:rPr>
              <a:t> e </a:t>
            </a:r>
            <a:r>
              <a:rPr lang="en-US" dirty="0" err="1">
                <a:effectLst/>
                <a:latin typeface="Avenir Next LT Pro" panose="020B0504020202020204" pitchFamily="34" charset="0"/>
                <a:ea typeface="Calibri" panose="020F0502020204030204" pitchFamily="34" charset="0"/>
                <a:cs typeface="Times New Roman" panose="02020603050405020304" pitchFamily="18" charset="0"/>
              </a:rPr>
              <a:t>higiene</a:t>
            </a:r>
            <a:r>
              <a:rPr lang="en-US" dirty="0">
                <a:effectLst/>
                <a:latin typeface="Avenir Next LT Pro" panose="020B0504020202020204" pitchFamily="34" charset="0"/>
                <a:ea typeface="Calibri" panose="020F0502020204030204" pitchFamily="34" charset="0"/>
                <a:cs typeface="Times New Roman" panose="02020603050405020304" pitchFamily="18" charset="0"/>
              </a:rPr>
              <a:t>  (WASH, por sus </a:t>
            </a:r>
            <a:r>
              <a:rPr lang="en-US" dirty="0" err="1">
                <a:effectLst/>
                <a:latin typeface="Avenir Next LT Pro" panose="020B0504020202020204" pitchFamily="34" charset="0"/>
                <a:ea typeface="Calibri" panose="020F0502020204030204" pitchFamily="34" charset="0"/>
                <a:cs typeface="Times New Roman" panose="02020603050405020304" pitchFamily="18" charset="0"/>
              </a:rPr>
              <a:t>siglas</a:t>
            </a:r>
            <a:r>
              <a:rPr lang="en-US" dirty="0">
                <a:effectLst/>
                <a:latin typeface="Avenir Next LT Pro" panose="020B0504020202020204" pitchFamily="34" charset="0"/>
                <a:ea typeface="Calibri" panose="020F0502020204030204" pitchFamily="34" charset="0"/>
                <a:cs typeface="Times New Roman" panose="02020603050405020304" pitchFamily="18" charset="0"/>
              </a:rPr>
              <a:t> </a:t>
            </a:r>
            <a:r>
              <a:rPr lang="en-US" dirty="0" err="1">
                <a:effectLst/>
                <a:latin typeface="Avenir Next LT Pro" panose="020B0504020202020204" pitchFamily="34" charset="0"/>
                <a:ea typeface="Calibri" panose="020F0502020204030204" pitchFamily="34" charset="0"/>
                <a:cs typeface="Times New Roman" panose="02020603050405020304" pitchFamily="18" charset="0"/>
              </a:rPr>
              <a:t>en</a:t>
            </a:r>
            <a:r>
              <a:rPr lang="en-US" dirty="0">
                <a:effectLst/>
                <a:latin typeface="Avenir Next LT Pro" panose="020B0504020202020204" pitchFamily="34" charset="0"/>
                <a:ea typeface="Calibri" panose="020F0502020204030204" pitchFamily="34" charset="0"/>
                <a:cs typeface="Times New Roman" panose="02020603050405020304" pitchFamily="18" charset="0"/>
              </a:rPr>
              <a:t> </a:t>
            </a:r>
            <a:r>
              <a:rPr lang="en-US" dirty="0" err="1">
                <a:effectLst/>
                <a:latin typeface="Avenir Next LT Pro" panose="020B0504020202020204" pitchFamily="34" charset="0"/>
                <a:ea typeface="Calibri" panose="020F0502020204030204" pitchFamily="34" charset="0"/>
                <a:cs typeface="Times New Roman" panose="02020603050405020304" pitchFamily="18" charset="0"/>
              </a:rPr>
              <a:t>inglés</a:t>
            </a:r>
            <a:r>
              <a:rPr lang="en-US" dirty="0">
                <a:effectLst/>
                <a:latin typeface="Avenir Next LT Pro" panose="020B0504020202020204" pitchFamily="34" charset="0"/>
                <a:ea typeface="Calibri" panose="020F0502020204030204" pitchFamily="34" charset="0"/>
                <a:cs typeface="Times New Roman" panose="02020603050405020304" pitchFamily="18" charset="0"/>
              </a:rPr>
              <a:t> )</a:t>
            </a:r>
          </a:p>
          <a:p>
            <a:pPr marL="0" marR="0" indent="0">
              <a:spcBef>
                <a:spcPts val="0"/>
              </a:spcBef>
              <a:spcAft>
                <a:spcPts val="800"/>
              </a:spcAft>
              <a:buNone/>
            </a:pPr>
            <a:endParaRPr lang="en-US" sz="2400" dirty="0">
              <a:latin typeface="Avenir Next LT Pro" panose="020B0504020202020204" pitchFamily="34" charset="0"/>
              <a:ea typeface="Malgun Gothic Semilight" panose="020B0502040204020203" pitchFamily="34" charset="-128"/>
              <a:cs typeface="Malgun Gothic Semilight" panose="020B0502040204020203" pitchFamily="34" charset="-128"/>
            </a:endParaRPr>
          </a:p>
          <a:p>
            <a:endParaRPr lang="en-US" dirty="0">
              <a:ea typeface="Malgun Gothic Semilight" panose="020B0502040204020203" pitchFamily="34" charset="-128"/>
              <a:cs typeface="Malgun Gothic Semilight" panose="020B0502040204020203" pitchFamily="34" charset="-128"/>
            </a:endParaRPr>
          </a:p>
          <a:p>
            <a:endParaRPr lang="en-US" dirty="0">
              <a:ea typeface="Malgun Gothic Semilight" panose="020B0502040204020203" pitchFamily="34" charset="-128"/>
              <a:cs typeface="Malgun Gothic Semilight" panose="020B0502040204020203" pitchFamily="34" charset="-128"/>
            </a:endParaRPr>
          </a:p>
          <a:p>
            <a:endParaRPr lang="en-US" dirty="0">
              <a:ea typeface="Malgun Gothic Semilight" panose="020B0502040204020203" pitchFamily="34" charset="-128"/>
              <a:cs typeface="Malgun Gothic Semilight" panose="020B0502040204020203" pitchFamily="34" charset="-128"/>
            </a:endParaRPr>
          </a:p>
          <a:p>
            <a:pPr marL="0" indent="0">
              <a:buNone/>
            </a:pPr>
            <a:endParaRPr lang="en-US" dirty="0">
              <a:ea typeface="Malgun Gothic Semilight" panose="020B0502040204020203" pitchFamily="34" charset="-128"/>
              <a:cs typeface="Malgun Gothic Semilight" panose="020B0502040204020203" pitchFamily="34" charset="-128"/>
            </a:endParaRPr>
          </a:p>
          <a:p>
            <a:pPr marL="0" lvl="0" indent="0">
              <a:buNone/>
            </a:pPr>
            <a:endParaRPr lang="en-US" dirty="0"/>
          </a:p>
        </p:txBody>
      </p:sp>
      <p:pic>
        <p:nvPicPr>
          <p:cNvPr id="6" name="Picture 5">
            <a:extLst>
              <a:ext uri="{FF2B5EF4-FFF2-40B4-BE49-F238E27FC236}">
                <a16:creationId xmlns:a16="http://schemas.microsoft.com/office/drawing/2014/main" id="{105BA192-8BEA-40C5-A436-C8995CF86F7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065050" y="1511886"/>
            <a:ext cx="6034991" cy="4181548"/>
          </a:xfrm>
          <a:prstGeom prst="rect">
            <a:avLst/>
          </a:prstGeom>
          <a:ln>
            <a:solidFill>
              <a:schemeClr val="tx1"/>
            </a:solidFill>
          </a:ln>
        </p:spPr>
      </p:pic>
    </p:spTree>
    <p:extLst>
      <p:ext uri="{BB962C8B-B14F-4D97-AF65-F5344CB8AC3E}">
        <p14:creationId xmlns:p14="http://schemas.microsoft.com/office/powerpoint/2010/main" val="2713319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err="1">
                <a:effectLst/>
                <a:ea typeface="Calibri" panose="020F0502020204030204" pitchFamily="34" charset="0"/>
                <a:cs typeface="Times New Roman" panose="02020603050405020304" pitchFamily="18" charset="0"/>
              </a:rPr>
              <a:t>Incorporación</a:t>
            </a:r>
            <a:r>
              <a:rPr lang="en-US" sz="3600" dirty="0">
                <a:effectLst/>
                <a:ea typeface="Calibri" panose="020F0502020204030204" pitchFamily="34" charset="0"/>
                <a:cs typeface="Times New Roman" panose="02020603050405020304" pitchFamily="18" charset="0"/>
              </a:rPr>
              <a:t> de la </a:t>
            </a:r>
            <a:r>
              <a:rPr lang="en-US" sz="3600" dirty="0" err="1">
                <a:effectLst/>
                <a:ea typeface="Calibri" panose="020F0502020204030204" pitchFamily="34" charset="0"/>
                <a:cs typeface="Times New Roman" panose="02020603050405020304" pitchFamily="18" charset="0"/>
              </a:rPr>
              <a:t>protección</a:t>
            </a:r>
            <a:r>
              <a:rPr lang="en-US" sz="3600" dirty="0">
                <a:effectLst/>
                <a:ea typeface="Calibri" panose="020F0502020204030204" pitchFamily="34" charset="0"/>
                <a:cs typeface="Times New Roman" panose="02020603050405020304" pitchFamily="18" charset="0"/>
              </a:rPr>
              <a:t> y la </a:t>
            </a:r>
            <a:r>
              <a:rPr lang="en-US" sz="3600" dirty="0" err="1">
                <a:effectLst/>
                <a:ea typeface="Calibri" panose="020F0502020204030204" pitchFamily="34" charset="0"/>
                <a:cs typeface="Times New Roman" panose="02020603050405020304" pitchFamily="18" charset="0"/>
              </a:rPr>
              <a:t>Herramienta</a:t>
            </a:r>
            <a:r>
              <a:rPr lang="en-US" sz="3600" dirty="0">
                <a:effectLst/>
                <a:ea typeface="Calibri" panose="020F0502020204030204" pitchFamily="34" charset="0"/>
                <a:cs typeface="Times New Roman" panose="02020603050405020304" pitchFamily="18" charset="0"/>
              </a:rPr>
              <a:t> de </a:t>
            </a:r>
            <a:r>
              <a:rPr lang="en-US" sz="3600" dirty="0" err="1">
                <a:effectLst/>
                <a:ea typeface="Calibri" panose="020F0502020204030204" pitchFamily="34" charset="0"/>
                <a:cs typeface="Times New Roman" panose="02020603050405020304" pitchFamily="18" charset="0"/>
              </a:rPr>
              <a:t>Gestión</a:t>
            </a:r>
            <a:r>
              <a:rPr lang="en-US" sz="3600" dirty="0">
                <a:effectLst/>
                <a:ea typeface="Calibri" panose="020F0502020204030204" pitchFamily="34" charset="0"/>
                <a:cs typeface="Times New Roman" panose="02020603050405020304" pitchFamily="18" charset="0"/>
              </a:rPr>
              <a:t> Ambiental </a:t>
            </a:r>
            <a:endParaRPr lang="en-US" sz="3600" dirty="0"/>
          </a:p>
        </p:txBody>
      </p:sp>
      <p:sp>
        <p:nvSpPr>
          <p:cNvPr id="5" name="Content Placeholder 2"/>
          <p:cNvSpPr>
            <a:spLocks noGrp="1"/>
          </p:cNvSpPr>
          <p:nvPr>
            <p:ph idx="1"/>
          </p:nvPr>
        </p:nvSpPr>
        <p:spPr>
          <a:xfrm>
            <a:off x="838200" y="1825625"/>
            <a:ext cx="10515600" cy="4351338"/>
          </a:xfrm>
        </p:spPr>
        <p:txBody>
          <a:bodyPr>
            <a:normAutofit fontScale="92500" lnSpcReduction="20000"/>
          </a:bodyPr>
          <a:lstStyle/>
          <a:p>
            <a:pPr marL="342900" marR="0" lvl="0" indent="-342900">
              <a:lnSpc>
                <a:spcPct val="107000"/>
              </a:lnSpc>
              <a:spcBef>
                <a:spcPts val="0"/>
              </a:spcBef>
              <a:spcAft>
                <a:spcPts val="800"/>
              </a:spcAft>
              <a:buFont typeface="Arial" panose="020B0604020202020204" pitchFamily="34" charset="0"/>
              <a:buChar char="•"/>
              <a:tabLst>
                <a:tab pos="457200" algn="l"/>
              </a:tabLst>
            </a:pPr>
            <a:r>
              <a:rPr lang="es-ES" sz="2400" dirty="0">
                <a:effectLst/>
                <a:latin typeface="Avenir Next LT Pro" panose="020B0504020202020204" pitchFamily="34" charset="0"/>
                <a:ea typeface="Times New Roman" panose="02020603050405020304" pitchFamily="18" charset="0"/>
                <a:cs typeface="Times New Roman" panose="02020603050405020304" pitchFamily="18" charset="0"/>
              </a:rPr>
              <a:t>La incorporación de la protección es el proceso de incluir principios de protección y promover el acceso significativo, la seguridad y la dignidad en todas las actividades de ayuda humanitaria y desarrollo.</a:t>
            </a:r>
            <a:endParaRPr lang="en-US" sz="2400" dirty="0">
              <a:effectLst/>
              <a:latin typeface="Avenir Next LT Pro" panose="020B0504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400" dirty="0">
                <a:effectLst/>
                <a:latin typeface="Avenir Next LT Pro" panose="020B0504020202020204" pitchFamily="34" charset="0"/>
                <a:ea typeface="Calibri" panose="020F0502020204030204" pitchFamily="34" charset="0"/>
                <a:cs typeface="Times New Roman" panose="02020603050405020304" pitchFamily="18" charset="0"/>
              </a:rPr>
              <a:t>La </a:t>
            </a:r>
            <a:r>
              <a:rPr lang="en-US" sz="2400" dirty="0" err="1">
                <a:effectLst/>
                <a:latin typeface="Avenir Next LT Pro" panose="020B0504020202020204" pitchFamily="34" charset="0"/>
                <a:ea typeface="Calibri" panose="020F0502020204030204" pitchFamily="34" charset="0"/>
                <a:cs typeface="Times New Roman" panose="02020603050405020304" pitchFamily="18" charset="0"/>
              </a:rPr>
              <a:t>Herramienta</a:t>
            </a:r>
            <a:r>
              <a:rPr lang="en-US" sz="2400" dirty="0">
                <a:effectLst/>
                <a:latin typeface="Avenir Next LT Pro" panose="020B0504020202020204" pitchFamily="34" charset="0"/>
                <a:ea typeface="Calibri" panose="020F0502020204030204" pitchFamily="34" charset="0"/>
                <a:cs typeface="Times New Roman" panose="02020603050405020304" pitchFamily="18" charset="0"/>
              </a:rPr>
              <a:t> de </a:t>
            </a:r>
            <a:r>
              <a:rPr lang="en-US" sz="2400" dirty="0" err="1">
                <a:effectLst/>
                <a:latin typeface="Avenir Next LT Pro" panose="020B0504020202020204" pitchFamily="34" charset="0"/>
                <a:ea typeface="Calibri" panose="020F0502020204030204" pitchFamily="34" charset="0"/>
                <a:cs typeface="Times New Roman" panose="02020603050405020304" pitchFamily="18" charset="0"/>
              </a:rPr>
              <a:t>Gestión</a:t>
            </a:r>
            <a:r>
              <a:rPr lang="en-US" sz="2400" dirty="0">
                <a:effectLst/>
                <a:latin typeface="Avenir Next LT Pro" panose="020B0504020202020204" pitchFamily="34" charset="0"/>
                <a:ea typeface="Calibri" panose="020F0502020204030204" pitchFamily="34" charset="0"/>
                <a:cs typeface="Times New Roman" panose="02020603050405020304" pitchFamily="18" charset="0"/>
              </a:rPr>
              <a:t> Ambiental </a:t>
            </a:r>
            <a:r>
              <a:rPr lang="en-US" sz="2400" dirty="0" err="1">
                <a:effectLst/>
                <a:latin typeface="Avenir Next LT Pro" panose="020B0504020202020204" pitchFamily="34" charset="0"/>
                <a:ea typeface="Calibri" panose="020F0502020204030204" pitchFamily="34" charset="0"/>
                <a:cs typeface="Times New Roman" panose="02020603050405020304" pitchFamily="18" charset="0"/>
              </a:rPr>
              <a:t>incluye</a:t>
            </a:r>
            <a:r>
              <a:rPr lang="en-US" sz="2400" dirty="0">
                <a:effectLst/>
                <a:latin typeface="Avenir Next LT Pro" panose="020B0504020202020204" pitchFamily="34" charset="0"/>
                <a:ea typeface="Calibri" panose="020F0502020204030204" pitchFamily="34" charset="0"/>
                <a:cs typeface="Times New Roman" panose="02020603050405020304" pitchFamily="18" charset="0"/>
              </a:rPr>
              <a:t> </a:t>
            </a:r>
            <a:r>
              <a:rPr lang="en-US" sz="2400" dirty="0" err="1">
                <a:effectLst/>
                <a:latin typeface="Avenir Next LT Pro" panose="020B0504020202020204" pitchFamily="34" charset="0"/>
                <a:ea typeface="Calibri" panose="020F0502020204030204" pitchFamily="34" charset="0"/>
                <a:cs typeface="Times New Roman" panose="02020603050405020304" pitchFamily="18" charset="0"/>
              </a:rPr>
              <a:t>orientación</a:t>
            </a:r>
            <a:r>
              <a:rPr lang="en-US" sz="2400" dirty="0">
                <a:effectLst/>
                <a:latin typeface="Avenir Next LT Pro" panose="020B0504020202020204" pitchFamily="34" charset="0"/>
                <a:ea typeface="Calibri" panose="020F0502020204030204" pitchFamily="34" charset="0"/>
                <a:cs typeface="Times New Roman" panose="02020603050405020304" pitchFamily="18" charset="0"/>
              </a:rPr>
              <a:t> </a:t>
            </a:r>
            <a:r>
              <a:rPr lang="en-US" sz="2400" dirty="0" err="1">
                <a:effectLst/>
                <a:latin typeface="Avenir Next LT Pro" panose="020B0504020202020204" pitchFamily="34" charset="0"/>
                <a:ea typeface="Calibri" panose="020F0502020204030204" pitchFamily="34" charset="0"/>
                <a:cs typeface="Times New Roman" panose="02020603050405020304" pitchFamily="18" charset="0"/>
              </a:rPr>
              <a:t>sobre</a:t>
            </a:r>
            <a:r>
              <a:rPr lang="en-US" sz="2400" dirty="0">
                <a:effectLst/>
                <a:latin typeface="Avenir Next LT Pro" panose="020B0504020202020204" pitchFamily="34" charset="0"/>
                <a:ea typeface="Calibri" panose="020F0502020204030204" pitchFamily="34" charset="0"/>
                <a:cs typeface="Times New Roman" panose="02020603050405020304" pitchFamily="18" charset="0"/>
              </a:rPr>
              <a:t> la </a:t>
            </a:r>
            <a:r>
              <a:rPr lang="en-US" sz="2400" dirty="0" err="1">
                <a:effectLst/>
                <a:latin typeface="Avenir Next LT Pro" panose="020B0504020202020204" pitchFamily="34" charset="0"/>
                <a:ea typeface="Calibri" panose="020F0502020204030204" pitchFamily="34" charset="0"/>
                <a:cs typeface="Times New Roman" panose="02020603050405020304" pitchFamily="18" charset="0"/>
              </a:rPr>
              <a:t>protección</a:t>
            </a:r>
            <a:r>
              <a:rPr lang="en-US" sz="2400" dirty="0">
                <a:effectLst/>
                <a:latin typeface="Avenir Next LT Pro" panose="020B0504020202020204" pitchFamily="34" charset="0"/>
                <a:ea typeface="Calibri" panose="020F0502020204030204" pitchFamily="34" charset="0"/>
                <a:cs typeface="Times New Roman" panose="02020603050405020304" pitchFamily="18" charset="0"/>
              </a:rPr>
              <a:t>, </a:t>
            </a:r>
            <a:r>
              <a:rPr lang="en-US" sz="2400" dirty="0" err="1">
                <a:effectLst/>
                <a:latin typeface="Avenir Next LT Pro" panose="020B0504020202020204" pitchFamily="34" charset="0"/>
                <a:ea typeface="Calibri" panose="020F0502020204030204" pitchFamily="34" charset="0"/>
                <a:cs typeface="Times New Roman" panose="02020603050405020304" pitchFamily="18" charset="0"/>
              </a:rPr>
              <a:t>específicamente</a:t>
            </a:r>
            <a:r>
              <a:rPr lang="en-US" sz="2400" dirty="0">
                <a:effectLst/>
                <a:latin typeface="Avenir Next LT Pro" panose="020B0504020202020204" pitchFamily="34" charset="0"/>
                <a:ea typeface="Calibri" panose="020F0502020204030204" pitchFamily="34" charset="0"/>
                <a:cs typeface="Times New Roman" panose="02020603050405020304" pitchFamily="18" charset="0"/>
              </a:rPr>
              <a:t> </a:t>
            </a:r>
            <a:r>
              <a:rPr lang="en-US" sz="2400" dirty="0" err="1">
                <a:effectLst/>
                <a:latin typeface="Avenir Next LT Pro" panose="020B0504020202020204" pitchFamily="34" charset="0"/>
                <a:ea typeface="Calibri" panose="020F0502020204030204" pitchFamily="34" charset="0"/>
                <a:cs typeface="Times New Roman" panose="02020603050405020304" pitchFamily="18" charset="0"/>
              </a:rPr>
              <a:t>relacionada</a:t>
            </a:r>
            <a:r>
              <a:rPr lang="en-US" sz="2400" dirty="0">
                <a:effectLst/>
                <a:latin typeface="Avenir Next LT Pro" panose="020B0504020202020204" pitchFamily="34" charset="0"/>
                <a:ea typeface="Calibri" panose="020F0502020204030204" pitchFamily="34" charset="0"/>
                <a:cs typeface="Times New Roman" panose="02020603050405020304" pitchFamily="18" charset="0"/>
              </a:rPr>
              <a:t> con:</a:t>
            </a:r>
          </a:p>
          <a:p>
            <a:pPr marL="742950" marR="0" lvl="1" indent="-285750">
              <a:lnSpc>
                <a:spcPct val="107000"/>
              </a:lnSpc>
              <a:spcBef>
                <a:spcPts val="0"/>
              </a:spcBef>
              <a:spcAft>
                <a:spcPts val="800"/>
              </a:spcAft>
              <a:buFont typeface="Times New Roman" panose="02020603050405020304" pitchFamily="18" charset="0"/>
              <a:buChar char="-"/>
              <a:tabLst>
                <a:tab pos="914400" algn="l"/>
              </a:tabLst>
            </a:pPr>
            <a:r>
              <a:rPr lang="es-ES" dirty="0">
                <a:effectLst/>
                <a:latin typeface="Avenir Next LT Pro" panose="020B0504020202020204" pitchFamily="34" charset="0"/>
                <a:ea typeface="Times New Roman" panose="02020603050405020304" pitchFamily="18" charset="0"/>
                <a:cs typeface="Times New Roman" panose="02020603050405020304" pitchFamily="18" charset="0"/>
              </a:rPr>
              <a:t>preguntas relevantes a considerar al clasificar los riesgos en el Nivel 2</a:t>
            </a:r>
            <a:endParaRPr lang="en-US" dirty="0">
              <a:effectLst/>
              <a:latin typeface="Avenir Next LT Pro" panose="020B050402020202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Times New Roman" panose="02020603050405020304" pitchFamily="18" charset="0"/>
              <a:buChar char="-"/>
              <a:tabLst>
                <a:tab pos="914400" algn="l"/>
              </a:tabLst>
            </a:pPr>
            <a:r>
              <a:rPr lang="es-ES" dirty="0">
                <a:effectLst/>
                <a:latin typeface="Avenir Next LT Pro" panose="020B0504020202020204" pitchFamily="34" charset="0"/>
                <a:ea typeface="Times New Roman" panose="02020603050405020304" pitchFamily="18" charset="0"/>
                <a:cs typeface="Times New Roman" panose="02020603050405020304" pitchFamily="18" charset="0"/>
              </a:rPr>
              <a:t>preguntas relevantes a considerar al desarrollar actividades de mitigación del Nivel 3</a:t>
            </a:r>
            <a:endParaRPr lang="en-US" dirty="0">
              <a:effectLst/>
              <a:latin typeface="Avenir Next LT Pro" panose="020B050402020202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800"/>
              </a:spcAft>
              <a:buFont typeface="Wingdings" panose="05000000000000000000" pitchFamily="2" charset="2"/>
              <a:buChar char=""/>
              <a:tabLst>
                <a:tab pos="1371600" algn="l"/>
              </a:tabLst>
            </a:pPr>
            <a:r>
              <a:rPr lang="es-ES" sz="2400" dirty="0">
                <a:effectLst/>
                <a:latin typeface="Avenir Next LT Pro" panose="020B0504020202020204" pitchFamily="34" charset="0"/>
                <a:ea typeface="Times New Roman" panose="02020603050405020304" pitchFamily="18" charset="0"/>
                <a:cs typeface="Times New Roman" panose="02020603050405020304" pitchFamily="18" charset="0"/>
              </a:rPr>
              <a:t>orientación adicional proporcionada por la Guía para facilitar la Gestión del riesgo de desastres liderada por la comunidad (CLDRM, por sus siglas en inglés</a:t>
            </a:r>
            <a:r>
              <a:rPr lang="en-US" sz="2400" dirty="0">
                <a:effectLst/>
                <a:latin typeface="Avenir Next LT Pro" panose="020B0504020202020204" pitchFamily="34" charset="0"/>
                <a:ea typeface="Calibri" panose="020F0502020204030204" pitchFamily="34" charset="0"/>
                <a:cs typeface="Times New Roman" panose="02020603050405020304" pitchFamily="18" charset="0"/>
              </a:rPr>
              <a:t> </a:t>
            </a:r>
            <a:r>
              <a:rPr lang="es-ES" sz="2400" dirty="0">
                <a:effectLst/>
                <a:latin typeface="Avenir Next LT Pro" panose="020B0504020202020204" pitchFamily="34" charset="0"/>
                <a:ea typeface="Times New Roman" panose="02020603050405020304" pitchFamily="18" charset="0"/>
                <a:cs typeface="Times New Roman" panose="02020603050405020304" pitchFamily="18" charset="0"/>
              </a:rPr>
              <a:t>) que tiene como objetivo promover la inclusión, el liderazgo y la rendición de cuentas</a:t>
            </a:r>
            <a:endParaRPr lang="en-US" sz="2400" dirty="0">
              <a:effectLst/>
              <a:latin typeface="Avenir Next LT Pro" panose="020B0504020202020204" pitchFamily="34" charset="0"/>
              <a:ea typeface="Calibri" panose="020F0502020204030204" pitchFamily="34" charset="0"/>
              <a:cs typeface="Times New Roman" panose="02020603050405020304" pitchFamily="18" charset="0"/>
            </a:endParaRPr>
          </a:p>
          <a:p>
            <a:pPr marL="0" marR="0" indent="0">
              <a:spcBef>
                <a:spcPts val="0"/>
              </a:spcBef>
              <a:spcAft>
                <a:spcPts val="800"/>
              </a:spcAft>
              <a:buNone/>
            </a:pPr>
            <a:endParaRPr lang="en-US" sz="2400" dirty="0">
              <a:effectLst/>
              <a:latin typeface="Avenir Next LT Pro" panose="020B0504020202020204" pitchFamily="34" charset="0"/>
              <a:ea typeface="Calibri" panose="020F0502020204030204" pitchFamily="34" charset="0"/>
              <a:cs typeface="Times New Roman" panose="02020603050405020304" pitchFamily="18" charset="0"/>
            </a:endParaRPr>
          </a:p>
          <a:p>
            <a:pPr lvl="1"/>
            <a:endParaRPr lang="en-US" dirty="0">
              <a:latin typeface="Avenir Next LT Pro" panose="020B0504020202020204" pitchFamily="34" charset="0"/>
              <a:ea typeface="Malgun Gothic Semilight" panose="020B0502040204020203" pitchFamily="34" charset="-128"/>
              <a:cs typeface="Malgun Gothic Semilight" panose="020B0502040204020203" pitchFamily="34" charset="-128"/>
            </a:endParaRPr>
          </a:p>
          <a:p>
            <a:endParaRPr lang="en-US" sz="2400" dirty="0">
              <a:latin typeface="Avenir Next LT Pro" panose="020B0504020202020204" pitchFamily="34" charset="0"/>
              <a:ea typeface="Malgun Gothic Semilight" panose="020B0502040204020203" pitchFamily="34" charset="-128"/>
              <a:cs typeface="Malgun Gothic Semilight" panose="020B0502040204020203" pitchFamily="34" charset="-128"/>
            </a:endParaRPr>
          </a:p>
          <a:p>
            <a:endParaRPr lang="en-US" dirty="0">
              <a:ea typeface="Malgun Gothic Semilight" panose="020B0502040204020203" pitchFamily="34" charset="-128"/>
              <a:cs typeface="Malgun Gothic Semilight" panose="020B0502040204020203" pitchFamily="34" charset="-128"/>
            </a:endParaRPr>
          </a:p>
          <a:p>
            <a:endParaRPr lang="en-US" dirty="0">
              <a:ea typeface="Malgun Gothic Semilight" panose="020B0502040204020203" pitchFamily="34" charset="-128"/>
              <a:cs typeface="Malgun Gothic Semilight" panose="020B0502040204020203" pitchFamily="34" charset="-128"/>
            </a:endParaRPr>
          </a:p>
          <a:p>
            <a:pPr marL="0" indent="0">
              <a:buNone/>
            </a:pPr>
            <a:endParaRPr lang="en-US" dirty="0">
              <a:ea typeface="Malgun Gothic Semilight" panose="020B0502040204020203" pitchFamily="34" charset="-128"/>
              <a:cs typeface="Malgun Gothic Semilight" panose="020B0502040204020203" pitchFamily="34" charset="-128"/>
            </a:endParaRPr>
          </a:p>
          <a:p>
            <a:pPr marL="0" lvl="0" indent="0">
              <a:buNone/>
            </a:pPr>
            <a:endParaRPr lang="en-US" dirty="0"/>
          </a:p>
        </p:txBody>
      </p:sp>
    </p:spTree>
    <p:extLst>
      <p:ext uri="{BB962C8B-B14F-4D97-AF65-F5344CB8AC3E}">
        <p14:creationId xmlns:p14="http://schemas.microsoft.com/office/powerpoint/2010/main" val="16844889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marR="0">
              <a:lnSpc>
                <a:spcPct val="107000"/>
              </a:lnSpc>
              <a:spcBef>
                <a:spcPts val="0"/>
              </a:spcBef>
              <a:spcAft>
                <a:spcPts val="800"/>
              </a:spcAft>
            </a:pPr>
            <a:r>
              <a:rPr lang="en-US" dirty="0">
                <a:effectLst/>
                <a:ea typeface="Calibri" panose="020F0502020204030204" pitchFamily="34" charset="0"/>
                <a:cs typeface="Times New Roman" panose="02020603050405020304" pitchFamily="18" charset="0"/>
              </a:rPr>
              <a:t>Casos </a:t>
            </a:r>
            <a:r>
              <a:rPr lang="en-US" dirty="0" err="1">
                <a:effectLst/>
                <a:ea typeface="Calibri" panose="020F0502020204030204" pitchFamily="34" charset="0"/>
                <a:cs typeface="Times New Roman" panose="02020603050405020304" pitchFamily="18" charset="0"/>
              </a:rPr>
              <a:t>prácticos</a:t>
            </a:r>
            <a:endParaRPr lang="en-US" dirty="0">
              <a:effectLst/>
              <a:ea typeface="Calibri" panose="020F0502020204030204" pitchFamily="34" charset="0"/>
              <a:cs typeface="Times New Roman" panose="02020603050405020304" pitchFamily="18" charset="0"/>
            </a:endParaRPr>
          </a:p>
        </p:txBody>
      </p:sp>
      <p:sp>
        <p:nvSpPr>
          <p:cNvPr id="5" name="Content Placeholder 2"/>
          <p:cNvSpPr>
            <a:spLocks noGrp="1"/>
          </p:cNvSpPr>
          <p:nvPr>
            <p:ph idx="1"/>
          </p:nvPr>
        </p:nvSpPr>
        <p:spPr>
          <a:xfrm>
            <a:off x="838200" y="1690688"/>
            <a:ext cx="5257800" cy="4351338"/>
          </a:xfrm>
        </p:spPr>
        <p:txBody>
          <a:bodyPr>
            <a:normAutofit fontScale="85000" lnSpcReduction="20000"/>
          </a:bodyPr>
          <a:lstStyle/>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400" dirty="0">
                <a:effectLst/>
                <a:latin typeface="Avenir Next LT Pro" panose="020B0504020202020204" pitchFamily="34" charset="0"/>
                <a:ea typeface="Calibri" panose="020F0502020204030204" pitchFamily="34" charset="0"/>
                <a:cs typeface="Times New Roman" panose="02020603050405020304" pitchFamily="18" charset="0"/>
              </a:rPr>
              <a:t>La </a:t>
            </a:r>
            <a:r>
              <a:rPr lang="en-US" sz="2400" dirty="0" err="1">
                <a:effectLst/>
                <a:latin typeface="Avenir Next LT Pro" panose="020B0504020202020204" pitchFamily="34" charset="0"/>
                <a:ea typeface="Calibri" panose="020F0502020204030204" pitchFamily="34" charset="0"/>
                <a:cs typeface="Times New Roman" panose="02020603050405020304" pitchFamily="18" charset="0"/>
              </a:rPr>
              <a:t>Herramienta</a:t>
            </a:r>
            <a:r>
              <a:rPr lang="en-US" sz="2400" dirty="0">
                <a:effectLst/>
                <a:latin typeface="Avenir Next LT Pro" panose="020B0504020202020204" pitchFamily="34" charset="0"/>
                <a:ea typeface="Calibri" panose="020F0502020204030204" pitchFamily="34" charset="0"/>
                <a:cs typeface="Times New Roman" panose="02020603050405020304" pitchFamily="18" charset="0"/>
              </a:rPr>
              <a:t> de </a:t>
            </a:r>
            <a:r>
              <a:rPr lang="en-US" sz="2400" dirty="0" err="1">
                <a:effectLst/>
                <a:latin typeface="Avenir Next LT Pro" panose="020B0504020202020204" pitchFamily="34" charset="0"/>
                <a:ea typeface="Calibri" panose="020F0502020204030204" pitchFamily="34" charset="0"/>
                <a:cs typeface="Times New Roman" panose="02020603050405020304" pitchFamily="18" charset="0"/>
              </a:rPr>
              <a:t>Gestión</a:t>
            </a:r>
            <a:r>
              <a:rPr lang="en-US" sz="2400" dirty="0">
                <a:effectLst/>
                <a:latin typeface="Avenir Next LT Pro" panose="020B0504020202020204" pitchFamily="34" charset="0"/>
                <a:ea typeface="Calibri" panose="020F0502020204030204" pitchFamily="34" charset="0"/>
                <a:cs typeface="Times New Roman" panose="02020603050405020304" pitchFamily="18" charset="0"/>
              </a:rPr>
              <a:t> Ambiental </a:t>
            </a:r>
            <a:r>
              <a:rPr lang="en-US" sz="2400" dirty="0" err="1">
                <a:effectLst/>
                <a:latin typeface="Avenir Next LT Pro" panose="020B0504020202020204" pitchFamily="34" charset="0"/>
                <a:ea typeface="Calibri" panose="020F0502020204030204" pitchFamily="34" charset="0"/>
                <a:cs typeface="Times New Roman" panose="02020603050405020304" pitchFamily="18" charset="0"/>
              </a:rPr>
              <a:t>contiene</a:t>
            </a:r>
            <a:r>
              <a:rPr lang="en-US" sz="2400" dirty="0">
                <a:effectLst/>
                <a:latin typeface="Avenir Next LT Pro" panose="020B0504020202020204" pitchFamily="34" charset="0"/>
                <a:ea typeface="Calibri" panose="020F0502020204030204" pitchFamily="34" charset="0"/>
                <a:cs typeface="Times New Roman" panose="02020603050405020304" pitchFamily="18" charset="0"/>
              </a:rPr>
              <a:t> 10 </a:t>
            </a:r>
            <a:r>
              <a:rPr lang="en-US" sz="2400" dirty="0" err="1">
                <a:effectLst/>
                <a:latin typeface="Avenir Next LT Pro" panose="020B0504020202020204" pitchFamily="34" charset="0"/>
                <a:ea typeface="Calibri" panose="020F0502020204030204" pitchFamily="34" charset="0"/>
                <a:cs typeface="Times New Roman" panose="02020603050405020304" pitchFamily="18" charset="0"/>
              </a:rPr>
              <a:t>casos</a:t>
            </a:r>
            <a:r>
              <a:rPr lang="en-US" sz="2400" dirty="0">
                <a:effectLst/>
                <a:latin typeface="Avenir Next LT Pro" panose="020B0504020202020204" pitchFamily="34" charset="0"/>
                <a:ea typeface="Calibri" panose="020F0502020204030204" pitchFamily="34" charset="0"/>
                <a:cs typeface="Times New Roman" panose="02020603050405020304" pitchFamily="18" charset="0"/>
              </a:rPr>
              <a:t> </a:t>
            </a:r>
            <a:r>
              <a:rPr lang="en-US" sz="2400" dirty="0" err="1">
                <a:effectLst/>
                <a:latin typeface="Avenir Next LT Pro" panose="020B0504020202020204" pitchFamily="34" charset="0"/>
                <a:ea typeface="Calibri" panose="020F0502020204030204" pitchFamily="34" charset="0"/>
                <a:cs typeface="Times New Roman" panose="02020603050405020304" pitchFamily="18" charset="0"/>
              </a:rPr>
              <a:t>prácticos</a:t>
            </a:r>
            <a:r>
              <a:rPr lang="en-US" sz="2400" dirty="0">
                <a:effectLst/>
                <a:latin typeface="Avenir Next LT Pro" panose="020B0504020202020204" pitchFamily="34" charset="0"/>
                <a:ea typeface="Calibri" panose="020F0502020204030204" pitchFamily="34" charset="0"/>
                <a:cs typeface="Times New Roman" panose="02020603050405020304" pitchFamily="18" charset="0"/>
              </a:rPr>
              <a:t> breves que </a:t>
            </a:r>
            <a:r>
              <a:rPr lang="en-US" sz="2400" dirty="0" err="1">
                <a:effectLst/>
                <a:latin typeface="Avenir Next LT Pro" panose="020B0504020202020204" pitchFamily="34" charset="0"/>
                <a:ea typeface="Calibri" panose="020F0502020204030204" pitchFamily="34" charset="0"/>
                <a:cs typeface="Times New Roman" panose="02020603050405020304" pitchFamily="18" charset="0"/>
              </a:rPr>
              <a:t>muestran</a:t>
            </a:r>
            <a:r>
              <a:rPr lang="en-US" sz="2400" dirty="0">
                <a:effectLst/>
                <a:latin typeface="Avenir Next LT Pro" panose="020B0504020202020204" pitchFamily="34" charset="0"/>
                <a:ea typeface="Calibri" panose="020F0502020204030204" pitchFamily="34" charset="0"/>
                <a:cs typeface="Times New Roman" panose="02020603050405020304" pitchFamily="18" charset="0"/>
              </a:rPr>
              <a:t> la </a:t>
            </a:r>
            <a:r>
              <a:rPr lang="en-US" sz="2400" dirty="0" err="1">
                <a:effectLst/>
                <a:latin typeface="Avenir Next LT Pro" panose="020B0504020202020204" pitchFamily="34" charset="0"/>
                <a:ea typeface="Calibri" panose="020F0502020204030204" pitchFamily="34" charset="0"/>
                <a:cs typeface="Times New Roman" panose="02020603050405020304" pitchFamily="18" charset="0"/>
              </a:rPr>
              <a:t>gestión</a:t>
            </a:r>
            <a:r>
              <a:rPr lang="en-US" sz="2400" dirty="0">
                <a:effectLst/>
                <a:latin typeface="Avenir Next LT Pro" panose="020B0504020202020204" pitchFamily="34" charset="0"/>
                <a:ea typeface="Calibri" panose="020F0502020204030204" pitchFamily="34" charset="0"/>
                <a:cs typeface="Times New Roman" panose="02020603050405020304" pitchFamily="18" charset="0"/>
              </a:rPr>
              <a:t> </a:t>
            </a:r>
            <a:r>
              <a:rPr lang="en-US" sz="2400" dirty="0" err="1">
                <a:effectLst/>
                <a:latin typeface="Avenir Next LT Pro" panose="020B0504020202020204" pitchFamily="34" charset="0"/>
                <a:ea typeface="Calibri" panose="020F0502020204030204" pitchFamily="34" charset="0"/>
                <a:cs typeface="Times New Roman" panose="02020603050405020304" pitchFamily="18" charset="0"/>
              </a:rPr>
              <a:t>ambiental</a:t>
            </a:r>
            <a:r>
              <a:rPr lang="en-US" sz="2400" dirty="0">
                <a:effectLst/>
                <a:latin typeface="Avenir Next LT Pro" panose="020B0504020202020204" pitchFamily="34" charset="0"/>
                <a:ea typeface="Calibri" panose="020F0502020204030204" pitchFamily="34" charset="0"/>
                <a:cs typeface="Times New Roman" panose="02020603050405020304" pitchFamily="18" charset="0"/>
              </a:rPr>
              <a:t> </a:t>
            </a:r>
            <a:r>
              <a:rPr lang="en-US" sz="2400" dirty="0" err="1">
                <a:effectLst/>
                <a:latin typeface="Avenir Next LT Pro" panose="020B0504020202020204" pitchFamily="34" charset="0"/>
                <a:ea typeface="Calibri" panose="020F0502020204030204" pitchFamily="34" charset="0"/>
                <a:cs typeface="Times New Roman" panose="02020603050405020304" pitchFamily="18" charset="0"/>
              </a:rPr>
              <a:t>en</a:t>
            </a:r>
            <a:r>
              <a:rPr lang="en-US" sz="2400" dirty="0">
                <a:effectLst/>
                <a:latin typeface="Avenir Next LT Pro" panose="020B0504020202020204" pitchFamily="34" charset="0"/>
                <a:ea typeface="Calibri" panose="020F0502020204030204" pitchFamily="34" charset="0"/>
                <a:cs typeface="Times New Roman" panose="02020603050405020304" pitchFamily="18" charset="0"/>
              </a:rPr>
              <a:t> </a:t>
            </a:r>
            <a:r>
              <a:rPr lang="en-US" sz="2400" dirty="0" err="1">
                <a:effectLst/>
                <a:latin typeface="Avenir Next LT Pro" panose="020B0504020202020204" pitchFamily="34" charset="0"/>
                <a:ea typeface="Calibri" panose="020F0502020204030204" pitchFamily="34" charset="0"/>
                <a:cs typeface="Times New Roman" panose="02020603050405020304" pitchFamily="18" charset="0"/>
              </a:rPr>
              <a:t>programas</a:t>
            </a:r>
            <a:r>
              <a:rPr lang="en-US" sz="2400" dirty="0">
                <a:effectLst/>
                <a:latin typeface="Avenir Next LT Pro" panose="020B0504020202020204" pitchFamily="34" charset="0"/>
                <a:ea typeface="Calibri" panose="020F0502020204030204" pitchFamily="34" charset="0"/>
                <a:cs typeface="Times New Roman" panose="02020603050405020304" pitchFamily="18" charset="0"/>
              </a:rPr>
              <a:t> </a:t>
            </a:r>
            <a:r>
              <a:rPr lang="en-US" sz="2400" dirty="0" err="1">
                <a:effectLst/>
                <a:latin typeface="Avenir Next LT Pro" panose="020B0504020202020204" pitchFamily="34" charset="0"/>
                <a:ea typeface="Calibri" panose="020F0502020204030204" pitchFamily="34" charset="0"/>
                <a:cs typeface="Times New Roman" panose="02020603050405020304" pitchFamily="18" charset="0"/>
              </a:rPr>
              <a:t>anteriores</a:t>
            </a:r>
            <a:r>
              <a:rPr lang="en-US" sz="2400" dirty="0">
                <a:effectLst/>
                <a:latin typeface="Avenir Next LT Pro" panose="020B0504020202020204" pitchFamily="34" charset="0"/>
                <a:ea typeface="Calibri" panose="020F0502020204030204" pitchFamily="34" charset="0"/>
                <a:cs typeface="Times New Roman" panose="02020603050405020304" pitchFamily="18" charset="0"/>
              </a:rPr>
              <a:t> de 7 </a:t>
            </a:r>
            <a:r>
              <a:rPr lang="en-US" sz="2400" dirty="0" err="1">
                <a:effectLst/>
                <a:latin typeface="Avenir Next LT Pro" panose="020B0504020202020204" pitchFamily="34" charset="0"/>
                <a:ea typeface="Calibri" panose="020F0502020204030204" pitchFamily="34" charset="0"/>
                <a:cs typeface="Times New Roman" panose="02020603050405020304" pitchFamily="18" charset="0"/>
              </a:rPr>
              <a:t>países</a:t>
            </a:r>
            <a:r>
              <a:rPr lang="en-US" sz="2400" dirty="0">
                <a:effectLst/>
                <a:latin typeface="Avenir Next LT Pro" panose="020B0504020202020204" pitchFamily="34" charset="0"/>
                <a:ea typeface="Calibri" panose="020F0502020204030204" pitchFamily="34" charset="0"/>
                <a:cs typeface="Times New Roman" panose="02020603050405020304" pitchFamily="18" charset="0"/>
              </a:rPr>
              <a:t> </a:t>
            </a:r>
            <a:r>
              <a:rPr lang="en-US" sz="2400" dirty="0" err="1">
                <a:effectLst/>
                <a:latin typeface="Avenir Next LT Pro" panose="020B0504020202020204" pitchFamily="34" charset="0"/>
                <a:ea typeface="Calibri" panose="020F0502020204030204" pitchFamily="34" charset="0"/>
                <a:cs typeface="Times New Roman" panose="02020603050405020304" pitchFamily="18" charset="0"/>
              </a:rPr>
              <a:t>diferentes</a:t>
            </a:r>
            <a:r>
              <a:rPr lang="en-US" sz="2400" dirty="0">
                <a:effectLst/>
                <a:latin typeface="Avenir Next LT Pro" panose="020B0504020202020204" pitchFamily="34" charset="0"/>
                <a:ea typeface="Calibri" panose="020F0502020204030204" pitchFamily="34" charset="0"/>
                <a:cs typeface="Times New Roman" panose="02020603050405020304" pitchFamily="18" charset="0"/>
              </a:rPr>
              <a:t>, que </a:t>
            </a:r>
            <a:r>
              <a:rPr lang="en-US" sz="2400" dirty="0" err="1">
                <a:effectLst/>
                <a:latin typeface="Avenir Next LT Pro" panose="020B0504020202020204" pitchFamily="34" charset="0"/>
                <a:ea typeface="Calibri" panose="020F0502020204030204" pitchFamily="34" charset="0"/>
                <a:cs typeface="Times New Roman" panose="02020603050405020304" pitchFamily="18" charset="0"/>
              </a:rPr>
              <a:t>incluyen</a:t>
            </a:r>
            <a:r>
              <a:rPr lang="en-US" sz="2400" dirty="0">
                <a:effectLst/>
                <a:latin typeface="Avenir Next LT Pro" panose="020B0504020202020204" pitchFamily="34" charset="0"/>
                <a:ea typeface="Calibri" panose="020F0502020204030204" pitchFamily="34" charset="0"/>
                <a:cs typeface="Times New Roman" panose="02020603050405020304" pitchFamily="18" charset="0"/>
              </a:rPr>
              <a:t>:</a:t>
            </a:r>
          </a:p>
          <a:p>
            <a:pPr marL="742950" marR="0" lvl="1" indent="-285750">
              <a:lnSpc>
                <a:spcPct val="107000"/>
              </a:lnSpc>
              <a:spcBef>
                <a:spcPts val="0"/>
              </a:spcBef>
              <a:spcAft>
                <a:spcPts val="800"/>
              </a:spcAft>
              <a:buFont typeface="Times New Roman" panose="02020603050405020304" pitchFamily="18" charset="0"/>
              <a:buChar char="-"/>
              <a:tabLst>
                <a:tab pos="914400" algn="l"/>
              </a:tabLst>
            </a:pPr>
            <a:r>
              <a:rPr lang="en-US" dirty="0" err="1">
                <a:effectLst/>
                <a:latin typeface="Avenir Next LT Pro" panose="020B0504020202020204" pitchFamily="34" charset="0"/>
                <a:ea typeface="Calibri" panose="020F0502020204030204" pitchFamily="34" charset="0"/>
                <a:cs typeface="Times New Roman" panose="02020603050405020304" pitchFamily="18" charset="0"/>
              </a:rPr>
              <a:t>Afganistán</a:t>
            </a:r>
            <a:endParaRPr lang="en-US" dirty="0">
              <a:effectLst/>
              <a:latin typeface="Avenir Next LT Pro" panose="020B050402020202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Times New Roman" panose="02020603050405020304" pitchFamily="18" charset="0"/>
              <a:buChar char="-"/>
              <a:tabLst>
                <a:tab pos="914400" algn="l"/>
              </a:tabLst>
            </a:pPr>
            <a:r>
              <a:rPr lang="en-US" dirty="0">
                <a:effectLst/>
                <a:latin typeface="Avenir Next LT Pro" panose="020B0504020202020204" pitchFamily="34" charset="0"/>
                <a:ea typeface="Calibri" panose="020F0502020204030204" pitchFamily="34" charset="0"/>
                <a:cs typeface="Times New Roman" panose="02020603050405020304" pitchFamily="18" charset="0"/>
              </a:rPr>
              <a:t>Bolivia</a:t>
            </a:r>
          </a:p>
          <a:p>
            <a:pPr marL="742950" marR="0" lvl="1" indent="-285750">
              <a:lnSpc>
                <a:spcPct val="107000"/>
              </a:lnSpc>
              <a:spcBef>
                <a:spcPts val="0"/>
              </a:spcBef>
              <a:spcAft>
                <a:spcPts val="800"/>
              </a:spcAft>
              <a:buFont typeface="Times New Roman" panose="02020603050405020304" pitchFamily="18" charset="0"/>
              <a:buChar char="-"/>
              <a:tabLst>
                <a:tab pos="914400" algn="l"/>
              </a:tabLst>
            </a:pPr>
            <a:r>
              <a:rPr lang="en-US" dirty="0" err="1">
                <a:effectLst/>
                <a:latin typeface="Avenir Next LT Pro" panose="020B0504020202020204" pitchFamily="34" charset="0"/>
                <a:ea typeface="Calibri" panose="020F0502020204030204" pitchFamily="34" charset="0"/>
                <a:cs typeface="Times New Roman" panose="02020603050405020304" pitchFamily="18" charset="0"/>
              </a:rPr>
              <a:t>Camerún</a:t>
            </a:r>
            <a:endParaRPr lang="en-US" dirty="0">
              <a:effectLst/>
              <a:latin typeface="Avenir Next LT Pro" panose="020B050402020202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Times New Roman" panose="02020603050405020304" pitchFamily="18" charset="0"/>
              <a:buChar char="-"/>
              <a:tabLst>
                <a:tab pos="914400" algn="l"/>
              </a:tabLst>
            </a:pPr>
            <a:r>
              <a:rPr lang="en-US" dirty="0">
                <a:effectLst/>
                <a:latin typeface="Avenir Next LT Pro" panose="020B0504020202020204" pitchFamily="34" charset="0"/>
                <a:ea typeface="Calibri" panose="020F0502020204030204" pitchFamily="34" charset="0"/>
                <a:cs typeface="Times New Roman" panose="02020603050405020304" pitchFamily="18" charset="0"/>
              </a:rPr>
              <a:t>Nepal</a:t>
            </a:r>
          </a:p>
          <a:p>
            <a:pPr marL="742950" marR="0" lvl="1" indent="-285750">
              <a:lnSpc>
                <a:spcPct val="107000"/>
              </a:lnSpc>
              <a:spcBef>
                <a:spcPts val="0"/>
              </a:spcBef>
              <a:spcAft>
                <a:spcPts val="800"/>
              </a:spcAft>
              <a:buFont typeface="Times New Roman" panose="02020603050405020304" pitchFamily="18" charset="0"/>
              <a:buChar char="-"/>
              <a:tabLst>
                <a:tab pos="914400" algn="l"/>
              </a:tabLst>
            </a:pPr>
            <a:r>
              <a:rPr lang="en-US" dirty="0">
                <a:effectLst/>
                <a:latin typeface="Avenir Next LT Pro" panose="020B0504020202020204" pitchFamily="34" charset="0"/>
                <a:ea typeface="Calibri" panose="020F0502020204030204" pitchFamily="34" charset="0"/>
                <a:cs typeface="Times New Roman" panose="02020603050405020304" pitchFamily="18" charset="0"/>
              </a:rPr>
              <a:t>Filipinas</a:t>
            </a:r>
          </a:p>
          <a:p>
            <a:pPr marL="742950" marR="0" lvl="1" indent="-285750">
              <a:lnSpc>
                <a:spcPct val="107000"/>
              </a:lnSpc>
              <a:spcBef>
                <a:spcPts val="0"/>
              </a:spcBef>
              <a:spcAft>
                <a:spcPts val="800"/>
              </a:spcAft>
              <a:buFont typeface="Times New Roman" panose="02020603050405020304" pitchFamily="18" charset="0"/>
              <a:buChar char="-"/>
              <a:tabLst>
                <a:tab pos="914400" algn="l"/>
              </a:tabLst>
            </a:pPr>
            <a:r>
              <a:rPr lang="en-US" dirty="0">
                <a:effectLst/>
                <a:latin typeface="Avenir Next LT Pro" panose="020B0504020202020204" pitchFamily="34" charset="0"/>
                <a:ea typeface="Calibri" panose="020F0502020204030204" pitchFamily="34" charset="0"/>
                <a:cs typeface="Times New Roman" panose="02020603050405020304" pitchFamily="18" charset="0"/>
              </a:rPr>
              <a:t>Vietnam</a:t>
            </a:r>
          </a:p>
          <a:p>
            <a:pPr marL="742950" marR="0" lvl="1" indent="-285750">
              <a:lnSpc>
                <a:spcPct val="107000"/>
              </a:lnSpc>
              <a:spcBef>
                <a:spcPts val="0"/>
              </a:spcBef>
              <a:spcAft>
                <a:spcPts val="800"/>
              </a:spcAft>
              <a:buFont typeface="Times New Roman" panose="02020603050405020304" pitchFamily="18" charset="0"/>
              <a:buChar char="-"/>
              <a:tabLst>
                <a:tab pos="914400" algn="l"/>
              </a:tabLst>
            </a:pPr>
            <a:r>
              <a:rPr lang="en-US" dirty="0" err="1">
                <a:effectLst/>
                <a:latin typeface="Avenir Next LT Pro" panose="020B0504020202020204" pitchFamily="34" charset="0"/>
                <a:ea typeface="Calibri" panose="020F0502020204030204" pitchFamily="34" charset="0"/>
                <a:cs typeface="Times New Roman" panose="02020603050405020304" pitchFamily="18" charset="0"/>
              </a:rPr>
              <a:t>Zimbabue</a:t>
            </a:r>
            <a:endParaRPr lang="en-US" dirty="0">
              <a:effectLst/>
              <a:latin typeface="Avenir Next LT Pro" panose="020B0504020202020204" pitchFamily="34" charset="0"/>
              <a:ea typeface="Calibri" panose="020F0502020204030204" pitchFamily="34" charset="0"/>
              <a:cs typeface="Times New Roman" panose="02020603050405020304" pitchFamily="18" charset="0"/>
            </a:endParaRPr>
          </a:p>
          <a:p>
            <a:endParaRPr lang="en-US" dirty="0">
              <a:ea typeface="Malgun Gothic Semilight" panose="020B0502040204020203" pitchFamily="34" charset="-128"/>
              <a:cs typeface="Malgun Gothic Semilight" panose="020B0502040204020203" pitchFamily="34" charset="-128"/>
            </a:endParaRPr>
          </a:p>
          <a:p>
            <a:endParaRPr lang="en-US" dirty="0">
              <a:ea typeface="Malgun Gothic Semilight" panose="020B0502040204020203" pitchFamily="34" charset="-128"/>
              <a:cs typeface="Malgun Gothic Semilight" panose="020B0502040204020203" pitchFamily="34" charset="-128"/>
            </a:endParaRPr>
          </a:p>
          <a:p>
            <a:endParaRPr lang="en-US" dirty="0">
              <a:ea typeface="Malgun Gothic Semilight" panose="020B0502040204020203" pitchFamily="34" charset="-128"/>
              <a:cs typeface="Malgun Gothic Semilight" panose="020B0502040204020203" pitchFamily="34" charset="-128"/>
            </a:endParaRPr>
          </a:p>
          <a:p>
            <a:pPr marL="0" indent="0">
              <a:buNone/>
            </a:pPr>
            <a:endParaRPr lang="en-US" dirty="0">
              <a:ea typeface="Malgun Gothic Semilight" panose="020B0502040204020203" pitchFamily="34" charset="-128"/>
              <a:cs typeface="Malgun Gothic Semilight" panose="020B0502040204020203" pitchFamily="34" charset="-128"/>
            </a:endParaRPr>
          </a:p>
          <a:p>
            <a:pPr marL="0" lvl="0" indent="0">
              <a:buNone/>
            </a:pPr>
            <a:endParaRPr lang="en-US" dirty="0"/>
          </a:p>
        </p:txBody>
      </p:sp>
      <p:pic>
        <p:nvPicPr>
          <p:cNvPr id="4" name="Picture 3">
            <a:extLst>
              <a:ext uri="{FF2B5EF4-FFF2-40B4-BE49-F238E27FC236}">
                <a16:creationId xmlns:a16="http://schemas.microsoft.com/office/drawing/2014/main" id="{68C2E3E4-E3BA-4DA3-A6D1-16B2F201EBF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095999" y="530239"/>
            <a:ext cx="6030809" cy="6208185"/>
          </a:xfrm>
          <a:prstGeom prst="rect">
            <a:avLst/>
          </a:prstGeom>
        </p:spPr>
      </p:pic>
    </p:spTree>
    <p:extLst>
      <p:ext uri="{BB962C8B-B14F-4D97-AF65-F5344CB8AC3E}">
        <p14:creationId xmlns:p14="http://schemas.microsoft.com/office/powerpoint/2010/main" val="42742984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0" marR="0">
              <a:lnSpc>
                <a:spcPct val="107000"/>
              </a:lnSpc>
              <a:spcBef>
                <a:spcPts val="0"/>
              </a:spcBef>
              <a:spcAft>
                <a:spcPts val="800"/>
              </a:spcAft>
            </a:pPr>
            <a:r>
              <a:rPr lang="en-US" sz="4000" dirty="0" err="1">
                <a:effectLst/>
                <a:ea typeface="Calibri" panose="020F0502020204030204" pitchFamily="34" charset="0"/>
                <a:cs typeface="Times New Roman" panose="02020603050405020304" pitchFamily="18" charset="0"/>
              </a:rPr>
              <a:t>Aplicación</a:t>
            </a:r>
            <a:r>
              <a:rPr lang="en-US" sz="4000" dirty="0">
                <a:effectLst/>
                <a:ea typeface="Calibri" panose="020F0502020204030204" pitchFamily="34" charset="0"/>
                <a:cs typeface="Times New Roman" panose="02020603050405020304" pitchFamily="18" charset="0"/>
              </a:rPr>
              <a:t> de la </a:t>
            </a:r>
            <a:r>
              <a:rPr lang="en-US" sz="4000" dirty="0" err="1">
                <a:effectLst/>
                <a:ea typeface="Calibri" panose="020F0502020204030204" pitchFamily="34" charset="0"/>
                <a:cs typeface="Times New Roman" panose="02020603050405020304" pitchFamily="18" charset="0"/>
              </a:rPr>
              <a:t>Herramienta</a:t>
            </a:r>
            <a:r>
              <a:rPr lang="en-US" sz="4000" dirty="0">
                <a:effectLst/>
                <a:ea typeface="Calibri" panose="020F0502020204030204" pitchFamily="34" charset="0"/>
                <a:cs typeface="Times New Roman" panose="02020603050405020304" pitchFamily="18" charset="0"/>
              </a:rPr>
              <a:t> de </a:t>
            </a:r>
            <a:r>
              <a:rPr lang="en-US" sz="4000" dirty="0" err="1">
                <a:effectLst/>
                <a:ea typeface="Calibri" panose="020F0502020204030204" pitchFamily="34" charset="0"/>
                <a:cs typeface="Times New Roman" panose="02020603050405020304" pitchFamily="18" charset="0"/>
              </a:rPr>
              <a:t>Gestión</a:t>
            </a:r>
            <a:r>
              <a:rPr lang="en-US" sz="4000" dirty="0">
                <a:effectLst/>
                <a:ea typeface="Calibri" panose="020F0502020204030204" pitchFamily="34" charset="0"/>
                <a:cs typeface="Times New Roman" panose="02020603050405020304" pitchFamily="18" charset="0"/>
              </a:rPr>
              <a:t> Ambiental a un </a:t>
            </a:r>
            <a:r>
              <a:rPr lang="en-US" sz="4000" dirty="0" err="1">
                <a:effectLst/>
                <a:ea typeface="Calibri" panose="020F0502020204030204" pitchFamily="34" charset="0"/>
                <a:cs typeface="Times New Roman" panose="02020603050405020304" pitchFamily="18" charset="0"/>
              </a:rPr>
              <a:t>escenario</a:t>
            </a:r>
            <a:r>
              <a:rPr lang="en-US" sz="4000" dirty="0">
                <a:effectLst/>
                <a:ea typeface="Calibri" panose="020F0502020204030204" pitchFamily="34" charset="0"/>
                <a:cs typeface="Times New Roman" panose="02020603050405020304" pitchFamily="18" charset="0"/>
              </a:rPr>
              <a:t> del </a:t>
            </a:r>
            <a:r>
              <a:rPr lang="en-US" sz="4000" dirty="0" err="1">
                <a:effectLst/>
                <a:ea typeface="Calibri" panose="020F0502020204030204" pitchFamily="34" charset="0"/>
                <a:cs typeface="Times New Roman" panose="02020603050405020304" pitchFamily="18" charset="0"/>
              </a:rPr>
              <a:t>mundo</a:t>
            </a:r>
            <a:r>
              <a:rPr lang="en-US" sz="4000" dirty="0">
                <a:effectLst/>
                <a:ea typeface="Calibri" panose="020F0502020204030204" pitchFamily="34" charset="0"/>
                <a:cs typeface="Times New Roman" panose="02020603050405020304" pitchFamily="18" charset="0"/>
              </a:rPr>
              <a:t> real</a:t>
            </a:r>
          </a:p>
        </p:txBody>
      </p:sp>
      <p:sp>
        <p:nvSpPr>
          <p:cNvPr id="5" name="Content Placeholder 2"/>
          <p:cNvSpPr>
            <a:spLocks noGrp="1"/>
          </p:cNvSpPr>
          <p:nvPr>
            <p:ph idx="1"/>
          </p:nvPr>
        </p:nvSpPr>
        <p:spPr>
          <a:xfrm>
            <a:off x="838200" y="1825625"/>
            <a:ext cx="10515600" cy="4351338"/>
          </a:xfrm>
        </p:spPr>
        <p:txBody>
          <a:bodyPr>
            <a:normAutofit fontScale="85000" lnSpcReduction="20000"/>
          </a:bodyPr>
          <a:lstStyle/>
          <a:p>
            <a:pPr marL="342900" marR="0" lvl="0" indent="-342900">
              <a:lnSpc>
                <a:spcPct val="107000"/>
              </a:lnSpc>
              <a:spcBef>
                <a:spcPts val="0"/>
              </a:spcBef>
              <a:spcAft>
                <a:spcPts val="800"/>
              </a:spcAft>
              <a:buFont typeface="Arial" panose="020B0604020202020204" pitchFamily="34" charset="0"/>
              <a:buChar char="•"/>
              <a:tabLst>
                <a:tab pos="457200" algn="l"/>
              </a:tabLst>
            </a:pPr>
            <a:r>
              <a:rPr lang="es-ES" sz="2400" dirty="0">
                <a:effectLst/>
                <a:latin typeface="Avenir Next LT Pro" panose="020B0504020202020204" pitchFamily="34" charset="0"/>
                <a:ea typeface="Times New Roman" panose="02020603050405020304" pitchFamily="18" charset="0"/>
                <a:cs typeface="Times New Roman" panose="02020603050405020304" pitchFamily="18" charset="0"/>
              </a:rPr>
              <a:t>En grupos pequeños, trabajen con un proyecto con el que estén familiarizados y apliquen la Herramienta de Gestión Ambiental. </a:t>
            </a:r>
            <a:r>
              <a:rPr lang="en-US" sz="2400" dirty="0">
                <a:effectLst/>
                <a:latin typeface="Avenir Next LT Pro" panose="020B0504020202020204" pitchFamily="34" charset="0"/>
                <a:ea typeface="Calibri" panose="020F0502020204030204" pitchFamily="34" charset="0"/>
                <a:cs typeface="Times New Roman" panose="02020603050405020304" pitchFamily="18" charset="0"/>
              </a:rPr>
              <a:t> </a:t>
            </a:r>
            <a:r>
              <a:rPr lang="es-ES" sz="2400" dirty="0">
                <a:effectLst/>
                <a:latin typeface="Avenir Next LT Pro" panose="020B0504020202020204" pitchFamily="34" charset="0"/>
                <a:ea typeface="Times New Roman" panose="02020603050405020304" pitchFamily="18" charset="0"/>
                <a:cs typeface="Times New Roman" panose="02020603050405020304" pitchFamily="18" charset="0"/>
              </a:rPr>
              <a:t>Hagan lo siguiente:</a:t>
            </a:r>
            <a:endParaRPr lang="en-US" sz="2400" dirty="0">
              <a:effectLst/>
              <a:latin typeface="Avenir Next LT Pro" panose="020B0504020202020204" pitchFamily="34" charset="0"/>
              <a:ea typeface="Calibri" panose="020F0502020204030204" pitchFamily="34" charset="0"/>
              <a:cs typeface="Times New Roman" panose="02020603050405020304" pitchFamily="18" charset="0"/>
            </a:endParaRPr>
          </a:p>
          <a:p>
            <a:pPr marL="914400" marR="0" lvl="1" indent="-457200">
              <a:lnSpc>
                <a:spcPct val="107000"/>
              </a:lnSpc>
              <a:spcBef>
                <a:spcPts val="0"/>
              </a:spcBef>
              <a:spcAft>
                <a:spcPts val="800"/>
              </a:spcAft>
              <a:buFont typeface="+mj-lt"/>
              <a:buAutoNum type="arabicPeriod"/>
              <a:tabLst>
                <a:tab pos="914400" algn="l"/>
              </a:tabLst>
            </a:pPr>
            <a:r>
              <a:rPr lang="es-ES" dirty="0">
                <a:effectLst/>
                <a:latin typeface="Avenir Next LT Pro" panose="020B0504020202020204" pitchFamily="34" charset="0"/>
                <a:ea typeface="Times New Roman" panose="02020603050405020304" pitchFamily="18" charset="0"/>
                <a:cs typeface="Times New Roman" panose="02020603050405020304" pitchFamily="18" charset="0"/>
              </a:rPr>
              <a:t>Asegúrense de que todos los miembros del grupo estén familiarizados con el contexto.</a:t>
            </a:r>
            <a:endParaRPr lang="en-US" dirty="0">
              <a:effectLst/>
              <a:latin typeface="Avenir Next LT Pro" panose="020B0504020202020204" pitchFamily="34" charset="0"/>
              <a:ea typeface="Calibri" panose="020F0502020204030204" pitchFamily="34" charset="0"/>
              <a:cs typeface="Times New Roman" panose="02020603050405020304" pitchFamily="18" charset="0"/>
            </a:endParaRPr>
          </a:p>
          <a:p>
            <a:pPr marL="914400" marR="0" lvl="1" indent="-457200">
              <a:lnSpc>
                <a:spcPct val="107000"/>
              </a:lnSpc>
              <a:spcBef>
                <a:spcPts val="0"/>
              </a:spcBef>
              <a:spcAft>
                <a:spcPts val="800"/>
              </a:spcAft>
              <a:buFont typeface="+mj-lt"/>
              <a:buAutoNum type="arabicPeriod"/>
              <a:tabLst>
                <a:tab pos="914400" algn="l"/>
              </a:tabLst>
            </a:pPr>
            <a:r>
              <a:rPr lang="en-US" dirty="0">
                <a:effectLst/>
                <a:latin typeface="Avenir Next LT Pro" panose="020B0504020202020204" pitchFamily="34" charset="0"/>
                <a:ea typeface="Calibri" panose="020F0502020204030204" pitchFamily="34" charset="0"/>
                <a:cs typeface="Times New Roman" panose="02020603050405020304" pitchFamily="18" charset="0"/>
              </a:rPr>
              <a:t>T</a:t>
            </a:r>
            <a:r>
              <a:rPr lang="es-ES" dirty="0" err="1">
                <a:effectLst/>
                <a:latin typeface="Avenir Next LT Pro" panose="020B0504020202020204" pitchFamily="34" charset="0"/>
                <a:ea typeface="Times New Roman" panose="02020603050405020304" pitchFamily="18" charset="0"/>
                <a:cs typeface="Times New Roman" panose="02020603050405020304" pitchFamily="18" charset="0"/>
              </a:rPr>
              <a:t>rabajen</a:t>
            </a:r>
            <a:r>
              <a:rPr lang="es-ES" dirty="0">
                <a:effectLst/>
                <a:latin typeface="Avenir Next LT Pro" panose="020B0504020202020204" pitchFamily="34" charset="0"/>
                <a:ea typeface="Times New Roman" panose="02020603050405020304" pitchFamily="18" charset="0"/>
                <a:cs typeface="Times New Roman" panose="02020603050405020304" pitchFamily="18" charset="0"/>
              </a:rPr>
              <a:t> en una computadora usando la Herramienta de Gestión Ambiental para analizar el proyecto.</a:t>
            </a:r>
            <a:endParaRPr lang="en-US" dirty="0">
              <a:effectLst/>
              <a:latin typeface="Avenir Next LT Pro" panose="020B0504020202020204" pitchFamily="34" charset="0"/>
              <a:ea typeface="Calibri" panose="020F0502020204030204" pitchFamily="34" charset="0"/>
              <a:cs typeface="Times New Roman" panose="02020603050405020304" pitchFamily="18" charset="0"/>
            </a:endParaRPr>
          </a:p>
          <a:p>
            <a:pPr marL="914400" marR="0" lvl="1" indent="-457200">
              <a:lnSpc>
                <a:spcPct val="107000"/>
              </a:lnSpc>
              <a:spcBef>
                <a:spcPts val="0"/>
              </a:spcBef>
              <a:spcAft>
                <a:spcPts val="800"/>
              </a:spcAft>
              <a:buFont typeface="+mj-lt"/>
              <a:buAutoNum type="arabicPeriod"/>
              <a:tabLst>
                <a:tab pos="914400" algn="l"/>
              </a:tabLst>
            </a:pPr>
            <a:r>
              <a:rPr lang="es-ES" dirty="0">
                <a:effectLst/>
                <a:latin typeface="Avenir Next LT Pro" panose="020B0504020202020204" pitchFamily="34" charset="0"/>
                <a:ea typeface="Times New Roman" panose="02020603050405020304" pitchFamily="18" charset="0"/>
                <a:cs typeface="Times New Roman" panose="02020603050405020304" pitchFamily="18" charset="0"/>
              </a:rPr>
              <a:t>Presenten sus hallazgos y su experiencia usando la herramienta al grupo general.</a:t>
            </a:r>
            <a:endParaRPr lang="en-US" dirty="0">
              <a:effectLst/>
              <a:latin typeface="Avenir Next LT Pro" panose="020B050402020202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 </a:t>
            </a:r>
            <a:endParaRPr lang="en-US" dirty="0">
              <a:ea typeface="Malgun Gothic Semilight" panose="020B0502040204020203" pitchFamily="34" charset="-128"/>
              <a:cs typeface="Malgun Gothic Semilight" panose="020B0502040204020203" pitchFamily="34" charset="-128"/>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s-ES" sz="2200" dirty="0">
                <a:effectLst/>
                <a:latin typeface="Avenir Next LT Pro" panose="020B0504020202020204" pitchFamily="34" charset="0"/>
                <a:ea typeface="Times New Roman" panose="02020603050405020304" pitchFamily="18" charset="0"/>
                <a:cs typeface="Times New Roman" panose="02020603050405020304" pitchFamily="18" charset="0"/>
              </a:rPr>
              <a:t>Si no tienen un escenario del mundo real, seleccionen uno de los escenarios de los folletos, que incluyen:</a:t>
            </a:r>
            <a:endParaRPr lang="en-US" sz="2200" dirty="0">
              <a:effectLst/>
              <a:latin typeface="Avenir Next LT Pro" panose="020B0504020202020204" pitchFamily="34" charset="0"/>
              <a:ea typeface="Calibri" panose="020F0502020204030204" pitchFamily="34" charset="0"/>
              <a:cs typeface="Times New Roman" panose="02020603050405020304" pitchFamily="18" charset="0"/>
            </a:endParaRPr>
          </a:p>
          <a:p>
            <a:pPr marL="914400" marR="0" lvl="1" indent="-457200">
              <a:lnSpc>
                <a:spcPct val="107000"/>
              </a:lnSpc>
              <a:spcBef>
                <a:spcPts val="0"/>
              </a:spcBef>
              <a:spcAft>
                <a:spcPts val="800"/>
              </a:spcAft>
              <a:buFont typeface="+mj-lt"/>
              <a:buAutoNum type="arabicPeriod"/>
              <a:tabLst>
                <a:tab pos="914400" algn="l"/>
              </a:tabLst>
            </a:pPr>
            <a:r>
              <a:rPr lang="en-US" sz="2200" dirty="0" err="1">
                <a:effectLst/>
                <a:latin typeface="Avenir Next LT Pro" panose="020B0504020202020204" pitchFamily="34" charset="0"/>
                <a:ea typeface="Calibri" panose="020F0502020204030204" pitchFamily="34" charset="0"/>
                <a:cs typeface="Times New Roman" panose="02020603050405020304" pitchFamily="18" charset="0"/>
              </a:rPr>
              <a:t>Programa</a:t>
            </a:r>
            <a:r>
              <a:rPr lang="en-US" sz="2200" dirty="0">
                <a:effectLst/>
                <a:latin typeface="Avenir Next LT Pro" panose="020B0504020202020204" pitchFamily="34" charset="0"/>
                <a:ea typeface="Calibri" panose="020F0502020204030204" pitchFamily="34" charset="0"/>
                <a:cs typeface="Times New Roman" panose="02020603050405020304" pitchFamily="18" charset="0"/>
              </a:rPr>
              <a:t> de </a:t>
            </a:r>
            <a:r>
              <a:rPr lang="en-US" sz="2200" dirty="0" err="1">
                <a:effectLst/>
                <a:latin typeface="Avenir Next LT Pro" panose="020B0504020202020204" pitchFamily="34" charset="0"/>
                <a:ea typeface="Calibri" panose="020F0502020204030204" pitchFamily="34" charset="0"/>
                <a:cs typeface="Times New Roman" panose="02020603050405020304" pitchFamily="18" charset="0"/>
              </a:rPr>
              <a:t>medios</a:t>
            </a:r>
            <a:r>
              <a:rPr lang="en-US" sz="2200" dirty="0">
                <a:effectLst/>
                <a:latin typeface="Avenir Next LT Pro" panose="020B0504020202020204" pitchFamily="34" charset="0"/>
                <a:ea typeface="Calibri" panose="020F0502020204030204" pitchFamily="34" charset="0"/>
                <a:cs typeface="Times New Roman" panose="02020603050405020304" pitchFamily="18" charset="0"/>
              </a:rPr>
              <a:t> de </a:t>
            </a:r>
            <a:r>
              <a:rPr lang="en-US" sz="2200" dirty="0" err="1">
                <a:effectLst/>
                <a:latin typeface="Avenir Next LT Pro" panose="020B0504020202020204" pitchFamily="34" charset="0"/>
                <a:ea typeface="Calibri" panose="020F0502020204030204" pitchFamily="34" charset="0"/>
                <a:cs typeface="Times New Roman" panose="02020603050405020304" pitchFamily="18" charset="0"/>
              </a:rPr>
              <a:t>vida</a:t>
            </a:r>
            <a:r>
              <a:rPr lang="en-US" sz="2200" dirty="0">
                <a:effectLst/>
                <a:latin typeface="Avenir Next LT Pro" panose="020B0504020202020204" pitchFamily="34" charset="0"/>
                <a:ea typeface="Calibri" panose="020F0502020204030204" pitchFamily="34" charset="0"/>
                <a:cs typeface="Times New Roman" panose="02020603050405020304" pitchFamily="18" charset="0"/>
              </a:rPr>
              <a:t> (</a:t>
            </a:r>
            <a:r>
              <a:rPr lang="en-US" sz="2200" dirty="0" err="1">
                <a:effectLst/>
                <a:latin typeface="Avenir Next LT Pro" panose="020B0504020202020204" pitchFamily="34" charset="0"/>
                <a:ea typeface="Calibri" panose="020F0502020204030204" pitchFamily="34" charset="0"/>
                <a:cs typeface="Times New Roman" panose="02020603050405020304" pitchFamily="18" charset="0"/>
              </a:rPr>
              <a:t>contexto</a:t>
            </a:r>
            <a:r>
              <a:rPr lang="en-US" sz="2200" dirty="0">
                <a:effectLst/>
                <a:latin typeface="Avenir Next LT Pro" panose="020B0504020202020204" pitchFamily="34" charset="0"/>
                <a:ea typeface="Calibri" panose="020F0502020204030204" pitchFamily="34" charset="0"/>
                <a:cs typeface="Times New Roman" panose="02020603050405020304" pitchFamily="18" charset="0"/>
              </a:rPr>
              <a:t> de </a:t>
            </a:r>
            <a:r>
              <a:rPr lang="en-US" sz="2200" dirty="0" err="1">
                <a:effectLst/>
                <a:latin typeface="Avenir Next LT Pro" panose="020B0504020202020204" pitchFamily="34" charset="0"/>
                <a:ea typeface="Calibri" panose="020F0502020204030204" pitchFamily="34" charset="0"/>
                <a:cs typeface="Times New Roman" panose="02020603050405020304" pitchFamily="18" charset="0"/>
              </a:rPr>
              <a:t>desarrollo</a:t>
            </a:r>
            <a:r>
              <a:rPr lang="en-US" sz="2200" dirty="0">
                <a:effectLst/>
                <a:latin typeface="Avenir Next LT Pro" panose="020B0504020202020204" pitchFamily="34" charset="0"/>
                <a:ea typeface="Calibri" panose="020F0502020204030204" pitchFamily="34" charset="0"/>
                <a:cs typeface="Times New Roman" panose="02020603050405020304" pitchFamily="18" charset="0"/>
              </a:rPr>
              <a:t> – rural)</a:t>
            </a:r>
          </a:p>
          <a:p>
            <a:pPr marL="914400" marR="0" lvl="1" indent="-457200">
              <a:lnSpc>
                <a:spcPct val="107000"/>
              </a:lnSpc>
              <a:spcBef>
                <a:spcPts val="0"/>
              </a:spcBef>
              <a:spcAft>
                <a:spcPts val="800"/>
              </a:spcAft>
              <a:buFont typeface="+mj-lt"/>
              <a:buAutoNum type="arabicPeriod"/>
              <a:tabLst>
                <a:tab pos="914400" algn="l"/>
              </a:tabLst>
            </a:pPr>
            <a:r>
              <a:rPr lang="en-US" sz="2200" dirty="0" err="1">
                <a:effectLst/>
                <a:latin typeface="Avenir Next LT Pro" panose="020B0504020202020204" pitchFamily="34" charset="0"/>
                <a:ea typeface="Calibri" panose="020F0502020204030204" pitchFamily="34" charset="0"/>
                <a:cs typeface="Times New Roman" panose="02020603050405020304" pitchFamily="18" charset="0"/>
              </a:rPr>
              <a:t>Programa</a:t>
            </a:r>
            <a:r>
              <a:rPr lang="en-US" sz="2200" dirty="0">
                <a:effectLst/>
                <a:latin typeface="Avenir Next LT Pro" panose="020B0504020202020204" pitchFamily="34" charset="0"/>
                <a:ea typeface="Calibri" panose="020F0502020204030204" pitchFamily="34" charset="0"/>
                <a:cs typeface="Times New Roman" panose="02020603050405020304" pitchFamily="18" charset="0"/>
              </a:rPr>
              <a:t> de </a:t>
            </a:r>
            <a:r>
              <a:rPr lang="en-US" sz="2200" dirty="0" err="1">
                <a:effectLst/>
                <a:latin typeface="Avenir Next LT Pro" panose="020B0504020202020204" pitchFamily="34" charset="0"/>
                <a:ea typeface="Calibri" panose="020F0502020204030204" pitchFamily="34" charset="0"/>
                <a:cs typeface="Times New Roman" panose="02020603050405020304" pitchFamily="18" charset="0"/>
              </a:rPr>
              <a:t>refugio</a:t>
            </a:r>
            <a:r>
              <a:rPr lang="en-US" sz="2200" dirty="0">
                <a:effectLst/>
                <a:latin typeface="Avenir Next LT Pro" panose="020B0504020202020204" pitchFamily="34" charset="0"/>
                <a:ea typeface="Calibri" panose="020F0502020204030204" pitchFamily="34" charset="0"/>
                <a:cs typeface="Times New Roman" panose="02020603050405020304" pitchFamily="18" charset="0"/>
              </a:rPr>
              <a:t> y WASH (</a:t>
            </a:r>
            <a:r>
              <a:rPr lang="en-US" sz="2200" dirty="0" err="1">
                <a:effectLst/>
                <a:latin typeface="Avenir Next LT Pro" panose="020B0504020202020204" pitchFamily="34" charset="0"/>
                <a:ea typeface="Calibri" panose="020F0502020204030204" pitchFamily="34" charset="0"/>
                <a:cs typeface="Times New Roman" panose="02020603050405020304" pitchFamily="18" charset="0"/>
              </a:rPr>
              <a:t>contexto</a:t>
            </a:r>
            <a:r>
              <a:rPr lang="en-US" sz="2200" dirty="0">
                <a:effectLst/>
                <a:latin typeface="Avenir Next LT Pro" panose="020B0504020202020204" pitchFamily="34" charset="0"/>
                <a:ea typeface="Calibri" panose="020F0502020204030204" pitchFamily="34" charset="0"/>
                <a:cs typeface="Times New Roman" panose="02020603050405020304" pitchFamily="18" charset="0"/>
              </a:rPr>
              <a:t> de </a:t>
            </a:r>
            <a:r>
              <a:rPr lang="en-US" sz="2200" dirty="0" err="1">
                <a:effectLst/>
                <a:latin typeface="Avenir Next LT Pro" panose="020B0504020202020204" pitchFamily="34" charset="0"/>
                <a:ea typeface="Calibri" panose="020F0502020204030204" pitchFamily="34" charset="0"/>
                <a:cs typeface="Times New Roman" panose="02020603050405020304" pitchFamily="18" charset="0"/>
              </a:rPr>
              <a:t>respuesta</a:t>
            </a:r>
            <a:r>
              <a:rPr lang="en-US" sz="2200" dirty="0">
                <a:effectLst/>
                <a:latin typeface="Avenir Next LT Pro" panose="020B0504020202020204" pitchFamily="34" charset="0"/>
                <a:ea typeface="Calibri" panose="020F0502020204030204" pitchFamily="34" charset="0"/>
                <a:cs typeface="Times New Roman" panose="02020603050405020304" pitchFamily="18" charset="0"/>
              </a:rPr>
              <a:t> </a:t>
            </a:r>
            <a:r>
              <a:rPr lang="en-US" sz="2200" dirty="0" err="1">
                <a:effectLst/>
                <a:latin typeface="Avenir Next LT Pro" panose="020B0504020202020204" pitchFamily="34" charset="0"/>
                <a:ea typeface="Calibri" panose="020F0502020204030204" pitchFamily="34" charset="0"/>
                <a:cs typeface="Times New Roman" panose="02020603050405020304" pitchFamily="18" charset="0"/>
              </a:rPr>
              <a:t>humanitaria</a:t>
            </a:r>
            <a:r>
              <a:rPr lang="en-US" sz="2200" dirty="0">
                <a:effectLst/>
                <a:latin typeface="Avenir Next LT Pro" panose="020B0504020202020204" pitchFamily="34" charset="0"/>
                <a:ea typeface="Calibri" panose="020F0502020204030204" pitchFamily="34" charset="0"/>
                <a:cs typeface="Times New Roman" panose="02020603050405020304" pitchFamily="18" charset="0"/>
              </a:rPr>
              <a:t>)</a:t>
            </a:r>
          </a:p>
          <a:p>
            <a:pPr marL="914400" marR="0" lvl="1" indent="-457200">
              <a:lnSpc>
                <a:spcPct val="107000"/>
              </a:lnSpc>
              <a:spcBef>
                <a:spcPts val="0"/>
              </a:spcBef>
              <a:spcAft>
                <a:spcPts val="800"/>
              </a:spcAft>
              <a:buFont typeface="+mj-lt"/>
              <a:buAutoNum type="arabicPeriod"/>
              <a:tabLst>
                <a:tab pos="914400" algn="l"/>
              </a:tabLst>
            </a:pPr>
            <a:r>
              <a:rPr lang="en-US" sz="2200" dirty="0" err="1">
                <a:effectLst/>
                <a:latin typeface="Avenir Next LT Pro" panose="020B0504020202020204" pitchFamily="34" charset="0"/>
                <a:ea typeface="Calibri" panose="020F0502020204030204" pitchFamily="34" charset="0"/>
                <a:cs typeface="Times New Roman" panose="02020603050405020304" pitchFamily="18" charset="0"/>
              </a:rPr>
              <a:t>Programa</a:t>
            </a:r>
            <a:r>
              <a:rPr lang="en-US" sz="2200" dirty="0">
                <a:effectLst/>
                <a:latin typeface="Avenir Next LT Pro" panose="020B0504020202020204" pitchFamily="34" charset="0"/>
                <a:ea typeface="Calibri" panose="020F0502020204030204" pitchFamily="34" charset="0"/>
                <a:cs typeface="Times New Roman" panose="02020603050405020304" pitchFamily="18" charset="0"/>
              </a:rPr>
              <a:t> WASH y RRD (</a:t>
            </a:r>
            <a:r>
              <a:rPr lang="en-US" sz="2200" dirty="0" err="1">
                <a:effectLst/>
                <a:latin typeface="Avenir Next LT Pro" panose="020B0504020202020204" pitchFamily="34" charset="0"/>
                <a:ea typeface="Calibri" panose="020F0502020204030204" pitchFamily="34" charset="0"/>
                <a:cs typeface="Times New Roman" panose="02020603050405020304" pitchFamily="18" charset="0"/>
              </a:rPr>
              <a:t>contexto</a:t>
            </a:r>
            <a:r>
              <a:rPr lang="en-US" sz="2200" dirty="0">
                <a:effectLst/>
                <a:latin typeface="Avenir Next LT Pro" panose="020B0504020202020204" pitchFamily="34" charset="0"/>
                <a:ea typeface="Calibri" panose="020F0502020204030204" pitchFamily="34" charset="0"/>
                <a:cs typeface="Times New Roman" panose="02020603050405020304" pitchFamily="18" charset="0"/>
              </a:rPr>
              <a:t> de </a:t>
            </a:r>
            <a:r>
              <a:rPr lang="en-US" sz="2200" dirty="0" err="1">
                <a:effectLst/>
                <a:latin typeface="Avenir Next LT Pro" panose="020B0504020202020204" pitchFamily="34" charset="0"/>
                <a:ea typeface="Calibri" panose="020F0502020204030204" pitchFamily="34" charset="0"/>
                <a:cs typeface="Times New Roman" panose="02020603050405020304" pitchFamily="18" charset="0"/>
              </a:rPr>
              <a:t>recuperación</a:t>
            </a:r>
            <a:r>
              <a:rPr lang="en-US" sz="2200" dirty="0">
                <a:effectLst/>
                <a:latin typeface="Avenir Next LT Pro" panose="020B0504020202020204" pitchFamily="34" charset="0"/>
                <a:ea typeface="Calibri" panose="020F0502020204030204" pitchFamily="34" charset="0"/>
                <a:cs typeface="Times New Roman" panose="02020603050405020304" pitchFamily="18" charset="0"/>
              </a:rPr>
              <a:t> </a:t>
            </a:r>
            <a:r>
              <a:rPr lang="en-US" sz="2200" dirty="0" err="1">
                <a:effectLst/>
                <a:latin typeface="Avenir Next LT Pro" panose="020B0504020202020204" pitchFamily="34" charset="0"/>
                <a:ea typeface="Calibri" panose="020F0502020204030204" pitchFamily="34" charset="0"/>
                <a:cs typeface="Times New Roman" panose="02020603050405020304" pitchFamily="18" charset="0"/>
              </a:rPr>
              <a:t>humanitaria</a:t>
            </a:r>
            <a:r>
              <a:rPr lang="en-US" sz="2200" dirty="0">
                <a:effectLst/>
                <a:latin typeface="Avenir Next LT Pro" panose="020B0504020202020204" pitchFamily="34" charset="0"/>
                <a:ea typeface="Calibri" panose="020F0502020204030204" pitchFamily="34" charset="0"/>
                <a:cs typeface="Times New Roman" panose="02020603050405020304" pitchFamily="18" charset="0"/>
              </a:rPr>
              <a:t> - </a:t>
            </a:r>
            <a:r>
              <a:rPr lang="en-US" sz="2200" dirty="0" err="1">
                <a:effectLst/>
                <a:latin typeface="Avenir Next LT Pro" panose="020B0504020202020204" pitchFamily="34" charset="0"/>
                <a:ea typeface="Calibri" panose="020F0502020204030204" pitchFamily="34" charset="0"/>
                <a:cs typeface="Times New Roman" panose="02020603050405020304" pitchFamily="18" charset="0"/>
              </a:rPr>
              <a:t>urbano</a:t>
            </a:r>
            <a:r>
              <a:rPr lang="en-US" sz="2200" dirty="0">
                <a:effectLst/>
                <a:latin typeface="Avenir Next LT Pro" panose="020B0504020202020204" pitchFamily="34" charset="0"/>
                <a:ea typeface="Calibri" panose="020F0502020204030204" pitchFamily="34" charset="0"/>
                <a:cs typeface="Times New Roman" panose="02020603050405020304" pitchFamily="18" charset="0"/>
              </a:rPr>
              <a:t>)</a:t>
            </a:r>
          </a:p>
          <a:p>
            <a:endParaRPr lang="en-US" dirty="0">
              <a:ea typeface="Malgun Gothic Semilight" panose="020B0502040204020203" pitchFamily="34" charset="-128"/>
              <a:cs typeface="Malgun Gothic Semilight" panose="020B0502040204020203" pitchFamily="34" charset="-128"/>
            </a:endParaRPr>
          </a:p>
          <a:p>
            <a:endParaRPr lang="en-US" dirty="0">
              <a:ea typeface="Malgun Gothic Semilight" panose="020B0502040204020203" pitchFamily="34" charset="-128"/>
              <a:cs typeface="Malgun Gothic Semilight" panose="020B0502040204020203" pitchFamily="34" charset="-128"/>
            </a:endParaRPr>
          </a:p>
          <a:p>
            <a:endParaRPr lang="en-US" dirty="0">
              <a:ea typeface="Malgun Gothic Semilight" panose="020B0502040204020203" pitchFamily="34" charset="-128"/>
              <a:cs typeface="Malgun Gothic Semilight" panose="020B0502040204020203" pitchFamily="34" charset="-128"/>
            </a:endParaRPr>
          </a:p>
          <a:p>
            <a:endParaRPr lang="en-US" dirty="0">
              <a:ea typeface="Malgun Gothic Semilight" panose="020B0502040204020203" pitchFamily="34" charset="-128"/>
              <a:cs typeface="Malgun Gothic Semilight" panose="020B0502040204020203" pitchFamily="34" charset="-128"/>
            </a:endParaRPr>
          </a:p>
          <a:p>
            <a:pPr marL="0" indent="0">
              <a:buNone/>
            </a:pPr>
            <a:endParaRPr lang="en-US" dirty="0">
              <a:ea typeface="Malgun Gothic Semilight" panose="020B0502040204020203" pitchFamily="34" charset="-128"/>
              <a:cs typeface="Malgun Gothic Semilight" panose="020B0502040204020203" pitchFamily="34" charset="-128"/>
            </a:endParaRPr>
          </a:p>
          <a:p>
            <a:pPr marL="0" lvl="0" indent="0">
              <a:buNone/>
            </a:pPr>
            <a:endParaRPr lang="en-US" dirty="0"/>
          </a:p>
        </p:txBody>
      </p:sp>
    </p:spTree>
    <p:extLst>
      <p:ext uri="{BB962C8B-B14F-4D97-AF65-F5344CB8AC3E}">
        <p14:creationId xmlns:p14="http://schemas.microsoft.com/office/powerpoint/2010/main" val="18736536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0" marR="0">
              <a:lnSpc>
                <a:spcPct val="107000"/>
              </a:lnSpc>
              <a:spcBef>
                <a:spcPts val="0"/>
              </a:spcBef>
              <a:spcAft>
                <a:spcPts val="800"/>
              </a:spcAft>
            </a:pPr>
            <a:r>
              <a:rPr lang="en-US" dirty="0" err="1">
                <a:effectLst/>
                <a:ea typeface="Calibri" panose="020F0502020204030204" pitchFamily="34" charset="0"/>
                <a:cs typeface="Times New Roman" panose="02020603050405020304" pitchFamily="18" charset="0"/>
              </a:rPr>
              <a:t>Preguntas</a:t>
            </a:r>
            <a:r>
              <a:rPr lang="en-US" dirty="0">
                <a:effectLst/>
                <a:ea typeface="Calibri" panose="020F0502020204030204" pitchFamily="34" charset="0"/>
                <a:cs typeface="Times New Roman" panose="02020603050405020304" pitchFamily="18" charset="0"/>
              </a:rPr>
              <a:t> para el </a:t>
            </a:r>
            <a:r>
              <a:rPr lang="en-US" dirty="0" err="1">
                <a:effectLst/>
                <a:ea typeface="Calibri" panose="020F0502020204030204" pitchFamily="34" charset="0"/>
                <a:cs typeface="Times New Roman" panose="02020603050405020304" pitchFamily="18" charset="0"/>
              </a:rPr>
              <a:t>diálogo</a:t>
            </a:r>
            <a:r>
              <a:rPr lang="en-US" dirty="0">
                <a:effectLst/>
                <a:ea typeface="Calibri" panose="020F0502020204030204" pitchFamily="34" charset="0"/>
                <a:cs typeface="Times New Roman" panose="02020603050405020304" pitchFamily="18" charset="0"/>
              </a:rPr>
              <a:t> </a:t>
            </a:r>
          </a:p>
        </p:txBody>
      </p:sp>
      <p:sp>
        <p:nvSpPr>
          <p:cNvPr id="5" name="Content Placeholder 2"/>
          <p:cNvSpPr>
            <a:spLocks noGrp="1"/>
          </p:cNvSpPr>
          <p:nvPr>
            <p:ph idx="1"/>
          </p:nvPr>
        </p:nvSpPr>
        <p:spPr>
          <a:xfrm>
            <a:off x="838200" y="1597026"/>
            <a:ext cx="10515600" cy="4351338"/>
          </a:xfrm>
        </p:spPr>
        <p:txBody>
          <a:bodyPr>
            <a:normAutofit/>
          </a:bodyPr>
          <a:lstStyle/>
          <a:p>
            <a:pPr marL="514350" marR="0" lvl="0" indent="-514350">
              <a:lnSpc>
                <a:spcPct val="107000"/>
              </a:lnSpc>
              <a:spcBef>
                <a:spcPts val="0"/>
              </a:spcBef>
              <a:spcAft>
                <a:spcPts val="800"/>
              </a:spcAft>
              <a:buFont typeface="+mj-lt"/>
              <a:buAutoNum type="arabicPeriod"/>
              <a:tabLst>
                <a:tab pos="457200" algn="l"/>
              </a:tabLst>
            </a:pPr>
            <a:r>
              <a:rPr lang="es-ES" sz="2600" dirty="0">
                <a:effectLst/>
                <a:latin typeface="Avenir Next LT Pro" panose="020B0504020202020204" pitchFamily="34" charset="0"/>
                <a:ea typeface="Times New Roman" panose="02020603050405020304" pitchFamily="18" charset="0"/>
                <a:cs typeface="Times New Roman" panose="02020603050405020304" pitchFamily="18" charset="0"/>
              </a:rPr>
              <a:t>¿Cómo puede ser más útil el proceso de la Herramienta de Gestión Ambiental </a:t>
            </a:r>
            <a:r>
              <a:rPr lang="en-US" sz="2600" dirty="0">
                <a:effectLst/>
                <a:latin typeface="Avenir Next LT Pro" panose="020B0504020202020204" pitchFamily="34" charset="0"/>
                <a:ea typeface="Calibri" panose="020F0502020204030204" pitchFamily="34" charset="0"/>
                <a:cs typeface="Times New Roman" panose="02020603050405020304" pitchFamily="18" charset="0"/>
              </a:rPr>
              <a:t> </a:t>
            </a:r>
            <a:r>
              <a:rPr lang="es-ES" sz="2600" dirty="0">
                <a:effectLst/>
                <a:latin typeface="Avenir Next LT Pro" panose="020B0504020202020204" pitchFamily="34" charset="0"/>
                <a:ea typeface="Times New Roman" panose="02020603050405020304" pitchFamily="18" charset="0"/>
                <a:cs typeface="Times New Roman" panose="02020603050405020304" pitchFamily="18" charset="0"/>
              </a:rPr>
              <a:t>para completar el diseño del proyecto?</a:t>
            </a:r>
            <a:endParaRPr lang="en-US" sz="2600" dirty="0">
              <a:effectLst/>
              <a:latin typeface="Avenir Next LT Pro" panose="020B0504020202020204" pitchFamily="34" charset="0"/>
              <a:ea typeface="Calibri" panose="020F0502020204030204" pitchFamily="34" charset="0"/>
              <a:cs typeface="Times New Roman" panose="02020603050405020304" pitchFamily="18" charset="0"/>
            </a:endParaRPr>
          </a:p>
          <a:p>
            <a:pPr marL="514350" marR="0" lvl="0" indent="-514350">
              <a:lnSpc>
                <a:spcPct val="107000"/>
              </a:lnSpc>
              <a:spcBef>
                <a:spcPts val="0"/>
              </a:spcBef>
              <a:spcAft>
                <a:spcPts val="800"/>
              </a:spcAft>
              <a:buFont typeface="+mj-lt"/>
              <a:buAutoNum type="arabicPeriod"/>
              <a:tabLst>
                <a:tab pos="457200" algn="l"/>
              </a:tabLst>
            </a:pPr>
            <a:r>
              <a:rPr lang="es-ES" sz="2600" dirty="0">
                <a:effectLst/>
                <a:latin typeface="Avenir Next LT Pro" panose="020B0504020202020204" pitchFamily="34" charset="0"/>
                <a:ea typeface="Times New Roman" panose="02020603050405020304" pitchFamily="18" charset="0"/>
                <a:cs typeface="Times New Roman" panose="02020603050405020304" pitchFamily="18" charset="0"/>
              </a:rPr>
              <a:t>¿Cómo incorporarían los cambios identificados durante el proceso de la Herramienta de Gestión Ambiental durante la implementación?</a:t>
            </a:r>
            <a:endParaRPr lang="en-US" sz="2600" dirty="0">
              <a:effectLst/>
              <a:latin typeface="Avenir Next LT Pro" panose="020B0504020202020204" pitchFamily="34" charset="0"/>
              <a:ea typeface="Calibri" panose="020F0502020204030204" pitchFamily="34" charset="0"/>
              <a:cs typeface="Times New Roman" panose="02020603050405020304" pitchFamily="18" charset="0"/>
            </a:endParaRPr>
          </a:p>
          <a:p>
            <a:pPr marL="514350" marR="0" lvl="0" indent="-514350">
              <a:lnSpc>
                <a:spcPct val="107000"/>
              </a:lnSpc>
              <a:spcBef>
                <a:spcPts val="0"/>
              </a:spcBef>
              <a:spcAft>
                <a:spcPts val="800"/>
              </a:spcAft>
              <a:buFont typeface="+mj-lt"/>
              <a:buAutoNum type="arabicPeriod"/>
              <a:tabLst>
                <a:tab pos="457200" algn="l"/>
              </a:tabLst>
            </a:pPr>
            <a:r>
              <a:rPr lang="es-ES" sz="2600" dirty="0">
                <a:effectLst/>
                <a:latin typeface="Avenir Next LT Pro" panose="020B0504020202020204" pitchFamily="34" charset="0"/>
                <a:ea typeface="Times New Roman" panose="02020603050405020304" pitchFamily="18" charset="0"/>
                <a:cs typeface="Times New Roman" panose="02020603050405020304" pitchFamily="18" charset="0"/>
              </a:rPr>
              <a:t>¿Qué desafíos específicos ven al aplicar la Herramienta de Gestión Ambiental en su trabajo?</a:t>
            </a:r>
            <a:endParaRPr lang="en-US" sz="2600" dirty="0">
              <a:effectLst/>
              <a:latin typeface="Avenir Next LT Pro" panose="020B0504020202020204" pitchFamily="34" charset="0"/>
              <a:ea typeface="Calibri" panose="020F0502020204030204" pitchFamily="34" charset="0"/>
              <a:cs typeface="Times New Roman" panose="02020603050405020304" pitchFamily="18" charset="0"/>
            </a:endParaRPr>
          </a:p>
          <a:p>
            <a:pPr marL="514350" marR="0" lvl="0" indent="-514350">
              <a:lnSpc>
                <a:spcPct val="107000"/>
              </a:lnSpc>
              <a:spcBef>
                <a:spcPts val="0"/>
              </a:spcBef>
              <a:spcAft>
                <a:spcPts val="800"/>
              </a:spcAft>
              <a:buFont typeface="+mj-lt"/>
              <a:buAutoNum type="arabicPeriod"/>
              <a:tabLst>
                <a:tab pos="457200" algn="l"/>
              </a:tabLst>
            </a:pPr>
            <a:r>
              <a:rPr lang="es-ES" sz="2600" dirty="0">
                <a:effectLst/>
                <a:latin typeface="Avenir Next LT Pro" panose="020B0504020202020204" pitchFamily="34" charset="0"/>
                <a:ea typeface="Times New Roman" panose="02020603050405020304" pitchFamily="18" charset="0"/>
                <a:cs typeface="Times New Roman" panose="02020603050405020304" pitchFamily="18" charset="0"/>
              </a:rPr>
              <a:t>¿Otras preguntas o aclaraciones sobre la Herramienta de Gestión Ambiental?</a:t>
            </a:r>
            <a:endParaRPr lang="en-US" sz="2600" dirty="0">
              <a:effectLst/>
              <a:latin typeface="Avenir Next LT Pro" panose="020B0504020202020204" pitchFamily="34" charset="0"/>
              <a:ea typeface="Calibri" panose="020F0502020204030204" pitchFamily="34" charset="0"/>
              <a:cs typeface="Times New Roman" panose="02020603050405020304" pitchFamily="18" charset="0"/>
            </a:endParaRPr>
          </a:p>
          <a:p>
            <a:pPr marL="0" marR="0" indent="0">
              <a:spcBef>
                <a:spcPts val="0"/>
              </a:spcBef>
              <a:spcAft>
                <a:spcPts val="8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ea typeface="Malgun Gothic Semilight" panose="020B0502040204020203" pitchFamily="34" charset="-128"/>
              <a:cs typeface="Malgun Gothic Semilight" panose="020B0502040204020203" pitchFamily="34" charset="-128"/>
            </a:endParaRPr>
          </a:p>
          <a:p>
            <a:endParaRPr lang="en-US" dirty="0">
              <a:ea typeface="Malgun Gothic Semilight" panose="020B0502040204020203" pitchFamily="34" charset="-128"/>
              <a:cs typeface="Malgun Gothic Semilight" panose="020B0502040204020203" pitchFamily="34" charset="-128"/>
            </a:endParaRPr>
          </a:p>
          <a:p>
            <a:endParaRPr lang="en-US" dirty="0">
              <a:ea typeface="Malgun Gothic Semilight" panose="020B0502040204020203" pitchFamily="34" charset="-128"/>
              <a:cs typeface="Malgun Gothic Semilight" panose="020B0502040204020203" pitchFamily="34" charset="-128"/>
            </a:endParaRPr>
          </a:p>
          <a:p>
            <a:endParaRPr lang="en-US" dirty="0">
              <a:ea typeface="Malgun Gothic Semilight" panose="020B0502040204020203" pitchFamily="34" charset="-128"/>
              <a:cs typeface="Malgun Gothic Semilight" panose="020B0502040204020203" pitchFamily="34" charset="-128"/>
            </a:endParaRPr>
          </a:p>
          <a:p>
            <a:endParaRPr lang="en-US" dirty="0">
              <a:ea typeface="Malgun Gothic Semilight" panose="020B0502040204020203" pitchFamily="34" charset="-128"/>
              <a:cs typeface="Malgun Gothic Semilight" panose="020B0502040204020203" pitchFamily="34" charset="-128"/>
            </a:endParaRPr>
          </a:p>
          <a:p>
            <a:pPr marL="0" indent="0">
              <a:buNone/>
            </a:pPr>
            <a:endParaRPr lang="en-US" dirty="0">
              <a:ea typeface="Malgun Gothic Semilight" panose="020B0502040204020203" pitchFamily="34" charset="-128"/>
              <a:cs typeface="Malgun Gothic Semilight" panose="020B0502040204020203" pitchFamily="34" charset="-128"/>
            </a:endParaRPr>
          </a:p>
          <a:p>
            <a:pPr marL="0" lvl="0" indent="0">
              <a:buNone/>
            </a:pPr>
            <a:endParaRPr lang="en-US" dirty="0"/>
          </a:p>
        </p:txBody>
      </p:sp>
    </p:spTree>
    <p:extLst>
      <p:ext uri="{BB962C8B-B14F-4D97-AF65-F5344CB8AC3E}">
        <p14:creationId xmlns:p14="http://schemas.microsoft.com/office/powerpoint/2010/main" val="24251484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2158" y="1716504"/>
            <a:ext cx="10515600" cy="1171073"/>
          </a:xfrm>
        </p:spPr>
        <p:txBody>
          <a:bodyPr>
            <a:normAutofit/>
          </a:bodyPr>
          <a:lstStyle/>
          <a:p>
            <a:pPr marL="0" indent="0" algn="ctr">
              <a:buNone/>
            </a:pPr>
            <a:endParaRPr lang="en-US" sz="3200" dirty="0"/>
          </a:p>
          <a:p>
            <a:pPr marL="0" indent="0" algn="ctr">
              <a:buNone/>
            </a:pPr>
            <a:r>
              <a:rPr lang="en-US" sz="3200" b="1" dirty="0"/>
              <a:t>Gracias</a:t>
            </a:r>
            <a:endParaRPr lang="en-US" sz="2800" b="1" dirty="0"/>
          </a:p>
        </p:txBody>
      </p:sp>
    </p:spTree>
    <p:extLst>
      <p:ext uri="{BB962C8B-B14F-4D97-AF65-F5344CB8AC3E}">
        <p14:creationId xmlns:p14="http://schemas.microsoft.com/office/powerpoint/2010/main" val="1730985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effectLst/>
                <a:ea typeface="Calibri" panose="020F0502020204030204" pitchFamily="34" charset="0"/>
                <a:cs typeface="Times New Roman" panose="02020603050405020304" pitchFamily="18" charset="0"/>
              </a:rPr>
              <a:t>Objetivos</a:t>
            </a:r>
            <a:r>
              <a:rPr lang="en-US" dirty="0">
                <a:effectLst/>
                <a:ea typeface="Calibri" panose="020F0502020204030204" pitchFamily="34" charset="0"/>
                <a:cs typeface="Times New Roman" panose="02020603050405020304" pitchFamily="18" charset="0"/>
              </a:rPr>
              <a:t> de la </a:t>
            </a:r>
            <a:r>
              <a:rPr lang="en-US" dirty="0" err="1">
                <a:effectLst/>
                <a:ea typeface="Calibri" panose="020F0502020204030204" pitchFamily="34" charset="0"/>
                <a:cs typeface="Times New Roman" panose="02020603050405020304" pitchFamily="18" charset="0"/>
              </a:rPr>
              <a:t>capacitación</a:t>
            </a:r>
            <a:endParaRPr lang="en-US" dirty="0"/>
          </a:p>
        </p:txBody>
      </p:sp>
      <p:sp>
        <p:nvSpPr>
          <p:cNvPr id="3" name="Content Placeholder 2"/>
          <p:cNvSpPr>
            <a:spLocks noGrp="1"/>
          </p:cNvSpPr>
          <p:nvPr>
            <p:ph idx="1"/>
          </p:nvPr>
        </p:nvSpPr>
        <p:spPr>
          <a:xfrm>
            <a:off x="838200" y="1690688"/>
            <a:ext cx="10515600" cy="3902392"/>
          </a:xfrm>
        </p:spPr>
        <p:txBody>
          <a:bodyPr>
            <a:normAutofit/>
          </a:bodyPr>
          <a:lstStyle/>
          <a:p>
            <a:r>
              <a:rPr lang="es-MX" dirty="0"/>
              <a:t>Al final de la sesión, los participantes comprenderán:</a:t>
            </a:r>
            <a:endParaRPr lang="en-US" dirty="0"/>
          </a:p>
          <a:p>
            <a:pPr lvl="1"/>
            <a:r>
              <a:rPr lang="es-MX" b="1" dirty="0"/>
              <a:t>por qué</a:t>
            </a:r>
            <a:r>
              <a:rPr lang="es-MX" dirty="0"/>
              <a:t> promovemos la gestión ambiental en los programas humanitarios y de desarrollo; </a:t>
            </a:r>
            <a:r>
              <a:rPr lang="en-US" sz="1400" dirty="0"/>
              <a:t> </a:t>
            </a:r>
            <a:endParaRPr lang="en-US" dirty="0"/>
          </a:p>
          <a:p>
            <a:pPr lvl="1"/>
            <a:r>
              <a:rPr lang="en-GB" b="1" dirty="0" err="1"/>
              <a:t>qué</a:t>
            </a:r>
            <a:r>
              <a:rPr lang="en-GB" dirty="0"/>
              <a:t> </a:t>
            </a:r>
            <a:r>
              <a:rPr lang="en-GB" dirty="0" err="1"/>
              <a:t>pretende</a:t>
            </a:r>
            <a:r>
              <a:rPr lang="en-GB" dirty="0"/>
              <a:t> </a:t>
            </a:r>
            <a:r>
              <a:rPr lang="en-GB" dirty="0" err="1"/>
              <a:t>hacer</a:t>
            </a:r>
            <a:r>
              <a:rPr lang="en-GB" dirty="0"/>
              <a:t> la </a:t>
            </a:r>
            <a:r>
              <a:rPr lang="en-GB" dirty="0" err="1"/>
              <a:t>herramienta</a:t>
            </a:r>
            <a:r>
              <a:rPr lang="en-GB" dirty="0"/>
              <a:t>;</a:t>
            </a:r>
            <a:endParaRPr lang="en-US" dirty="0"/>
          </a:p>
          <a:p>
            <a:pPr lvl="1"/>
            <a:r>
              <a:rPr lang="en-US" dirty="0"/>
              <a:t> </a:t>
            </a:r>
            <a:r>
              <a:rPr lang="es-MX" b="1" dirty="0"/>
              <a:t>cuándo</a:t>
            </a:r>
            <a:r>
              <a:rPr lang="es-MX" dirty="0"/>
              <a:t> usar la herramienta;</a:t>
            </a:r>
            <a:endParaRPr lang="en-US" dirty="0"/>
          </a:p>
          <a:p>
            <a:pPr lvl="1"/>
            <a:r>
              <a:rPr lang="en-GB" b="1" dirty="0" err="1"/>
              <a:t>quién</a:t>
            </a:r>
            <a:r>
              <a:rPr lang="en-GB" dirty="0"/>
              <a:t> debe </a:t>
            </a:r>
            <a:r>
              <a:rPr lang="en-GB" dirty="0" err="1"/>
              <a:t>usar</a:t>
            </a:r>
            <a:r>
              <a:rPr lang="en-GB" dirty="0"/>
              <a:t> la </a:t>
            </a:r>
            <a:r>
              <a:rPr lang="en-GB" dirty="0" err="1"/>
              <a:t>herramienta</a:t>
            </a:r>
            <a:r>
              <a:rPr lang="en-GB" dirty="0"/>
              <a:t>, y</a:t>
            </a:r>
            <a:endParaRPr lang="en-US" dirty="0"/>
          </a:p>
          <a:p>
            <a:pPr lvl="1"/>
            <a:r>
              <a:rPr lang="en-GB" b="1" dirty="0" err="1"/>
              <a:t>cómo</a:t>
            </a:r>
            <a:r>
              <a:rPr lang="en-GB" b="1" dirty="0"/>
              <a:t> </a:t>
            </a:r>
            <a:r>
              <a:rPr lang="en-GB" dirty="0" err="1"/>
              <a:t>usar</a:t>
            </a:r>
            <a:r>
              <a:rPr lang="en-GB" dirty="0"/>
              <a:t> la </a:t>
            </a:r>
            <a:r>
              <a:rPr lang="en-GB" dirty="0" err="1"/>
              <a:t>herramienta</a:t>
            </a:r>
            <a:r>
              <a:rPr lang="en-GB" dirty="0"/>
              <a:t>.</a:t>
            </a:r>
            <a:endParaRPr lang="en-US" dirty="0"/>
          </a:p>
          <a:p>
            <a:pPr lvl="1"/>
            <a:r>
              <a:rPr lang="en-US" sz="1400" dirty="0"/>
              <a:t> </a:t>
            </a:r>
            <a:r>
              <a:rPr lang="es-MX" b="1" dirty="0"/>
              <a:t>Practique</a:t>
            </a:r>
            <a:r>
              <a:rPr lang="es-MX" dirty="0"/>
              <a:t> el uso de la herramienta usando un escenario desde el contexto humanitario o de desarrollo. </a:t>
            </a:r>
            <a:r>
              <a:rPr lang="en-US" sz="1400" dirty="0"/>
              <a:t> </a:t>
            </a:r>
            <a:endParaRPr lang="en-US" dirty="0"/>
          </a:p>
          <a:p>
            <a:pPr marL="0" indent="0">
              <a:buNone/>
            </a:pPr>
            <a:endParaRPr lang="en-US" dirty="0"/>
          </a:p>
        </p:txBody>
      </p:sp>
    </p:spTree>
    <p:extLst>
      <p:ext uri="{BB962C8B-B14F-4D97-AF65-F5344CB8AC3E}">
        <p14:creationId xmlns:p14="http://schemas.microsoft.com/office/powerpoint/2010/main" val="1009114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MX" dirty="0">
                <a:effectLst/>
                <a:ea typeface="Calibri" panose="020F0502020204030204" pitchFamily="34" charset="0"/>
                <a:cs typeface="Times New Roman" panose="02020603050405020304" pitchFamily="18" charset="0"/>
              </a:rPr>
              <a:t>¿Qué es la gestión ambiental?</a:t>
            </a:r>
            <a:endParaRPr lang="en-US" dirty="0"/>
          </a:p>
        </p:txBody>
      </p:sp>
      <p:sp>
        <p:nvSpPr>
          <p:cNvPr id="5" name="Content Placeholder 2"/>
          <p:cNvSpPr>
            <a:spLocks noGrp="1"/>
          </p:cNvSpPr>
          <p:nvPr>
            <p:ph idx="1"/>
          </p:nvPr>
        </p:nvSpPr>
        <p:spPr>
          <a:xfrm>
            <a:off x="1037851" y="1380186"/>
            <a:ext cx="10515600" cy="852658"/>
          </a:xfrm>
        </p:spPr>
        <p:txBody>
          <a:bodyPr>
            <a:normAutofit fontScale="77500" lnSpcReduction="20000"/>
          </a:bodyPr>
          <a:lstStyle/>
          <a:p>
            <a:pPr marL="0" indent="0">
              <a:buNone/>
            </a:pPr>
            <a:r>
              <a:rPr lang="es-MX" i="1" dirty="0"/>
              <a:t>El uso sostenible y la gestión de recursos, actividades de restauración activa y acciones que resultan en la adaptación positiva de las comunidades vulnerables.</a:t>
            </a:r>
            <a:endParaRPr lang="en-US" dirty="0"/>
          </a:p>
          <a:p>
            <a:pPr marL="0" indent="0">
              <a:buNone/>
            </a:pPr>
            <a:endParaRPr lang="en-US" dirty="0">
              <a:ea typeface="Malgun Gothic Semilight" panose="020B0502040204020203" pitchFamily="34" charset="-128"/>
              <a:cs typeface="Malgun Gothic Semilight" panose="020B0502040204020203" pitchFamily="34" charset="-128"/>
            </a:endParaRPr>
          </a:p>
          <a:p>
            <a:pPr marL="0" lvl="0" indent="0">
              <a:buNone/>
            </a:pPr>
            <a:endParaRPr lang="en-US" dirty="0"/>
          </a:p>
        </p:txBody>
      </p:sp>
      <p:pic>
        <p:nvPicPr>
          <p:cNvPr id="4" name="Picture 3">
            <a:extLst>
              <a:ext uri="{FF2B5EF4-FFF2-40B4-BE49-F238E27FC236}">
                <a16:creationId xmlns:a16="http://schemas.microsoft.com/office/drawing/2014/main" id="{0BFE5350-911B-496A-A3C5-B9A2170A1955}"/>
              </a:ext>
            </a:extLst>
          </p:cNvPr>
          <p:cNvPicPr/>
          <p:nvPr/>
        </p:nvPicPr>
        <p:blipFill>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6764312" y="2093010"/>
            <a:ext cx="4448810" cy="3336290"/>
          </a:xfrm>
          <a:prstGeom prst="rect">
            <a:avLst/>
          </a:prstGeom>
          <a:ln>
            <a:solidFill>
              <a:schemeClr val="tx1"/>
            </a:solidFill>
          </a:ln>
        </p:spPr>
      </p:pic>
      <p:sp>
        <p:nvSpPr>
          <p:cNvPr id="3" name="TextBox 2">
            <a:extLst>
              <a:ext uri="{FF2B5EF4-FFF2-40B4-BE49-F238E27FC236}">
                <a16:creationId xmlns:a16="http://schemas.microsoft.com/office/drawing/2014/main" id="{8A646DB0-A50E-4DB6-93A3-9378536D5FCB}"/>
              </a:ext>
            </a:extLst>
          </p:cNvPr>
          <p:cNvSpPr txBox="1"/>
          <p:nvPr/>
        </p:nvSpPr>
        <p:spPr>
          <a:xfrm>
            <a:off x="6693972" y="5429300"/>
            <a:ext cx="5265693" cy="738664"/>
          </a:xfrm>
          <a:prstGeom prst="rect">
            <a:avLst/>
          </a:prstGeom>
          <a:noFill/>
        </p:spPr>
        <p:txBody>
          <a:bodyPr wrap="square" rtlCol="0">
            <a:spAutoFit/>
          </a:bodyPr>
          <a:lstStyle/>
          <a:p>
            <a:r>
              <a:rPr lang="es-MX" sz="1400" dirty="0">
                <a:latin typeface="Avenir Next LT Pro" panose="020B0504020202020204" pitchFamily="34" charset="0"/>
              </a:rPr>
              <a:t>El uso de materiales locales para la construcción de instalaciones de letrinas durante la respuesta humanitaria en Camerún reduce la amenaza de deforestación.</a:t>
            </a:r>
            <a:endParaRPr lang="en-US" sz="1400" dirty="0">
              <a:latin typeface="Avenir Next LT Pro" panose="020B0504020202020204" pitchFamily="34" charset="0"/>
            </a:endParaRPr>
          </a:p>
        </p:txBody>
      </p:sp>
      <p:pic>
        <p:nvPicPr>
          <p:cNvPr id="6" name="Picture 5">
            <a:extLst>
              <a:ext uri="{FF2B5EF4-FFF2-40B4-BE49-F238E27FC236}">
                <a16:creationId xmlns:a16="http://schemas.microsoft.com/office/drawing/2014/main" id="{FD8117A1-DCE4-442D-A33D-4C765A3AA9EF}"/>
              </a:ext>
            </a:extLst>
          </p:cNvPr>
          <p:cNvPicPr/>
          <p:nvPr/>
        </p:nvPicPr>
        <p:blipFill>
          <a:blip r:embed="rId5" cstate="email">
            <a:extLst>
              <a:ext uri="{28A0092B-C50C-407E-A947-70E740481C1C}">
                <a14:useLocalDpi xmlns:a14="http://schemas.microsoft.com/office/drawing/2010/main"/>
              </a:ext>
            </a:extLst>
          </a:blip>
          <a:stretch>
            <a:fillRect/>
          </a:stretch>
        </p:blipFill>
        <p:spPr>
          <a:xfrm>
            <a:off x="1146923" y="2093011"/>
            <a:ext cx="5047551" cy="3336290"/>
          </a:xfrm>
          <a:prstGeom prst="rect">
            <a:avLst/>
          </a:prstGeom>
          <a:ln>
            <a:solidFill>
              <a:schemeClr val="tx1"/>
            </a:solidFill>
          </a:ln>
        </p:spPr>
      </p:pic>
      <p:sp>
        <p:nvSpPr>
          <p:cNvPr id="7" name="TextBox 6">
            <a:extLst>
              <a:ext uri="{FF2B5EF4-FFF2-40B4-BE49-F238E27FC236}">
                <a16:creationId xmlns:a16="http://schemas.microsoft.com/office/drawing/2014/main" id="{53721CF1-995E-4C13-B23C-C8A98CD284A8}"/>
              </a:ext>
            </a:extLst>
          </p:cNvPr>
          <p:cNvSpPr txBox="1"/>
          <p:nvPr/>
        </p:nvSpPr>
        <p:spPr>
          <a:xfrm>
            <a:off x="1037851" y="5429300"/>
            <a:ext cx="5265694" cy="1169551"/>
          </a:xfrm>
          <a:prstGeom prst="rect">
            <a:avLst/>
          </a:prstGeom>
          <a:noFill/>
        </p:spPr>
        <p:txBody>
          <a:bodyPr wrap="square" rtlCol="0">
            <a:spAutoFit/>
          </a:bodyPr>
          <a:lstStyle/>
          <a:p>
            <a:r>
              <a:rPr lang="es-MX" sz="1400" dirty="0">
                <a:latin typeface="Avenir Next LT Pro" panose="020B0504020202020204" pitchFamily="34" charset="0"/>
              </a:rPr>
              <a:t>Restablecimiento de plantaciones de manglares en el centro de Vietnam. Los manglares sirvieron tanto para restaurar las poblaciones de peces como para actuar como una barrera natural contra tormentas y marejadas, protegiendo los activos de la comunidad.</a:t>
            </a:r>
            <a:endParaRPr lang="en-US" sz="1400" dirty="0">
              <a:latin typeface="Avenir Next LT Pro" panose="020B0504020202020204" pitchFamily="34" charset="0"/>
            </a:endParaRPr>
          </a:p>
        </p:txBody>
      </p:sp>
    </p:spTree>
    <p:extLst>
      <p:ext uri="{BB962C8B-B14F-4D97-AF65-F5344CB8AC3E}">
        <p14:creationId xmlns:p14="http://schemas.microsoft.com/office/powerpoint/2010/main" val="2867692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a:bodyPr>
          <a:lstStyle/>
          <a:p>
            <a:r>
              <a:rPr lang="es-MX" dirty="0">
                <a:effectLst/>
                <a:ea typeface="Calibri" panose="020F0502020204030204" pitchFamily="34" charset="0"/>
                <a:cs typeface="Times New Roman" panose="02020603050405020304" pitchFamily="18" charset="0"/>
              </a:rPr>
              <a:t>¿Por qué la gestión ambiental?</a:t>
            </a:r>
            <a:endParaRPr lang="en-US" dirty="0"/>
          </a:p>
        </p:txBody>
      </p:sp>
      <p:sp>
        <p:nvSpPr>
          <p:cNvPr id="5" name="Content Placeholder 2"/>
          <p:cNvSpPr>
            <a:spLocks noGrp="1"/>
          </p:cNvSpPr>
          <p:nvPr>
            <p:ph idx="1"/>
          </p:nvPr>
        </p:nvSpPr>
        <p:spPr>
          <a:xfrm>
            <a:off x="217830" y="1580857"/>
            <a:ext cx="6323648" cy="5105693"/>
          </a:xfrm>
        </p:spPr>
        <p:txBody>
          <a:bodyPr>
            <a:noAutofit/>
          </a:bodyPr>
          <a:lstStyle/>
          <a:p>
            <a:pPr marL="0" indent="0">
              <a:buNone/>
            </a:pPr>
            <a:r>
              <a:rPr lang="en-US" sz="1400" b="1" u="sng" dirty="0"/>
              <a:t>Como </a:t>
            </a:r>
            <a:r>
              <a:rPr lang="en-US" sz="1400" b="1" u="sng" dirty="0" err="1"/>
              <a:t>profesionales</a:t>
            </a:r>
            <a:r>
              <a:rPr lang="en-US" sz="1400" b="1" u="sng" dirty="0"/>
              <a:t>: </a:t>
            </a:r>
          </a:p>
          <a:p>
            <a:pPr lvl="0"/>
            <a:r>
              <a:rPr lang="es-MX" sz="1400" dirty="0"/>
              <a:t>Los problemas ambientales pueden ser factores subyacentes y contribuyentes a las crisis a corto y largo plazo.</a:t>
            </a:r>
            <a:endParaRPr lang="en-US" sz="1400" dirty="0"/>
          </a:p>
          <a:p>
            <a:pPr lvl="0"/>
            <a:r>
              <a:rPr lang="es-MX" sz="1400" dirty="0"/>
              <a:t>Abordar y adaptarse a un clima cambiante es imprescindible para todos, especialmente para las comunidades vulnerables en las que trabajamos.</a:t>
            </a:r>
            <a:endParaRPr lang="en-US" sz="1400" dirty="0"/>
          </a:p>
          <a:p>
            <a:pPr lvl="0"/>
            <a:r>
              <a:rPr lang="es-ES" sz="1400" dirty="0"/>
              <a:t>Las intervenciones humanitarias y de desarrollo también pueden causar impactos negativos en el medio ambiente y agravar los problemas ambientales subyacentes y exacerbar el riesgo y la vulnerabilidad.</a:t>
            </a:r>
            <a:endParaRPr lang="en-US" sz="1400" dirty="0"/>
          </a:p>
          <a:p>
            <a:pPr marL="0" indent="0">
              <a:buNone/>
            </a:pPr>
            <a:endParaRPr lang="en-US" sz="1400" dirty="0">
              <a:ea typeface="Malgun Gothic Semilight" panose="020B0502040204020203" pitchFamily="34" charset="-128"/>
              <a:cs typeface="Malgun Gothic Semilight" panose="020B0502040204020203" pitchFamily="34" charset="-128"/>
            </a:endParaRPr>
          </a:p>
          <a:p>
            <a:pPr marL="0" indent="0">
              <a:buNone/>
            </a:pPr>
            <a:r>
              <a:rPr lang="es-MX" sz="1400" b="1" u="sng" dirty="0"/>
              <a:t>Como agencias católicas:</a:t>
            </a:r>
            <a:endParaRPr lang="en-US" sz="1400" b="1" u="sng" dirty="0"/>
          </a:p>
          <a:p>
            <a:pPr lvl="0"/>
            <a:r>
              <a:rPr lang="en-US" sz="1400" dirty="0"/>
              <a:t>La </a:t>
            </a:r>
            <a:r>
              <a:rPr lang="en-US" sz="1400" dirty="0" err="1"/>
              <a:t>gestión</a:t>
            </a:r>
            <a:r>
              <a:rPr lang="en-US" sz="1400" dirty="0"/>
              <a:t> es un </a:t>
            </a:r>
            <a:r>
              <a:rPr lang="en-US" sz="1400" dirty="0" err="1"/>
              <a:t>componente</a:t>
            </a:r>
            <a:r>
              <a:rPr lang="en-US" sz="1400" dirty="0"/>
              <a:t> de la </a:t>
            </a:r>
            <a:r>
              <a:rPr lang="en-US" sz="1400" dirty="0" err="1"/>
              <a:t>doctrina</a:t>
            </a:r>
            <a:r>
              <a:rPr lang="en-US" sz="1400" dirty="0"/>
              <a:t> social </a:t>
            </a:r>
            <a:r>
              <a:rPr lang="en-US" sz="1400" dirty="0" err="1"/>
              <a:t>católica</a:t>
            </a:r>
            <a:r>
              <a:rPr lang="en-US" sz="1400" dirty="0"/>
              <a:t>.  </a:t>
            </a:r>
          </a:p>
          <a:p>
            <a:pPr lvl="1"/>
            <a:r>
              <a:rPr lang="es-MX" sz="1400" dirty="0"/>
              <a:t>Se apega a </a:t>
            </a:r>
            <a:r>
              <a:rPr lang="en-US" sz="1400" dirty="0"/>
              <a:t> </a:t>
            </a:r>
            <a:r>
              <a:rPr lang="es-MX" sz="1400" i="1" dirty="0" err="1"/>
              <a:t>Laudato</a:t>
            </a:r>
            <a:r>
              <a:rPr lang="es-MX" sz="1400" i="1" dirty="0"/>
              <a:t> S</a:t>
            </a:r>
            <a:r>
              <a:rPr lang="en-US" sz="1400" dirty="0"/>
              <a:t> </a:t>
            </a:r>
            <a:r>
              <a:rPr lang="es-MX" sz="1400" dirty="0"/>
              <a:t>i’ </a:t>
            </a:r>
            <a:r>
              <a:rPr lang="en-US" sz="1400" dirty="0"/>
              <a:t> </a:t>
            </a:r>
            <a:r>
              <a:rPr lang="es-MX" sz="1400" dirty="0"/>
              <a:t>(segunda encíclica del Papa Francisco) en respuesta al “clamor de la tierra y el clamor de los pobres”.</a:t>
            </a:r>
            <a:r>
              <a:rPr lang="en-US" sz="1400" dirty="0"/>
              <a:t> </a:t>
            </a:r>
          </a:p>
          <a:p>
            <a:pPr marL="457200" lvl="1" indent="0">
              <a:buNone/>
            </a:pPr>
            <a:endParaRPr lang="en-US" sz="1400" dirty="0">
              <a:ea typeface="Malgun Gothic Semilight" panose="020B0502040204020203" pitchFamily="34" charset="-128"/>
              <a:cs typeface="Malgun Gothic Semilight" panose="020B0502040204020203" pitchFamily="34" charset="-128"/>
            </a:endParaRPr>
          </a:p>
          <a:p>
            <a:pPr marL="0" indent="0">
              <a:buNone/>
            </a:pPr>
            <a:r>
              <a:rPr lang="en-US" sz="1400" b="1" u="sng" dirty="0"/>
              <a:t>Caso de </a:t>
            </a:r>
            <a:r>
              <a:rPr lang="en-US" sz="1400" b="1" u="sng" dirty="0" err="1"/>
              <a:t>negocios</a:t>
            </a:r>
            <a:r>
              <a:rPr lang="en-US" sz="1400" b="1" u="sng" dirty="0"/>
              <a:t>:</a:t>
            </a:r>
          </a:p>
          <a:p>
            <a:pPr lvl="0"/>
            <a:r>
              <a:rPr lang="es-MX" sz="1400" dirty="0"/>
              <a:t>Cumplimiento y acreditación con donantes; vinculado con CHS</a:t>
            </a:r>
            <a:r>
              <a:rPr lang="en-US" sz="1400" dirty="0"/>
              <a:t> </a:t>
            </a:r>
          </a:p>
          <a:p>
            <a:pPr marL="0" indent="0">
              <a:buNone/>
            </a:pPr>
            <a:endParaRPr lang="en-US" dirty="0"/>
          </a:p>
          <a:p>
            <a:pPr marL="0" indent="0">
              <a:buNone/>
            </a:pPr>
            <a:endParaRPr lang="en-US" sz="1100" dirty="0">
              <a:ea typeface="Malgun Gothic Semilight" panose="020B0502040204020203" pitchFamily="34" charset="-128"/>
              <a:cs typeface="Malgun Gothic Semilight" panose="020B0502040204020203" pitchFamily="34" charset="-128"/>
            </a:endParaRPr>
          </a:p>
          <a:p>
            <a:endParaRPr lang="en-US" sz="1100" dirty="0">
              <a:ea typeface="Malgun Gothic Semilight" panose="020B0502040204020203" pitchFamily="34" charset="-128"/>
              <a:cs typeface="Malgun Gothic Semilight" panose="020B0502040204020203" pitchFamily="34" charset="-128"/>
            </a:endParaRPr>
          </a:p>
          <a:p>
            <a:endParaRPr lang="en-US" sz="1100" dirty="0">
              <a:ea typeface="Malgun Gothic Semilight" panose="020B0502040204020203" pitchFamily="34" charset="-128"/>
              <a:cs typeface="Malgun Gothic Semilight" panose="020B0502040204020203" pitchFamily="34" charset="-128"/>
            </a:endParaRPr>
          </a:p>
          <a:p>
            <a:pPr marL="0" indent="0">
              <a:buNone/>
            </a:pPr>
            <a:endParaRPr lang="en-US" sz="1100" dirty="0">
              <a:ea typeface="Malgun Gothic Semilight" panose="020B0502040204020203" pitchFamily="34" charset="-128"/>
              <a:cs typeface="Malgun Gothic Semilight" panose="020B0502040204020203" pitchFamily="34" charset="-128"/>
            </a:endParaRPr>
          </a:p>
          <a:p>
            <a:pPr marL="0" indent="0">
              <a:buNone/>
            </a:pPr>
            <a:endParaRPr lang="en-US" sz="1100" dirty="0">
              <a:ea typeface="Malgun Gothic Semilight" panose="020B0502040204020203" pitchFamily="34" charset="-128"/>
              <a:cs typeface="Malgun Gothic Semilight" panose="020B0502040204020203" pitchFamily="34" charset="-128"/>
            </a:endParaRPr>
          </a:p>
          <a:p>
            <a:pPr marL="0" lvl="0" indent="0">
              <a:buNone/>
            </a:pPr>
            <a:endParaRPr lang="en-US" sz="1100" dirty="0"/>
          </a:p>
        </p:txBody>
      </p:sp>
      <p:pic>
        <p:nvPicPr>
          <p:cNvPr id="7" name="Picture 6">
            <a:extLst>
              <a:ext uri="{FF2B5EF4-FFF2-40B4-BE49-F238E27FC236}">
                <a16:creationId xmlns:a16="http://schemas.microsoft.com/office/drawing/2014/main" id="{4193FAE2-772E-40CA-90A8-FB2BAFF03E5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68084" y="1580858"/>
            <a:ext cx="5306087" cy="3603005"/>
          </a:xfrm>
          <a:prstGeom prst="rect">
            <a:avLst/>
          </a:prstGeom>
          <a:ln>
            <a:solidFill>
              <a:schemeClr val="tx1"/>
            </a:solidFill>
          </a:ln>
        </p:spPr>
      </p:pic>
      <p:sp>
        <p:nvSpPr>
          <p:cNvPr id="8" name="TextBox 7">
            <a:extLst>
              <a:ext uri="{FF2B5EF4-FFF2-40B4-BE49-F238E27FC236}">
                <a16:creationId xmlns:a16="http://schemas.microsoft.com/office/drawing/2014/main" id="{4A93FA27-651D-4D13-B4DF-9F0A73C59134}"/>
              </a:ext>
            </a:extLst>
          </p:cNvPr>
          <p:cNvSpPr txBox="1"/>
          <p:nvPr/>
        </p:nvSpPr>
        <p:spPr>
          <a:xfrm>
            <a:off x="6541477" y="5183863"/>
            <a:ext cx="5878171" cy="646331"/>
          </a:xfrm>
          <a:prstGeom prst="rect">
            <a:avLst/>
          </a:prstGeom>
          <a:noFill/>
        </p:spPr>
        <p:txBody>
          <a:bodyPr wrap="square" rtlCol="0">
            <a:spAutoFit/>
          </a:bodyPr>
          <a:lstStyle/>
          <a:p>
            <a:r>
              <a:rPr lang="es-MX" sz="1200" dirty="0">
                <a:latin typeface="Avenir Next LT Pro" panose="020B0504020202020204" pitchFamily="34" charset="0"/>
              </a:rPr>
              <a:t> La producción de ladrillos destruye las arboledas de mango </a:t>
            </a:r>
            <a:r>
              <a:rPr lang="en-US" sz="1200" dirty="0">
                <a:latin typeface="Avenir Next LT Pro" panose="020B0504020202020204" pitchFamily="34" charset="0"/>
              </a:rPr>
              <a:t> </a:t>
            </a:r>
            <a:r>
              <a:rPr lang="es-MX" sz="1200" dirty="0">
                <a:latin typeface="Avenir Next LT Pro" panose="020B0504020202020204" pitchFamily="34" charset="0"/>
              </a:rPr>
              <a:t>- </a:t>
            </a:r>
            <a:r>
              <a:rPr lang="es-MX" sz="1200" dirty="0" err="1">
                <a:latin typeface="Avenir Next LT Pro" panose="020B0504020202020204" pitchFamily="34" charset="0"/>
              </a:rPr>
              <a:t>Nyala</a:t>
            </a:r>
            <a:r>
              <a:rPr lang="es-MX" sz="1200" dirty="0">
                <a:latin typeface="Avenir Next LT Pro" panose="020B0504020202020204" pitchFamily="34" charset="0"/>
              </a:rPr>
              <a:t>, Sudán (Programa de las Naciones Unidas para el Medio Ambiente (PNUMA</a:t>
            </a:r>
            <a:r>
              <a:rPr lang="en-US" sz="1200" dirty="0">
                <a:latin typeface="Avenir Next LT Pro" panose="020B0504020202020204" pitchFamily="34" charset="0"/>
              </a:rPr>
              <a:t> </a:t>
            </a:r>
            <a:r>
              <a:rPr lang="es-MX" sz="1200" dirty="0">
                <a:latin typeface="Avenir Next LT Pro" panose="020B0504020202020204" pitchFamily="34" charset="0"/>
              </a:rPr>
              <a:t>) 2008)</a:t>
            </a:r>
            <a:endParaRPr lang="en-US" sz="1200" dirty="0">
              <a:latin typeface="Avenir Next LT Pro" panose="020B0504020202020204" pitchFamily="34" charset="0"/>
            </a:endParaRPr>
          </a:p>
          <a:p>
            <a:r>
              <a:rPr lang="en-US" sz="1200" dirty="0">
                <a:latin typeface="Avenir Next LT Pro" panose="020B0504020202020204" pitchFamily="34" charset="0"/>
              </a:rPr>
              <a:t> “UNEP”</a:t>
            </a:r>
          </a:p>
        </p:txBody>
      </p:sp>
    </p:spTree>
    <p:extLst>
      <p:ext uri="{BB962C8B-B14F-4D97-AF65-F5344CB8AC3E}">
        <p14:creationId xmlns:p14="http://schemas.microsoft.com/office/powerpoint/2010/main" val="320525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MX" sz="4000" dirty="0">
                <a:effectLst/>
                <a:ea typeface="Calibri" panose="020F0502020204030204" pitchFamily="34" charset="0"/>
                <a:cs typeface="Times New Roman" panose="02020603050405020304" pitchFamily="18" charset="0"/>
              </a:rPr>
              <a:t>Herramienta de Gestión Ambiental - antecedentes</a:t>
            </a:r>
            <a:endParaRPr lang="en-US" sz="4000" dirty="0"/>
          </a:p>
        </p:txBody>
      </p:sp>
      <p:sp>
        <p:nvSpPr>
          <p:cNvPr id="5" name="Content Placeholder 2"/>
          <p:cNvSpPr>
            <a:spLocks noGrp="1"/>
          </p:cNvSpPr>
          <p:nvPr>
            <p:ph idx="1"/>
          </p:nvPr>
        </p:nvSpPr>
        <p:spPr>
          <a:xfrm>
            <a:off x="7155296" y="1575582"/>
            <a:ext cx="4845148" cy="4557932"/>
          </a:xfrm>
        </p:spPr>
        <p:txBody>
          <a:bodyPr>
            <a:normAutofit fontScale="77500" lnSpcReduction="20000"/>
          </a:bodyPr>
          <a:lstStyle/>
          <a:p>
            <a:pPr marL="342900" marR="0" lvl="0" indent="-342900">
              <a:lnSpc>
                <a:spcPct val="107000"/>
              </a:lnSpc>
              <a:spcBef>
                <a:spcPts val="0"/>
              </a:spcBef>
              <a:spcAft>
                <a:spcPts val="800"/>
              </a:spcAft>
              <a:buFont typeface="Arial" panose="020B0604020202020204" pitchFamily="34" charset="0"/>
              <a:buChar char="•"/>
              <a:tabLst>
                <a:tab pos="457200" algn="l"/>
              </a:tabLst>
            </a:pPr>
            <a:r>
              <a:rPr lang="es-MX" sz="1800" dirty="0">
                <a:effectLst/>
                <a:latin typeface="Avenir Next LT Pro" panose="020B0504020202020204" pitchFamily="34" charset="0"/>
                <a:ea typeface="Calibri" panose="020F0502020204030204" pitchFamily="34" charset="0"/>
                <a:cs typeface="Times New Roman" panose="02020603050405020304" pitchFamily="18" charset="0"/>
              </a:rPr>
              <a:t>Finalizada en mayo de 2019, la Herramienta de Gestión Ambiental se desarrolló como parte de la Iniciativa de coordinación de RRD/resiliencia en Caritas Australia, CAFOD, CRS y </a:t>
            </a:r>
            <a:r>
              <a:rPr lang="es-MX" sz="1800" dirty="0" err="1">
                <a:effectLst/>
                <a:latin typeface="Avenir Next LT Pro" panose="020B0504020202020204" pitchFamily="34" charset="0"/>
                <a:ea typeface="Calibri" panose="020F0502020204030204" pitchFamily="34" charset="0"/>
                <a:cs typeface="Times New Roman" panose="02020603050405020304" pitchFamily="18" charset="0"/>
              </a:rPr>
              <a:t>Trocaire</a:t>
            </a:r>
            <a:r>
              <a:rPr lang="es-MX" sz="1800" dirty="0">
                <a:effectLst/>
                <a:latin typeface="Avenir Next LT Pro" panose="020B0504020202020204" pitchFamily="34" charset="0"/>
                <a:ea typeface="Calibri" panose="020F0502020204030204" pitchFamily="34" charset="0"/>
                <a:cs typeface="Times New Roman" panose="02020603050405020304" pitchFamily="18" charset="0"/>
              </a:rPr>
              <a:t>.</a:t>
            </a:r>
            <a:endParaRPr lang="en-US" sz="1800" dirty="0">
              <a:effectLst/>
              <a:latin typeface="Avenir Next LT Pro" panose="020B0504020202020204" pitchFamily="34" charset="0"/>
              <a:ea typeface="Calibri" panose="020F0502020204030204" pitchFamily="34" charset="0"/>
              <a:cs typeface="Times New Roman" panose="02020603050405020304" pitchFamily="18" charset="0"/>
            </a:endParaRPr>
          </a:p>
          <a:p>
            <a:pPr marL="0" indent="0">
              <a:buNone/>
            </a:pPr>
            <a:endParaRPr lang="en-US" sz="1800" dirty="0">
              <a:ea typeface="Malgun Gothic Semilight" panose="020B0502040204020203" pitchFamily="34" charset="-128"/>
              <a:cs typeface="Malgun Gothic Semilight" panose="020B0502040204020203" pitchFamily="34" charset="-128"/>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s-MX" sz="1800" dirty="0">
                <a:effectLst/>
                <a:latin typeface="Avenir Next LT Pro" panose="020B0504020202020204" pitchFamily="34" charset="0"/>
                <a:ea typeface="Calibri" panose="020F0502020204030204" pitchFamily="34" charset="0"/>
                <a:cs typeface="Times New Roman" panose="02020603050405020304" pitchFamily="18" charset="0"/>
              </a:rPr>
              <a:t>La Herramienta de Gestión Ambiental fue desarrollada por el grupo de coordinación de RRD/resiliencia.</a:t>
            </a:r>
            <a:endParaRPr lang="en-US" sz="1800" dirty="0">
              <a:effectLst/>
              <a:latin typeface="Avenir Next LT Pro" panose="020B0504020202020204" pitchFamily="34" charset="0"/>
              <a:ea typeface="Calibri" panose="020F0502020204030204" pitchFamily="34" charset="0"/>
              <a:cs typeface="Times New Roman" panose="02020603050405020304" pitchFamily="18" charset="0"/>
            </a:endParaRPr>
          </a:p>
          <a:p>
            <a:pPr marL="0" indent="0">
              <a:buNone/>
            </a:pPr>
            <a:endParaRPr lang="en-US" sz="1800" dirty="0">
              <a:ea typeface="Malgun Gothic Semilight" panose="020B0502040204020203" pitchFamily="34" charset="-128"/>
              <a:cs typeface="Malgun Gothic Semilight" panose="020B0502040204020203" pitchFamily="34" charset="-128"/>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s-MX" sz="1800" dirty="0">
                <a:effectLst/>
                <a:latin typeface="Avenir Next LT Pro" panose="020B0504020202020204" pitchFamily="34" charset="0"/>
                <a:ea typeface="Calibri" panose="020F0502020204030204" pitchFamily="34" charset="0"/>
                <a:cs typeface="Times New Roman" panose="02020603050405020304" pitchFamily="18" charset="0"/>
              </a:rPr>
              <a:t>3 rondas de revisión por más de 30 puntos focales de agencias de CI para RRD, Alimentación/ Medios de vida, Seguridad, Monitoreo y evaluación (M&amp;E), </a:t>
            </a:r>
            <a:r>
              <a:rPr lang="en-US" sz="1800" dirty="0">
                <a:effectLst/>
                <a:latin typeface="Avenir Next LT Pro" panose="020B0504020202020204" pitchFamily="34" charset="0"/>
                <a:ea typeface="Calibri" panose="020F0502020204030204" pitchFamily="34" charset="0"/>
                <a:cs typeface="Times New Roman" panose="02020603050405020304" pitchFamily="18" charset="0"/>
              </a:rPr>
              <a:t> </a:t>
            </a:r>
            <a:r>
              <a:rPr lang="es-MX" sz="1800" dirty="0">
                <a:effectLst/>
                <a:latin typeface="Avenir Next LT Pro" panose="020B0504020202020204" pitchFamily="34" charset="0"/>
                <a:ea typeface="Calibri" panose="020F0502020204030204" pitchFamily="34" charset="0"/>
                <a:cs typeface="Times New Roman" panose="02020603050405020304" pitchFamily="18" charset="0"/>
              </a:rPr>
              <a:t>Protección, Refugio/asentamientos, WASH junto con gerentes de proyecto, jefes de programas, personal de M&amp;E</a:t>
            </a:r>
            <a:endParaRPr lang="en-US" sz="1800" dirty="0">
              <a:effectLst/>
              <a:latin typeface="Avenir Next LT Pro" panose="020B0504020202020204" pitchFamily="34" charset="0"/>
              <a:ea typeface="Calibri" panose="020F0502020204030204" pitchFamily="34" charset="0"/>
              <a:cs typeface="Times New Roman" panose="02020603050405020304" pitchFamily="18" charset="0"/>
            </a:endParaRPr>
          </a:p>
          <a:p>
            <a:pPr marL="0" indent="0">
              <a:buNone/>
            </a:pPr>
            <a:endParaRPr lang="en-US" sz="1800" dirty="0">
              <a:ea typeface="Malgun Gothic Semilight" panose="020B0502040204020203" pitchFamily="34" charset="-128"/>
              <a:cs typeface="Malgun Gothic Semilight" panose="020B0502040204020203" pitchFamily="34" charset="-128"/>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s-MX" sz="1800" dirty="0">
                <a:effectLst/>
                <a:latin typeface="Avenir Next LT Pro" panose="020B0504020202020204" pitchFamily="34" charset="0"/>
                <a:ea typeface="Calibri" panose="020F0502020204030204" pitchFamily="34" charset="0"/>
                <a:cs typeface="Times New Roman" panose="02020603050405020304" pitchFamily="18" charset="0"/>
              </a:rPr>
              <a:t>La herramienta </a:t>
            </a:r>
            <a:r>
              <a:rPr lang="en-US" sz="1800" dirty="0">
                <a:effectLst/>
                <a:latin typeface="Avenir Next LT Pro" panose="020B0504020202020204" pitchFamily="34" charset="0"/>
                <a:ea typeface="Calibri" panose="020F0502020204030204" pitchFamily="34" charset="0"/>
                <a:cs typeface="Times New Roman" panose="02020603050405020304" pitchFamily="18" charset="0"/>
              </a:rPr>
              <a:t> </a:t>
            </a:r>
            <a:r>
              <a:rPr lang="es-MX" sz="1800" dirty="0">
                <a:effectLst/>
                <a:latin typeface="Avenir Next LT Pro" panose="020B0504020202020204" pitchFamily="34" charset="0"/>
                <a:ea typeface="Calibri" panose="020F0502020204030204" pitchFamily="34" charset="0"/>
                <a:cs typeface="Times New Roman" panose="02020603050405020304" pitchFamily="18" charset="0"/>
              </a:rPr>
              <a:t>fue puesta a prueba </a:t>
            </a:r>
            <a:r>
              <a:rPr lang="en-US" sz="1800" dirty="0">
                <a:effectLst/>
                <a:latin typeface="Avenir Next LT Pro" panose="020B0504020202020204" pitchFamily="34" charset="0"/>
                <a:ea typeface="Calibri" panose="020F0502020204030204" pitchFamily="34" charset="0"/>
                <a:cs typeface="Times New Roman" panose="02020603050405020304" pitchFamily="18" charset="0"/>
              </a:rPr>
              <a:t> </a:t>
            </a:r>
            <a:r>
              <a:rPr lang="es-MX" sz="1800" dirty="0">
                <a:effectLst/>
                <a:latin typeface="Avenir Next LT Pro" panose="020B0504020202020204" pitchFamily="34" charset="0"/>
                <a:ea typeface="Calibri" panose="020F0502020204030204" pitchFamily="34" charset="0"/>
                <a:cs typeface="Times New Roman" panose="02020603050405020304" pitchFamily="18" charset="0"/>
              </a:rPr>
              <a:t>en 6 países (Australia, República Democrática del Congo </a:t>
            </a:r>
            <a:r>
              <a:rPr lang="en-US" sz="1800" dirty="0">
                <a:effectLst/>
                <a:latin typeface="Avenir Next LT Pro" panose="020B0504020202020204" pitchFamily="34" charset="0"/>
                <a:ea typeface="Calibri" panose="020F0502020204030204" pitchFamily="34" charset="0"/>
                <a:cs typeface="Times New Roman" panose="02020603050405020304" pitchFamily="18" charset="0"/>
              </a:rPr>
              <a:t> </a:t>
            </a:r>
            <a:r>
              <a:rPr lang="es-MX" sz="1800" dirty="0">
                <a:effectLst/>
                <a:latin typeface="Avenir Next LT Pro" panose="020B0504020202020204" pitchFamily="34" charset="0"/>
                <a:ea typeface="Calibri" panose="020F0502020204030204" pitchFamily="34" charset="0"/>
                <a:cs typeface="Times New Roman" panose="02020603050405020304" pitchFamily="18" charset="0"/>
              </a:rPr>
              <a:t>(RDC), Ruanda, Kenia, India, Indonesia).</a:t>
            </a:r>
            <a:endParaRPr lang="en-US" sz="1800" dirty="0">
              <a:effectLst/>
              <a:latin typeface="Avenir Next LT Pro" panose="020B0504020202020204" pitchFamily="34" charset="0"/>
              <a:ea typeface="Calibri" panose="020F0502020204030204" pitchFamily="34" charset="0"/>
              <a:cs typeface="Times New Roman" panose="02020603050405020304" pitchFamily="18" charset="0"/>
            </a:endParaRPr>
          </a:p>
          <a:p>
            <a:pPr marL="0" indent="0">
              <a:buNone/>
            </a:pPr>
            <a:endParaRPr lang="en-US" sz="2400" dirty="0">
              <a:ea typeface="Malgun Gothic Semilight" panose="020B0502040204020203" pitchFamily="34" charset="-128"/>
              <a:cs typeface="Malgun Gothic Semilight" panose="020B0502040204020203" pitchFamily="34" charset="-128"/>
            </a:endParaRPr>
          </a:p>
          <a:p>
            <a:endParaRPr lang="en-US" sz="2400" dirty="0">
              <a:ea typeface="Malgun Gothic Semilight" panose="020B0502040204020203" pitchFamily="34" charset="-128"/>
              <a:cs typeface="Malgun Gothic Semilight" panose="020B0502040204020203" pitchFamily="34" charset="-128"/>
            </a:endParaRPr>
          </a:p>
          <a:p>
            <a:endParaRPr lang="en-US" sz="2400" dirty="0">
              <a:ea typeface="Malgun Gothic Semilight" panose="020B0502040204020203" pitchFamily="34" charset="-128"/>
              <a:cs typeface="Malgun Gothic Semilight" panose="020B0502040204020203" pitchFamily="34" charset="-128"/>
            </a:endParaRPr>
          </a:p>
          <a:p>
            <a:endParaRPr lang="en-US" dirty="0">
              <a:ea typeface="Malgun Gothic Semilight" panose="020B0502040204020203" pitchFamily="34" charset="-128"/>
              <a:cs typeface="Malgun Gothic Semilight" panose="020B0502040204020203" pitchFamily="34" charset="-128"/>
            </a:endParaRPr>
          </a:p>
          <a:p>
            <a:endParaRPr lang="en-US" dirty="0">
              <a:ea typeface="Malgun Gothic Semilight" panose="020B0502040204020203" pitchFamily="34" charset="-128"/>
              <a:cs typeface="Malgun Gothic Semilight" panose="020B0502040204020203" pitchFamily="34" charset="-128"/>
            </a:endParaRPr>
          </a:p>
          <a:p>
            <a:endParaRPr lang="en-US" dirty="0">
              <a:ea typeface="Malgun Gothic Semilight" panose="020B0502040204020203" pitchFamily="34" charset="-128"/>
              <a:cs typeface="Malgun Gothic Semilight" panose="020B0502040204020203" pitchFamily="34" charset="-128"/>
            </a:endParaRPr>
          </a:p>
          <a:p>
            <a:pPr marL="0" indent="0">
              <a:buNone/>
            </a:pPr>
            <a:endParaRPr lang="en-US" dirty="0">
              <a:ea typeface="Malgun Gothic Semilight" panose="020B0502040204020203" pitchFamily="34" charset="-128"/>
              <a:cs typeface="Malgun Gothic Semilight" panose="020B0502040204020203" pitchFamily="34" charset="-128"/>
            </a:endParaRPr>
          </a:p>
          <a:p>
            <a:pPr marL="0" lvl="0" indent="0">
              <a:buNone/>
            </a:pPr>
            <a:endParaRPr lang="en-US" dirty="0"/>
          </a:p>
        </p:txBody>
      </p:sp>
      <p:pic>
        <p:nvPicPr>
          <p:cNvPr id="4" name="Picture 3">
            <a:extLst>
              <a:ext uri="{FF2B5EF4-FFF2-40B4-BE49-F238E27FC236}">
                <a16:creationId xmlns:a16="http://schemas.microsoft.com/office/drawing/2014/main" id="{51A8BF85-A0CC-49CC-A9F8-5E74BAB7407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1556" y="1801922"/>
            <a:ext cx="6750391" cy="3570629"/>
          </a:xfrm>
          <a:prstGeom prst="rect">
            <a:avLst/>
          </a:prstGeom>
          <a:ln>
            <a:solidFill>
              <a:schemeClr val="tx1"/>
            </a:solidFill>
          </a:ln>
        </p:spPr>
      </p:pic>
    </p:spTree>
    <p:extLst>
      <p:ext uri="{BB962C8B-B14F-4D97-AF65-F5344CB8AC3E}">
        <p14:creationId xmlns:p14="http://schemas.microsoft.com/office/powerpoint/2010/main" val="1669351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MX" dirty="0">
                <a:effectLst/>
                <a:ea typeface="Calibri" panose="020F0502020204030204" pitchFamily="34" charset="0"/>
                <a:cs typeface="Times New Roman" panose="02020603050405020304" pitchFamily="18" charset="0"/>
              </a:rPr>
              <a:t>Herramienta de Gestión Ambiental - ¿qué es?</a:t>
            </a:r>
            <a:endParaRPr lang="en-US" dirty="0"/>
          </a:p>
        </p:txBody>
      </p:sp>
      <p:sp>
        <p:nvSpPr>
          <p:cNvPr id="5" name="Content Placeholder 2"/>
          <p:cNvSpPr>
            <a:spLocks noGrp="1"/>
          </p:cNvSpPr>
          <p:nvPr>
            <p:ph idx="1"/>
          </p:nvPr>
        </p:nvSpPr>
        <p:spPr>
          <a:xfrm>
            <a:off x="838200" y="1785940"/>
            <a:ext cx="10515600" cy="4351338"/>
          </a:xfrm>
        </p:spPr>
        <p:txBody>
          <a:bodyPr>
            <a:normAutofit fontScale="85000" lnSpcReduction="20000"/>
          </a:bodyPr>
          <a:lstStyle/>
          <a:p>
            <a:pPr lvl="0"/>
            <a:r>
              <a:rPr lang="es-MX" dirty="0"/>
              <a:t>Herramienta de Excel que permite la identificación rápida de los impactos ambientales de los sistemas naturales y artificiales</a:t>
            </a:r>
            <a:r>
              <a:rPr lang="en-US" dirty="0"/>
              <a:t> </a:t>
            </a:r>
            <a:r>
              <a:rPr lang="es-MX" dirty="0"/>
              <a:t> junto con cuestiones de protección </a:t>
            </a:r>
            <a:r>
              <a:rPr lang="en-US" dirty="0"/>
              <a:t> </a:t>
            </a:r>
            <a:r>
              <a:rPr lang="es-MX" dirty="0"/>
              <a:t>dentro de las zonas de actividades del programa.</a:t>
            </a:r>
            <a:endParaRPr lang="en-US" dirty="0"/>
          </a:p>
          <a:p>
            <a:pPr lvl="0"/>
            <a:r>
              <a:rPr lang="es-MX" dirty="0"/>
              <a:t>Identifica cómo se ven estos impactos ambientales en el contexto específico.</a:t>
            </a:r>
            <a:endParaRPr lang="en-US" dirty="0"/>
          </a:p>
          <a:p>
            <a:pPr lvl="0"/>
            <a:r>
              <a:rPr lang="es-MX" dirty="0"/>
              <a:t>Registra el nivel de “riesgo” que puede tener cada uno de estos impactos (bajo, medio y alto).</a:t>
            </a:r>
            <a:endParaRPr lang="en-US" dirty="0"/>
          </a:p>
          <a:p>
            <a:pPr lvl="0"/>
            <a:r>
              <a:rPr lang="es-MX" dirty="0"/>
              <a:t>Proporciona orientación específica por sector </a:t>
            </a:r>
            <a:r>
              <a:rPr lang="en-US" dirty="0"/>
              <a:t> </a:t>
            </a:r>
            <a:r>
              <a:rPr lang="es-MX" dirty="0"/>
              <a:t>(RRD, Seguridad alimentaria/Medios de vida, Refugio/asentamientos, WASH) sobre cómo las actividades del programa pueden mitigar el riesgo identificado.</a:t>
            </a:r>
            <a:endParaRPr lang="en-US" dirty="0"/>
          </a:p>
          <a:p>
            <a:pPr lvl="0"/>
            <a:r>
              <a:rPr lang="es-MX" dirty="0"/>
              <a:t>La herramienta se debe utilizar para facilitar una conversación con el equipo de diseño del proyecto</a:t>
            </a:r>
            <a:r>
              <a:rPr lang="en-US" dirty="0"/>
              <a:t> </a:t>
            </a:r>
            <a:r>
              <a:rPr lang="es-MX" dirty="0"/>
              <a:t> sobre los posibles impactos ambientales negativos y las estrategias para abordarlos.</a:t>
            </a:r>
            <a:endParaRPr lang="en-US" dirty="0"/>
          </a:p>
          <a:p>
            <a:endParaRPr lang="en-US" dirty="0">
              <a:ea typeface="Malgun Gothic Semilight" panose="020B0502040204020203" pitchFamily="34" charset="-128"/>
              <a:cs typeface="Malgun Gothic Semilight" panose="020B0502040204020203" pitchFamily="34" charset="-128"/>
            </a:endParaRPr>
          </a:p>
          <a:p>
            <a:endParaRPr lang="en-US" dirty="0">
              <a:ea typeface="Malgun Gothic Semilight" panose="020B0502040204020203" pitchFamily="34" charset="-128"/>
              <a:cs typeface="Malgun Gothic Semilight" panose="020B0502040204020203" pitchFamily="34" charset="-128"/>
            </a:endParaRPr>
          </a:p>
          <a:p>
            <a:endParaRPr lang="en-US" dirty="0">
              <a:ea typeface="Malgun Gothic Semilight" panose="020B0502040204020203" pitchFamily="34" charset="-128"/>
              <a:cs typeface="Malgun Gothic Semilight" panose="020B0502040204020203" pitchFamily="34" charset="-128"/>
            </a:endParaRPr>
          </a:p>
          <a:p>
            <a:endParaRPr lang="en-US" dirty="0">
              <a:ea typeface="Malgun Gothic Semilight" panose="020B0502040204020203" pitchFamily="34" charset="-128"/>
              <a:cs typeface="Malgun Gothic Semilight" panose="020B0502040204020203" pitchFamily="34" charset="-128"/>
            </a:endParaRPr>
          </a:p>
          <a:p>
            <a:pPr marL="0" indent="0">
              <a:buNone/>
            </a:pPr>
            <a:endParaRPr lang="en-US" dirty="0">
              <a:ea typeface="Malgun Gothic Semilight" panose="020B0502040204020203" pitchFamily="34" charset="-128"/>
              <a:cs typeface="Malgun Gothic Semilight" panose="020B0502040204020203" pitchFamily="34" charset="-128"/>
            </a:endParaRPr>
          </a:p>
          <a:p>
            <a:pPr marL="0" lvl="0" indent="0">
              <a:buNone/>
            </a:pPr>
            <a:endParaRPr lang="en-US" dirty="0"/>
          </a:p>
        </p:txBody>
      </p:sp>
    </p:spTree>
    <p:extLst>
      <p:ext uri="{BB962C8B-B14F-4D97-AF65-F5344CB8AC3E}">
        <p14:creationId xmlns:p14="http://schemas.microsoft.com/office/powerpoint/2010/main" val="625348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0" marR="0">
              <a:lnSpc>
                <a:spcPct val="107000"/>
              </a:lnSpc>
              <a:spcBef>
                <a:spcPts val="0"/>
              </a:spcBef>
              <a:spcAft>
                <a:spcPts val="800"/>
              </a:spcAft>
            </a:pPr>
            <a:r>
              <a:rPr lang="en-US" sz="4000" dirty="0" err="1">
                <a:effectLst/>
                <a:ea typeface="Calibri" panose="020F0502020204030204" pitchFamily="34" charset="0"/>
                <a:cs typeface="Times New Roman" panose="02020603050405020304" pitchFamily="18" charset="0"/>
              </a:rPr>
              <a:t>Limitaciones</a:t>
            </a:r>
            <a:r>
              <a:rPr lang="en-US" sz="4000" dirty="0">
                <a:effectLst/>
                <a:ea typeface="Calibri" panose="020F0502020204030204" pitchFamily="34" charset="0"/>
                <a:cs typeface="Times New Roman" panose="02020603050405020304" pitchFamily="18" charset="0"/>
              </a:rPr>
              <a:t> de la </a:t>
            </a:r>
            <a:r>
              <a:rPr lang="en-US" sz="4000" dirty="0" err="1">
                <a:effectLst/>
                <a:ea typeface="Calibri" panose="020F0502020204030204" pitchFamily="34" charset="0"/>
                <a:cs typeface="Times New Roman" panose="02020603050405020304" pitchFamily="18" charset="0"/>
              </a:rPr>
              <a:t>Herramienta</a:t>
            </a:r>
            <a:r>
              <a:rPr lang="en-US" sz="4000" dirty="0">
                <a:effectLst/>
                <a:ea typeface="Calibri" panose="020F0502020204030204" pitchFamily="34" charset="0"/>
                <a:cs typeface="Times New Roman" panose="02020603050405020304" pitchFamily="18" charset="0"/>
              </a:rPr>
              <a:t> de </a:t>
            </a:r>
            <a:r>
              <a:rPr lang="en-US" sz="4000" dirty="0" err="1">
                <a:effectLst/>
                <a:ea typeface="Calibri" panose="020F0502020204030204" pitchFamily="34" charset="0"/>
                <a:cs typeface="Times New Roman" panose="02020603050405020304" pitchFamily="18" charset="0"/>
              </a:rPr>
              <a:t>Gestión</a:t>
            </a:r>
            <a:r>
              <a:rPr lang="en-US" sz="4000" dirty="0">
                <a:effectLst/>
                <a:ea typeface="Calibri" panose="020F0502020204030204" pitchFamily="34" charset="0"/>
                <a:cs typeface="Times New Roman" panose="02020603050405020304" pitchFamily="18" charset="0"/>
              </a:rPr>
              <a:t> Ambiental</a:t>
            </a:r>
          </a:p>
        </p:txBody>
      </p:sp>
      <p:sp>
        <p:nvSpPr>
          <p:cNvPr id="3" name="Content Placeholder 2"/>
          <p:cNvSpPr>
            <a:spLocks noGrp="1"/>
          </p:cNvSpPr>
          <p:nvPr>
            <p:ph idx="1"/>
          </p:nvPr>
        </p:nvSpPr>
        <p:spPr/>
        <p:txBody>
          <a:bodyPr>
            <a:normAutofit lnSpcReduction="10000"/>
          </a:bodyPr>
          <a:lstStyle/>
          <a:p>
            <a:pPr marL="342900" marR="0" lvl="0" indent="-342900">
              <a:lnSpc>
                <a:spcPct val="107000"/>
              </a:lnSpc>
              <a:spcBef>
                <a:spcPts val="0"/>
              </a:spcBef>
              <a:spcAft>
                <a:spcPts val="800"/>
              </a:spcAft>
              <a:buFont typeface="Arial" panose="020B0604020202020204" pitchFamily="34" charset="0"/>
              <a:buChar char="•"/>
              <a:tabLst>
                <a:tab pos="457200" algn="l"/>
              </a:tabLst>
            </a:pPr>
            <a:r>
              <a:rPr lang="es-MX" sz="2400" dirty="0">
                <a:effectLst/>
                <a:latin typeface="Avenir Next LT Pro" panose="020B0504020202020204" pitchFamily="34" charset="0"/>
                <a:ea typeface="Calibri" panose="020F0502020204030204" pitchFamily="34" charset="0"/>
                <a:cs typeface="Times New Roman" panose="02020603050405020304" pitchFamily="18" charset="0"/>
              </a:rPr>
              <a:t>No es una evaluación de impacto ambiental </a:t>
            </a:r>
            <a:r>
              <a:rPr lang="en-US" sz="2400" dirty="0">
                <a:effectLst/>
                <a:latin typeface="Avenir Next LT Pro" panose="020B0504020202020204" pitchFamily="34" charset="0"/>
                <a:ea typeface="Calibri" panose="020F0502020204030204" pitchFamily="34" charset="0"/>
                <a:cs typeface="Times New Roman" panose="02020603050405020304" pitchFamily="18" charset="0"/>
              </a:rPr>
              <a:t> </a:t>
            </a:r>
            <a:r>
              <a:rPr lang="es-MX" sz="2400" dirty="0">
                <a:effectLst/>
                <a:latin typeface="Avenir Next LT Pro" panose="020B0504020202020204" pitchFamily="34" charset="0"/>
                <a:ea typeface="Calibri" panose="020F0502020204030204" pitchFamily="34" charset="0"/>
                <a:cs typeface="Times New Roman" panose="02020603050405020304" pitchFamily="18" charset="0"/>
              </a:rPr>
              <a:t>(EIA, por sus siglas en inglés</a:t>
            </a:r>
            <a:r>
              <a:rPr lang="en-US" sz="2400" dirty="0">
                <a:effectLst/>
                <a:latin typeface="Avenir Next LT Pro" panose="020B0504020202020204" pitchFamily="34" charset="0"/>
                <a:ea typeface="Calibri" panose="020F0502020204030204" pitchFamily="34" charset="0"/>
                <a:cs typeface="Times New Roman" panose="02020603050405020304" pitchFamily="18" charset="0"/>
              </a:rPr>
              <a:t> </a:t>
            </a:r>
            <a:r>
              <a:rPr lang="es-MX" sz="2400" dirty="0">
                <a:effectLst/>
                <a:latin typeface="Avenir Next LT Pro" panose="020B0504020202020204" pitchFamily="34" charset="0"/>
                <a:ea typeface="Calibri" panose="020F0502020204030204" pitchFamily="34" charset="0"/>
                <a:cs typeface="Times New Roman" panose="02020603050405020304" pitchFamily="18" charset="0"/>
              </a:rPr>
              <a:t>), sino un precursor del proceso de EIA.</a:t>
            </a:r>
            <a:endParaRPr lang="en-US" sz="2400" dirty="0">
              <a:effectLst/>
              <a:latin typeface="Avenir Next LT Pro" panose="020B0504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400" dirty="0">
                <a:effectLst/>
                <a:latin typeface="Avenir Next LT Pro" panose="020B0504020202020204" pitchFamily="34" charset="0"/>
                <a:ea typeface="Calibri" panose="020F0502020204030204" pitchFamily="34" charset="0"/>
                <a:cs typeface="Times New Roman" panose="02020603050405020304" pitchFamily="18" charset="0"/>
              </a:rPr>
              <a:t> </a:t>
            </a:r>
            <a:r>
              <a:rPr lang="es-MX" sz="2400" dirty="0">
                <a:effectLst/>
                <a:latin typeface="Avenir Next LT Pro" panose="020B0504020202020204" pitchFamily="34" charset="0"/>
                <a:ea typeface="Calibri" panose="020F0502020204030204" pitchFamily="34" charset="0"/>
                <a:cs typeface="Times New Roman" panose="02020603050405020304" pitchFamily="18" charset="0"/>
              </a:rPr>
              <a:t>La Herramienta de Gestión Ambiental no le dará las respuestas correctas o incorrectas, pero le dará una indicación de los temas</a:t>
            </a:r>
            <a:r>
              <a:rPr lang="en-US" sz="2400" dirty="0">
                <a:effectLst/>
                <a:latin typeface="Avenir Next LT Pro" panose="020B0504020202020204" pitchFamily="34" charset="0"/>
                <a:ea typeface="Calibri" panose="020F0502020204030204" pitchFamily="34" charset="0"/>
                <a:cs typeface="Times New Roman" panose="02020603050405020304" pitchFamily="18" charset="0"/>
              </a:rPr>
              <a:t> </a:t>
            </a:r>
            <a:r>
              <a:rPr lang="es-MX" sz="2400" dirty="0">
                <a:effectLst/>
                <a:latin typeface="Avenir Next LT Pro" panose="020B0504020202020204" pitchFamily="34" charset="0"/>
                <a:ea typeface="Calibri" panose="020F0502020204030204" pitchFamily="34" charset="0"/>
                <a:cs typeface="Times New Roman" panose="02020603050405020304" pitchFamily="18" charset="0"/>
              </a:rPr>
              <a:t> para explorar más a fondo sobre los impactos ambientales de las intervenciones propuestas.</a:t>
            </a:r>
            <a:endParaRPr lang="en-US" sz="2400" dirty="0">
              <a:effectLst/>
              <a:latin typeface="Avenir Next LT Pro" panose="020B0504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s-MX" sz="2400" dirty="0">
                <a:effectLst/>
                <a:latin typeface="Avenir Next LT Pro" panose="020B0504020202020204" pitchFamily="34" charset="0"/>
                <a:ea typeface="Calibri" panose="020F0502020204030204" pitchFamily="34" charset="0"/>
                <a:cs typeface="Times New Roman" panose="02020603050405020304" pitchFamily="18" charset="0"/>
              </a:rPr>
              <a:t>Es solo una herramienta de organización interna. Se deben cumplir otras normas ambientales nacionales.</a:t>
            </a:r>
            <a:endParaRPr lang="en-US" sz="2400" dirty="0">
              <a:effectLst/>
              <a:latin typeface="Avenir Next LT Pro" panose="020B0504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s-MX" sz="2400" dirty="0">
                <a:effectLst/>
                <a:latin typeface="Avenir Next LT Pro" panose="020B0504020202020204" pitchFamily="34" charset="0"/>
                <a:ea typeface="Calibri" panose="020F0502020204030204" pitchFamily="34" charset="0"/>
                <a:cs typeface="Times New Roman" panose="02020603050405020304" pitchFamily="18" charset="0"/>
              </a:rPr>
              <a:t>Si bien la herramienta puede señalar posibles problemas de política y abogacía</a:t>
            </a:r>
            <a:r>
              <a:rPr lang="en-US" sz="2400" dirty="0">
                <a:effectLst/>
                <a:latin typeface="Avenir Next LT Pro" panose="020B0504020202020204" pitchFamily="34" charset="0"/>
                <a:ea typeface="Calibri" panose="020F0502020204030204" pitchFamily="34" charset="0"/>
                <a:cs typeface="Times New Roman" panose="02020603050405020304" pitchFamily="18" charset="0"/>
              </a:rPr>
              <a:t> </a:t>
            </a:r>
            <a:r>
              <a:rPr lang="es-MX" sz="2400" dirty="0">
                <a:effectLst/>
                <a:latin typeface="Avenir Next LT Pro" panose="020B0504020202020204" pitchFamily="34" charset="0"/>
                <a:ea typeface="Calibri" panose="020F0502020204030204" pitchFamily="34" charset="0"/>
                <a:cs typeface="Times New Roman" panose="02020603050405020304" pitchFamily="18" charset="0"/>
              </a:rPr>
              <a:t>, no ofrece orientación sobre cómo abordarlos.</a:t>
            </a:r>
            <a:endParaRPr lang="en-US" sz="2400" dirty="0">
              <a:effectLst/>
              <a:latin typeface="Avenir Next LT Pro" panose="020B0504020202020204" pitchFamily="34" charset="0"/>
              <a:ea typeface="Calibri" panose="020F0502020204030204" pitchFamily="34" charset="0"/>
              <a:cs typeface="Times New Roman" panose="02020603050405020304" pitchFamily="18" charset="0"/>
            </a:endParaRPr>
          </a:p>
          <a:p>
            <a:pPr marL="0" indent="0">
              <a:buNone/>
            </a:pPr>
            <a:endParaRPr lang="en-IE" dirty="0"/>
          </a:p>
          <a:p>
            <a:endParaRPr lang="en-IE" dirty="0"/>
          </a:p>
          <a:p>
            <a:pPr marL="0" indent="0">
              <a:buNone/>
            </a:pPr>
            <a:endParaRPr lang="en-IE" dirty="0"/>
          </a:p>
          <a:p>
            <a:endParaRPr lang="en-IE" dirty="0"/>
          </a:p>
        </p:txBody>
      </p:sp>
    </p:spTree>
    <p:extLst>
      <p:ext uri="{BB962C8B-B14F-4D97-AF65-F5344CB8AC3E}">
        <p14:creationId xmlns:p14="http://schemas.microsoft.com/office/powerpoint/2010/main" val="822250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MX" sz="4000" dirty="0">
                <a:effectLst/>
                <a:ea typeface="Calibri" panose="020F0502020204030204" pitchFamily="34" charset="0"/>
                <a:cs typeface="Times New Roman" panose="02020603050405020304" pitchFamily="18" charset="0"/>
              </a:rPr>
              <a:t>Herramienta de Gestión Ambiental – </a:t>
            </a:r>
            <a:br>
              <a:rPr lang="es-MX" sz="4000" dirty="0">
                <a:effectLst/>
                <a:ea typeface="Calibri" panose="020F0502020204030204" pitchFamily="34" charset="0"/>
                <a:cs typeface="Times New Roman" panose="02020603050405020304" pitchFamily="18" charset="0"/>
              </a:rPr>
            </a:br>
            <a:r>
              <a:rPr lang="es-MX" sz="4000" dirty="0">
                <a:effectLst/>
                <a:ea typeface="Calibri" panose="020F0502020204030204" pitchFamily="34" charset="0"/>
                <a:cs typeface="Times New Roman" panose="02020603050405020304" pitchFamily="18" charset="0"/>
              </a:rPr>
              <a:t>¿quién la usa y cuándo?</a:t>
            </a:r>
            <a:endParaRPr lang="en-US" sz="4000" dirty="0"/>
          </a:p>
        </p:txBody>
      </p:sp>
      <p:sp>
        <p:nvSpPr>
          <p:cNvPr id="5" name="Content Placeholder 2"/>
          <p:cNvSpPr>
            <a:spLocks noGrp="1"/>
          </p:cNvSpPr>
          <p:nvPr>
            <p:ph idx="1"/>
          </p:nvPr>
        </p:nvSpPr>
        <p:spPr>
          <a:xfrm>
            <a:off x="838200" y="1552576"/>
            <a:ext cx="10515600" cy="4351338"/>
          </a:xfrm>
        </p:spPr>
        <p:txBody>
          <a:bodyPr>
            <a:normAutofit fontScale="92500" lnSpcReduction="10000"/>
          </a:bodyPr>
          <a:lstStyle/>
          <a:p>
            <a:pPr marL="342900" marR="0" lvl="0" indent="-342900">
              <a:lnSpc>
                <a:spcPct val="107000"/>
              </a:lnSpc>
              <a:spcBef>
                <a:spcPts val="0"/>
              </a:spcBef>
              <a:spcAft>
                <a:spcPts val="800"/>
              </a:spcAft>
              <a:buFont typeface="Arial" panose="020B0604020202020204" pitchFamily="34" charset="0"/>
              <a:buChar char="•"/>
              <a:tabLst>
                <a:tab pos="457200" algn="l"/>
              </a:tabLst>
            </a:pPr>
            <a:r>
              <a:rPr lang="es-MX" sz="2400" dirty="0">
                <a:effectLst/>
                <a:latin typeface="Avenir Next LT Pro" panose="020B0504020202020204" pitchFamily="34" charset="0"/>
                <a:ea typeface="Calibri" panose="020F0502020204030204" pitchFamily="34" charset="0"/>
                <a:cs typeface="Times New Roman" panose="02020603050405020304" pitchFamily="18" charset="0"/>
              </a:rPr>
              <a:t>Generalmente, el equipo de diseño la utiliza durante la fase de diseño del programa una vez que ya se ha identificado un borrador de marco de resultados o un proyecto de actividades</a:t>
            </a:r>
            <a:r>
              <a:rPr lang="en-US" sz="2400" dirty="0">
                <a:effectLst/>
                <a:latin typeface="Avenir Next LT Pro" panose="020B0504020202020204" pitchFamily="34" charset="0"/>
                <a:ea typeface="Calibri" panose="020F0502020204030204" pitchFamily="34" charset="0"/>
                <a:cs typeface="Times New Roman" panose="02020603050405020304" pitchFamily="18" charset="0"/>
              </a:rPr>
              <a:t> </a:t>
            </a:r>
            <a:r>
              <a:rPr lang="es-MX" sz="2400" dirty="0">
                <a:effectLst/>
                <a:latin typeface="Avenir Next LT Pro" panose="020B0504020202020204" pitchFamily="34" charset="0"/>
                <a:ea typeface="Calibri" panose="020F0502020204030204" pitchFamily="34" charset="0"/>
                <a:cs typeface="Times New Roman" panose="02020603050405020304" pitchFamily="18" charset="0"/>
              </a:rPr>
              <a:t>.</a:t>
            </a:r>
            <a:endParaRPr lang="en-US" sz="2400" dirty="0">
              <a:effectLst/>
              <a:latin typeface="Avenir Next LT Pro" panose="020B0504020202020204" pitchFamily="34" charset="0"/>
              <a:ea typeface="Calibri" panose="020F0502020204030204" pitchFamily="34" charset="0"/>
              <a:cs typeface="Times New Roman" panose="02020603050405020304" pitchFamily="18" charset="0"/>
            </a:endParaRPr>
          </a:p>
          <a:p>
            <a:pPr marL="0" indent="0">
              <a:buNone/>
            </a:pPr>
            <a:endParaRPr lang="en-US" dirty="0">
              <a:ea typeface="Malgun Gothic Semilight" panose="020B0502040204020203" pitchFamily="34" charset="-128"/>
              <a:cs typeface="Malgun Gothic Semilight" panose="020B0502040204020203" pitchFamily="34" charset="-128"/>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s-MX" sz="2400" dirty="0">
                <a:effectLst/>
                <a:latin typeface="Avenir Next LT Pro" panose="020B0504020202020204" pitchFamily="34" charset="0"/>
                <a:ea typeface="Calibri" panose="020F0502020204030204" pitchFamily="34" charset="0"/>
                <a:cs typeface="Times New Roman" panose="02020603050405020304" pitchFamily="18" charset="0"/>
              </a:rPr>
              <a:t>Tiempo estimado: entre 1 y 4 horas, según el contexto y el tamaño del programa</a:t>
            </a:r>
            <a:endParaRPr lang="en-US" sz="2400" dirty="0">
              <a:effectLst/>
              <a:latin typeface="Avenir Next LT Pro" panose="020B0504020202020204" pitchFamily="34" charset="0"/>
              <a:ea typeface="Calibri" panose="020F0502020204030204" pitchFamily="34" charset="0"/>
              <a:cs typeface="Times New Roman" panose="02020603050405020304" pitchFamily="18" charset="0"/>
            </a:endParaRPr>
          </a:p>
          <a:p>
            <a:pPr marL="0" indent="0">
              <a:buNone/>
            </a:pPr>
            <a:endParaRPr lang="en-US" sz="2400" dirty="0">
              <a:latin typeface="Avenir Next LT Pro" panose="020B0504020202020204" pitchFamily="34" charset="0"/>
              <a:ea typeface="Malgun Gothic Semilight" panose="020B0502040204020203" pitchFamily="34" charset="-128"/>
              <a:cs typeface="Malgun Gothic Semilight" panose="020B0502040204020203" pitchFamily="34" charset="-128"/>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s-MX" sz="2400" dirty="0">
                <a:effectLst/>
                <a:latin typeface="Avenir Next LT Pro" panose="020B0504020202020204" pitchFamily="34" charset="0"/>
                <a:ea typeface="Calibri" panose="020F0502020204030204" pitchFamily="34" charset="0"/>
                <a:cs typeface="Times New Roman" panose="02020603050405020304" pitchFamily="18" charset="0"/>
              </a:rPr>
              <a:t>Equipo de diseño del programa: el equipo de diseño del programa puede consistir, pero no se limita a, personal de la agencia/socio junto con representantes del gobierno, miembros de la comunidad o cualquier otra persona involucrada en el diseño/implementación del programa.</a:t>
            </a:r>
            <a:endParaRPr lang="en-US" sz="2400" dirty="0">
              <a:effectLst/>
              <a:latin typeface="Avenir Next LT Pro" panose="020B0504020202020204" pitchFamily="34" charset="0"/>
              <a:ea typeface="Calibri" panose="020F0502020204030204" pitchFamily="34" charset="0"/>
              <a:cs typeface="Times New Roman" panose="02020603050405020304" pitchFamily="18" charset="0"/>
            </a:endParaRPr>
          </a:p>
          <a:p>
            <a:endParaRPr lang="en-US" dirty="0">
              <a:ea typeface="Malgun Gothic Semilight" panose="020B0502040204020203" pitchFamily="34" charset="-128"/>
              <a:cs typeface="Malgun Gothic Semilight" panose="020B0502040204020203" pitchFamily="34" charset="-128"/>
            </a:endParaRPr>
          </a:p>
          <a:p>
            <a:endParaRPr lang="en-US" dirty="0">
              <a:ea typeface="Malgun Gothic Semilight" panose="020B0502040204020203" pitchFamily="34" charset="-128"/>
              <a:cs typeface="Malgun Gothic Semilight" panose="020B0502040204020203" pitchFamily="34" charset="-128"/>
            </a:endParaRPr>
          </a:p>
          <a:p>
            <a:endParaRPr lang="en-US" dirty="0">
              <a:ea typeface="Malgun Gothic Semilight" panose="020B0502040204020203" pitchFamily="34" charset="-128"/>
              <a:cs typeface="Malgun Gothic Semilight" panose="020B0502040204020203" pitchFamily="34" charset="-128"/>
            </a:endParaRPr>
          </a:p>
          <a:p>
            <a:endParaRPr lang="en-US" dirty="0">
              <a:ea typeface="Malgun Gothic Semilight" panose="020B0502040204020203" pitchFamily="34" charset="-128"/>
              <a:cs typeface="Malgun Gothic Semilight" panose="020B0502040204020203" pitchFamily="34" charset="-128"/>
            </a:endParaRPr>
          </a:p>
          <a:p>
            <a:endParaRPr lang="en-US" dirty="0">
              <a:ea typeface="Malgun Gothic Semilight" panose="020B0502040204020203" pitchFamily="34" charset="-128"/>
              <a:cs typeface="Malgun Gothic Semilight" panose="020B0502040204020203" pitchFamily="34" charset="-128"/>
            </a:endParaRPr>
          </a:p>
          <a:p>
            <a:pPr marL="0" indent="0">
              <a:buNone/>
            </a:pPr>
            <a:endParaRPr lang="en-US" dirty="0">
              <a:ea typeface="Malgun Gothic Semilight" panose="020B0502040204020203" pitchFamily="34" charset="-128"/>
              <a:cs typeface="Malgun Gothic Semilight" panose="020B0502040204020203" pitchFamily="34" charset="-128"/>
            </a:endParaRPr>
          </a:p>
          <a:p>
            <a:pPr marL="0" lvl="0" indent="0">
              <a:buNone/>
            </a:pPr>
            <a:endParaRPr lang="en-US" dirty="0"/>
          </a:p>
        </p:txBody>
      </p:sp>
    </p:spTree>
    <p:extLst>
      <p:ext uri="{BB962C8B-B14F-4D97-AF65-F5344CB8AC3E}">
        <p14:creationId xmlns:p14="http://schemas.microsoft.com/office/powerpoint/2010/main" val="128425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785" y="313367"/>
            <a:ext cx="10515600" cy="1325563"/>
          </a:xfrm>
        </p:spPr>
        <p:txBody>
          <a:bodyPr>
            <a:normAutofit/>
          </a:bodyPr>
          <a:lstStyle/>
          <a:p>
            <a:r>
              <a:rPr lang="en-US" dirty="0" err="1">
                <a:effectLst/>
                <a:ea typeface="Calibri" panose="020F0502020204030204" pitchFamily="34" charset="0"/>
                <a:cs typeface="Times New Roman" panose="02020603050405020304" pitchFamily="18" charset="0"/>
              </a:rPr>
              <a:t>Familiarizarse</a:t>
            </a:r>
            <a:r>
              <a:rPr lang="en-US" dirty="0">
                <a:effectLst/>
                <a:ea typeface="Calibri" panose="020F0502020204030204" pitchFamily="34" charset="0"/>
                <a:cs typeface="Times New Roman" panose="02020603050405020304" pitchFamily="18" charset="0"/>
              </a:rPr>
              <a:t> con la </a:t>
            </a:r>
            <a:r>
              <a:rPr lang="en-US" dirty="0" err="1">
                <a:effectLst/>
                <a:ea typeface="Calibri" panose="020F0502020204030204" pitchFamily="34" charset="0"/>
                <a:cs typeface="Times New Roman" panose="02020603050405020304" pitchFamily="18" charset="0"/>
              </a:rPr>
              <a:t>herramienta</a:t>
            </a:r>
            <a:r>
              <a:rPr lang="en-US" dirty="0">
                <a:effectLst/>
                <a:ea typeface="Calibri" panose="020F0502020204030204" pitchFamily="34" charset="0"/>
                <a:cs typeface="Times New Roman" panose="02020603050405020304" pitchFamily="18" charset="0"/>
              </a:rPr>
              <a:t>…</a:t>
            </a:r>
            <a:endParaRPr lang="en-US" dirty="0"/>
          </a:p>
        </p:txBody>
      </p:sp>
      <p:sp>
        <p:nvSpPr>
          <p:cNvPr id="5" name="Content Placeholder 2"/>
          <p:cNvSpPr>
            <a:spLocks noGrp="1"/>
          </p:cNvSpPr>
          <p:nvPr>
            <p:ph idx="1"/>
          </p:nvPr>
        </p:nvSpPr>
        <p:spPr>
          <a:xfrm>
            <a:off x="614785" y="1825626"/>
            <a:ext cx="5195498" cy="4351338"/>
          </a:xfrm>
        </p:spPr>
        <p:txBody>
          <a:bodyPr>
            <a:normAutofit/>
          </a:bodyPr>
          <a:lstStyle/>
          <a:p>
            <a:pPr marL="0" marR="0">
              <a:lnSpc>
                <a:spcPct val="107000"/>
              </a:lnSpc>
              <a:spcBef>
                <a:spcPts val="0"/>
              </a:spcBef>
              <a:spcAft>
                <a:spcPts val="800"/>
              </a:spcAft>
              <a:tabLst>
                <a:tab pos="2351405" algn="l"/>
              </a:tabLst>
            </a:pPr>
            <a:r>
              <a:rPr lang="es-MX" sz="2400" dirty="0">
                <a:effectLst/>
                <a:latin typeface="Avenir Next LT Pro" panose="020B0504020202020204" pitchFamily="34" charset="0"/>
                <a:ea typeface="Calibri" panose="020F0502020204030204" pitchFamily="34" charset="0"/>
                <a:cs typeface="Times New Roman" panose="02020603050405020304" pitchFamily="18" charset="0"/>
              </a:rPr>
              <a:t>Tómese un tiempo para familiarizarse con la herramienta, concéntrese en ver solo el/la</a:t>
            </a:r>
            <a:r>
              <a:rPr lang="en-US" sz="2400" dirty="0">
                <a:effectLst/>
                <a:latin typeface="Avenir Next LT Pro" panose="020B0504020202020204" pitchFamily="34" charset="0"/>
                <a:ea typeface="Calibri" panose="020F0502020204030204" pitchFamily="34" charset="0"/>
                <a:cs typeface="Times New Roman" panose="02020603050405020304" pitchFamily="18" charset="0"/>
              </a:rPr>
              <a:t> </a:t>
            </a:r>
            <a:r>
              <a:rPr lang="es-MX" sz="2400" dirty="0">
                <a:effectLst/>
                <a:latin typeface="Avenir Next LT Pro" panose="020B0504020202020204" pitchFamily="34" charset="0"/>
                <a:ea typeface="Calibri" panose="020F0502020204030204" pitchFamily="34" charset="0"/>
                <a:cs typeface="Times New Roman" panose="02020603050405020304" pitchFamily="18" charset="0"/>
              </a:rPr>
              <a:t>:</a:t>
            </a:r>
            <a:endParaRPr lang="en-US" sz="2400" dirty="0">
              <a:effectLst/>
              <a:latin typeface="Avenir Next LT Pro" panose="020B050402020202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Times New Roman" panose="02020603050405020304" pitchFamily="18" charset="0"/>
              <a:buChar char="-"/>
              <a:tabLst>
                <a:tab pos="914400" algn="l"/>
              </a:tabLst>
            </a:pPr>
            <a:r>
              <a:rPr lang="en-US" dirty="0" err="1">
                <a:effectLst/>
                <a:latin typeface="Avenir Next LT Pro" panose="020B0504020202020204" pitchFamily="34" charset="0"/>
                <a:ea typeface="Calibri" panose="020F0502020204030204" pitchFamily="34" charset="0"/>
                <a:cs typeface="Times New Roman" panose="02020603050405020304" pitchFamily="18" charset="0"/>
              </a:rPr>
              <a:t>identificación</a:t>
            </a:r>
            <a:r>
              <a:rPr lang="en-US" dirty="0">
                <a:effectLst/>
                <a:latin typeface="Avenir Next LT Pro" panose="020B0504020202020204" pitchFamily="34" charset="0"/>
                <a:ea typeface="Calibri" panose="020F0502020204030204" pitchFamily="34" charset="0"/>
                <a:cs typeface="Times New Roman" panose="02020603050405020304" pitchFamily="18" charset="0"/>
              </a:rPr>
              <a:t> de </a:t>
            </a:r>
            <a:r>
              <a:rPr lang="en-US" dirty="0" err="1">
                <a:effectLst/>
                <a:latin typeface="Avenir Next LT Pro" panose="020B0504020202020204" pitchFamily="34" charset="0"/>
                <a:ea typeface="Calibri" panose="020F0502020204030204" pitchFamily="34" charset="0"/>
                <a:cs typeface="Times New Roman" panose="02020603050405020304" pitchFamily="18" charset="0"/>
              </a:rPr>
              <a:t>riesgos</a:t>
            </a:r>
            <a:r>
              <a:rPr lang="en-US" dirty="0">
                <a:effectLst/>
                <a:latin typeface="Avenir Next LT Pro" panose="020B0504020202020204" pitchFamily="34" charset="0"/>
                <a:ea typeface="Calibri" panose="020F0502020204030204" pitchFamily="34" charset="0"/>
                <a:cs typeface="Times New Roman" panose="02020603050405020304" pitchFamily="18" charset="0"/>
              </a:rPr>
              <a:t> (Nivel 1) </a:t>
            </a:r>
          </a:p>
          <a:p>
            <a:pPr marL="742950" marR="0" lvl="1" indent="-285750">
              <a:lnSpc>
                <a:spcPct val="107000"/>
              </a:lnSpc>
              <a:spcBef>
                <a:spcPts val="0"/>
              </a:spcBef>
              <a:spcAft>
                <a:spcPts val="800"/>
              </a:spcAft>
              <a:buFont typeface="Times New Roman" panose="02020603050405020304" pitchFamily="18" charset="0"/>
              <a:buChar char="-"/>
              <a:tabLst>
                <a:tab pos="914400" algn="l"/>
              </a:tabLst>
            </a:pPr>
            <a:r>
              <a:rPr lang="en-US" dirty="0" err="1">
                <a:effectLst/>
                <a:latin typeface="Avenir Next LT Pro" panose="020B0504020202020204" pitchFamily="34" charset="0"/>
                <a:ea typeface="Calibri" panose="020F0502020204030204" pitchFamily="34" charset="0"/>
                <a:cs typeface="Times New Roman" panose="02020603050405020304" pitchFamily="18" charset="0"/>
              </a:rPr>
              <a:t>perfil</a:t>
            </a:r>
            <a:r>
              <a:rPr lang="en-US" dirty="0">
                <a:effectLst/>
                <a:latin typeface="Avenir Next LT Pro" panose="020B0504020202020204" pitchFamily="34" charset="0"/>
                <a:ea typeface="Calibri" panose="020F0502020204030204" pitchFamily="34" charset="0"/>
                <a:cs typeface="Times New Roman" panose="02020603050405020304" pitchFamily="18" charset="0"/>
              </a:rPr>
              <a:t> de </a:t>
            </a:r>
            <a:r>
              <a:rPr lang="en-US" dirty="0" err="1">
                <a:effectLst/>
                <a:latin typeface="Avenir Next LT Pro" panose="020B0504020202020204" pitchFamily="34" charset="0"/>
                <a:ea typeface="Calibri" panose="020F0502020204030204" pitchFamily="34" charset="0"/>
                <a:cs typeface="Times New Roman" panose="02020603050405020304" pitchFamily="18" charset="0"/>
              </a:rPr>
              <a:t>riesgos</a:t>
            </a:r>
            <a:r>
              <a:rPr lang="en-US" dirty="0">
                <a:effectLst/>
                <a:latin typeface="Avenir Next LT Pro" panose="020B0504020202020204" pitchFamily="34" charset="0"/>
                <a:ea typeface="Calibri" panose="020F0502020204030204" pitchFamily="34" charset="0"/>
                <a:cs typeface="Times New Roman" panose="02020603050405020304" pitchFamily="18" charset="0"/>
              </a:rPr>
              <a:t> (Nivel 2)</a:t>
            </a:r>
          </a:p>
          <a:p>
            <a:pPr marL="742950" marR="0" lvl="1" indent="-285750">
              <a:lnSpc>
                <a:spcPct val="107000"/>
              </a:lnSpc>
              <a:spcBef>
                <a:spcPts val="0"/>
              </a:spcBef>
              <a:spcAft>
                <a:spcPts val="800"/>
              </a:spcAft>
              <a:buFont typeface="Times New Roman" panose="02020603050405020304" pitchFamily="18" charset="0"/>
              <a:buChar char="-"/>
              <a:tabLst>
                <a:tab pos="914400" algn="l"/>
              </a:tabLst>
            </a:pPr>
            <a:r>
              <a:rPr lang="en-US" dirty="0" err="1">
                <a:effectLst/>
                <a:latin typeface="Avenir Next LT Pro" panose="020B0504020202020204" pitchFamily="34" charset="0"/>
                <a:ea typeface="Calibri" panose="020F0502020204030204" pitchFamily="34" charset="0"/>
                <a:cs typeface="Times New Roman" panose="02020603050405020304" pitchFamily="18" charset="0"/>
              </a:rPr>
              <a:t>registro</a:t>
            </a:r>
            <a:r>
              <a:rPr lang="en-US" dirty="0">
                <a:effectLst/>
                <a:latin typeface="Avenir Next LT Pro" panose="020B0504020202020204" pitchFamily="34" charset="0"/>
                <a:ea typeface="Calibri" panose="020F0502020204030204" pitchFamily="34" charset="0"/>
                <a:cs typeface="Times New Roman" panose="02020603050405020304" pitchFamily="18" charset="0"/>
              </a:rPr>
              <a:t> de </a:t>
            </a:r>
            <a:r>
              <a:rPr lang="en-US" dirty="0" err="1">
                <a:effectLst/>
                <a:latin typeface="Avenir Next LT Pro" panose="020B0504020202020204" pitchFamily="34" charset="0"/>
                <a:ea typeface="Calibri" panose="020F0502020204030204" pitchFamily="34" charset="0"/>
                <a:cs typeface="Times New Roman" panose="02020603050405020304" pitchFamily="18" charset="0"/>
              </a:rPr>
              <a:t>riesgos</a:t>
            </a:r>
            <a:r>
              <a:rPr lang="en-US" dirty="0">
                <a:effectLst/>
                <a:latin typeface="Avenir Next LT Pro" panose="020B0504020202020204" pitchFamily="34" charset="0"/>
                <a:ea typeface="Calibri" panose="020F0502020204030204" pitchFamily="34" charset="0"/>
                <a:cs typeface="Times New Roman" panose="02020603050405020304" pitchFamily="18" charset="0"/>
              </a:rPr>
              <a:t> y </a:t>
            </a:r>
            <a:r>
              <a:rPr lang="en-US" dirty="0" err="1">
                <a:effectLst/>
                <a:latin typeface="Avenir Next LT Pro" panose="020B0504020202020204" pitchFamily="34" charset="0"/>
                <a:ea typeface="Calibri" panose="020F0502020204030204" pitchFamily="34" charset="0"/>
                <a:cs typeface="Times New Roman" panose="02020603050405020304" pitchFamily="18" charset="0"/>
              </a:rPr>
              <a:t>mitigación</a:t>
            </a:r>
            <a:r>
              <a:rPr lang="en-US" dirty="0">
                <a:effectLst/>
                <a:latin typeface="Avenir Next LT Pro" panose="020B0504020202020204" pitchFamily="34" charset="0"/>
                <a:ea typeface="Calibri" panose="020F0502020204030204" pitchFamily="34" charset="0"/>
                <a:cs typeface="Times New Roman" panose="02020603050405020304" pitchFamily="18" charset="0"/>
              </a:rPr>
              <a:t> (Nivel 3)</a:t>
            </a:r>
          </a:p>
          <a:p>
            <a:pPr marL="0" marR="0" indent="0">
              <a:spcBef>
                <a:spcPts val="0"/>
              </a:spcBef>
              <a:spcAft>
                <a:spcPts val="800"/>
              </a:spcAft>
              <a:buNone/>
            </a:pPr>
            <a:endParaRPr lang="en-US" sz="2400" dirty="0">
              <a:effectLst/>
              <a:latin typeface="Avenir Next LT Pro" panose="020B0504020202020204" pitchFamily="34" charset="0"/>
              <a:ea typeface="Calibri" panose="020F0502020204030204" pitchFamily="34" charset="0"/>
              <a:cs typeface="Times New Roman" panose="02020603050405020304" pitchFamily="18" charset="0"/>
            </a:endParaRPr>
          </a:p>
          <a:p>
            <a:pPr lvl="1"/>
            <a:endParaRPr lang="en-US" dirty="0">
              <a:latin typeface="Avenir Next LT Pro" panose="020B0504020202020204" pitchFamily="34" charset="0"/>
              <a:ea typeface="Malgun Gothic Semilight" panose="020B0502040204020203" pitchFamily="34" charset="-128"/>
              <a:cs typeface="Malgun Gothic Semilight" panose="020B0502040204020203" pitchFamily="34" charset="-128"/>
            </a:endParaRPr>
          </a:p>
          <a:p>
            <a:endParaRPr lang="en-US" sz="2400" dirty="0">
              <a:latin typeface="Avenir Next LT Pro" panose="020B0504020202020204" pitchFamily="34" charset="0"/>
              <a:ea typeface="Malgun Gothic Semilight" panose="020B0502040204020203" pitchFamily="34" charset="-128"/>
              <a:cs typeface="Malgun Gothic Semilight" panose="020B0502040204020203" pitchFamily="34" charset="-128"/>
            </a:endParaRPr>
          </a:p>
          <a:p>
            <a:endParaRPr lang="en-US" dirty="0">
              <a:ea typeface="Malgun Gothic Semilight" panose="020B0502040204020203" pitchFamily="34" charset="-128"/>
              <a:cs typeface="Malgun Gothic Semilight" panose="020B0502040204020203" pitchFamily="34" charset="-128"/>
            </a:endParaRPr>
          </a:p>
          <a:p>
            <a:endParaRPr lang="en-US" dirty="0">
              <a:ea typeface="Malgun Gothic Semilight" panose="020B0502040204020203" pitchFamily="34" charset="-128"/>
              <a:cs typeface="Malgun Gothic Semilight" panose="020B0502040204020203" pitchFamily="34" charset="-128"/>
            </a:endParaRPr>
          </a:p>
          <a:p>
            <a:pPr marL="0" indent="0">
              <a:buNone/>
            </a:pPr>
            <a:endParaRPr lang="en-US" dirty="0">
              <a:ea typeface="Malgun Gothic Semilight" panose="020B0502040204020203" pitchFamily="34" charset="-128"/>
              <a:cs typeface="Malgun Gothic Semilight" panose="020B0502040204020203" pitchFamily="34" charset="-128"/>
            </a:endParaRPr>
          </a:p>
          <a:p>
            <a:pPr marL="0" lvl="0" indent="0">
              <a:buNone/>
            </a:pPr>
            <a:endParaRPr lang="en-US" dirty="0"/>
          </a:p>
        </p:txBody>
      </p:sp>
      <p:pic>
        <p:nvPicPr>
          <p:cNvPr id="4" name="Picture 3">
            <a:extLst>
              <a:ext uri="{FF2B5EF4-FFF2-40B4-BE49-F238E27FC236}">
                <a16:creationId xmlns:a16="http://schemas.microsoft.com/office/drawing/2014/main" id="{F600FB63-385D-449F-AD62-18445874ADC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096000" y="1825626"/>
            <a:ext cx="5929789" cy="3248888"/>
          </a:xfrm>
          <a:prstGeom prst="rect">
            <a:avLst/>
          </a:prstGeom>
          <a:ln>
            <a:solidFill>
              <a:schemeClr val="tx1"/>
            </a:solidFill>
          </a:ln>
        </p:spPr>
      </p:pic>
    </p:spTree>
    <p:extLst>
      <p:ext uri="{BB962C8B-B14F-4D97-AF65-F5344CB8AC3E}">
        <p14:creationId xmlns:p14="http://schemas.microsoft.com/office/powerpoint/2010/main" val="247597857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212</TotalTime>
  <Words>2560</Words>
  <Application>Microsoft Office PowerPoint</Application>
  <PresentationFormat>Widescreen</PresentationFormat>
  <Paragraphs>193</Paragraphs>
  <Slides>17</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Avenir Next LT Pro</vt:lpstr>
      <vt:lpstr>Avenir Next LT Pro Light</vt:lpstr>
      <vt:lpstr>Calibri</vt:lpstr>
      <vt:lpstr>Courier New</vt:lpstr>
      <vt:lpstr>Times New Roman</vt:lpstr>
      <vt:lpstr>Wingdings</vt:lpstr>
      <vt:lpstr>Office Theme</vt:lpstr>
      <vt:lpstr>PowerPoint Presentation</vt:lpstr>
      <vt:lpstr>Objetivos de la capacitación</vt:lpstr>
      <vt:lpstr>¿Qué es la gestión ambiental?</vt:lpstr>
      <vt:lpstr>¿Por qué la gestión ambiental?</vt:lpstr>
      <vt:lpstr>Herramienta de Gestión Ambiental - antecedentes</vt:lpstr>
      <vt:lpstr>Herramienta de Gestión Ambiental - ¿qué es?</vt:lpstr>
      <vt:lpstr>Limitaciones de la Herramienta de Gestión Ambiental</vt:lpstr>
      <vt:lpstr>Herramienta de Gestión Ambiental –  ¿quién la usa y cuándo?</vt:lpstr>
      <vt:lpstr>Familiarizarse con la herramienta…</vt:lpstr>
      <vt:lpstr>Ejemplos de declaraciones de riesgo</vt:lpstr>
      <vt:lpstr>Continuación de ejemplos de declaraciones de riesgo </vt:lpstr>
      <vt:lpstr>Orientación específica por sector</vt:lpstr>
      <vt:lpstr>Incorporación de la protección y la Herramienta de Gestión Ambiental </vt:lpstr>
      <vt:lpstr>Casos prácticos</vt:lpstr>
      <vt:lpstr>Aplicación de la Herramienta de Gestión Ambiental a un escenario del mundo real</vt:lpstr>
      <vt:lpstr>Preguntas para el diálogo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Sarsycki, Matthew</dc:creator>
  <cp:lastModifiedBy>Hatch, Michael</cp:lastModifiedBy>
  <cp:revision>26</cp:revision>
  <dcterms:created xsi:type="dcterms:W3CDTF">2020-05-28T15:26:08Z</dcterms:created>
  <dcterms:modified xsi:type="dcterms:W3CDTF">2021-02-08T18:16:01Z</dcterms:modified>
</cp:coreProperties>
</file>