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92" r:id="rId2"/>
    <p:sldId id="287" r:id="rId3"/>
    <p:sldId id="288" r:id="rId4"/>
    <p:sldId id="508" r:id="rId5"/>
    <p:sldId id="514" r:id="rId6"/>
    <p:sldId id="509" r:id="rId7"/>
    <p:sldId id="523" r:id="rId8"/>
    <p:sldId id="513" r:id="rId9"/>
    <p:sldId id="510" r:id="rId10"/>
    <p:sldId id="524" r:id="rId11"/>
    <p:sldId id="521" r:id="rId12"/>
    <p:sldId id="515" r:id="rId13"/>
    <p:sldId id="516" r:id="rId14"/>
    <p:sldId id="522" r:id="rId15"/>
    <p:sldId id="3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sycki, Matthew" initials="SM" lastIdx="3" clrIdx="0">
    <p:extLst>
      <p:ext uri="{19B8F6BF-5375-455C-9EA6-DF929625EA0E}">
        <p15:presenceInfo xmlns:p15="http://schemas.microsoft.com/office/powerpoint/2012/main" userId="S-1-5-21-3838168289-4251368734-66841819-36482" providerId="AD"/>
      </p:ext>
    </p:extLst>
  </p:cmAuthor>
  <p:cmAuthor id="2" name="Gisele Henriques" initials="GH" lastIdx="10" clrIdx="1">
    <p:extLst>
      <p:ext uri="{19B8F6BF-5375-455C-9EA6-DF929625EA0E}">
        <p15:presenceInfo xmlns:p15="http://schemas.microsoft.com/office/powerpoint/2012/main" userId="S::ghenriques@cafod.org.uk::2e8e621a-5957-4071-a970-e9b24f8fdabf" providerId="AD"/>
      </p:ext>
    </p:extLst>
  </p:cmAuthor>
  <p:cmAuthor id="3" name="Hilleboe, Amy" initials="HA" lastIdx="6" clrIdx="2">
    <p:extLst>
      <p:ext uri="{19B8F6BF-5375-455C-9EA6-DF929625EA0E}">
        <p15:presenceInfo xmlns:p15="http://schemas.microsoft.com/office/powerpoint/2012/main" userId="Hilleboe, Amy" providerId="None"/>
      </p:ext>
    </p:extLst>
  </p:cmAuthor>
  <p:cmAuthor id="4" name="Maria Prescilla" initials="MP" lastIdx="2" clrIdx="3">
    <p:extLst>
      <p:ext uri="{19B8F6BF-5375-455C-9EA6-DF929625EA0E}">
        <p15:presenceInfo xmlns:p15="http://schemas.microsoft.com/office/powerpoint/2012/main" userId="S-1-5-21-568877940-3399399001-4121681156-1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CC"/>
    <a:srgbClr val="00458F"/>
    <a:srgbClr val="8A1F01"/>
    <a:srgbClr val="AEC419"/>
    <a:srgbClr val="90B41E"/>
    <a:srgbClr val="8E0000"/>
    <a:srgbClr val="1E0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3" autoAdjust="0"/>
    <p:restoredTop sz="77618" autoAdjust="0"/>
  </p:normalViewPr>
  <p:slideViewPr>
    <p:cSldViewPr snapToGrid="0">
      <p:cViewPr varScale="1">
        <p:scale>
          <a:sx n="56" d="100"/>
          <a:sy n="56" d="100"/>
        </p:scale>
        <p:origin x="10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30D4E-F2A5-473B-BD0F-4A834CDFCE83}"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83AB1-BC90-4D2E-BC9D-74222787A42D}" type="slidenum">
              <a:rPr lang="en-US" smtClean="0"/>
              <a:t>‹#›</a:t>
            </a:fld>
            <a:endParaRPr lang="en-US"/>
          </a:p>
        </p:txBody>
      </p:sp>
    </p:spTree>
    <p:extLst>
      <p:ext uri="{BB962C8B-B14F-4D97-AF65-F5344CB8AC3E}">
        <p14:creationId xmlns:p14="http://schemas.microsoft.com/office/powerpoint/2010/main" val="428339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2</a:t>
            </a:fld>
            <a:endParaRPr lang="en-US" dirty="0"/>
          </a:p>
        </p:txBody>
      </p:sp>
    </p:spTree>
    <p:extLst>
      <p:ext uri="{BB962C8B-B14F-4D97-AF65-F5344CB8AC3E}">
        <p14:creationId xmlns:p14="http://schemas.microsoft.com/office/powerpoint/2010/main" val="355534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12</a:t>
            </a:fld>
            <a:endParaRPr lang="en-US"/>
          </a:p>
        </p:txBody>
      </p:sp>
    </p:spTree>
    <p:extLst>
      <p:ext uri="{BB962C8B-B14F-4D97-AF65-F5344CB8AC3E}">
        <p14:creationId xmlns:p14="http://schemas.microsoft.com/office/powerpoint/2010/main" val="313178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13</a:t>
            </a:fld>
            <a:endParaRPr lang="en-US"/>
          </a:p>
        </p:txBody>
      </p:sp>
    </p:spTree>
    <p:extLst>
      <p:ext uri="{BB962C8B-B14F-4D97-AF65-F5344CB8AC3E}">
        <p14:creationId xmlns:p14="http://schemas.microsoft.com/office/powerpoint/2010/main" val="286688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14</a:t>
            </a:fld>
            <a:endParaRPr lang="en-US"/>
          </a:p>
        </p:txBody>
      </p:sp>
    </p:spTree>
    <p:extLst>
      <p:ext uri="{BB962C8B-B14F-4D97-AF65-F5344CB8AC3E}">
        <p14:creationId xmlns:p14="http://schemas.microsoft.com/office/powerpoint/2010/main" val="92407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15</a:t>
            </a:fld>
            <a:endParaRPr lang="en-US"/>
          </a:p>
        </p:txBody>
      </p:sp>
    </p:spTree>
    <p:extLst>
      <p:ext uri="{BB962C8B-B14F-4D97-AF65-F5344CB8AC3E}">
        <p14:creationId xmlns:p14="http://schemas.microsoft.com/office/powerpoint/2010/main" val="225806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3</a:t>
            </a:fld>
            <a:endParaRPr lang="en-US"/>
          </a:p>
        </p:txBody>
      </p:sp>
    </p:spTree>
    <p:extLst>
      <p:ext uri="{BB962C8B-B14F-4D97-AF65-F5344CB8AC3E}">
        <p14:creationId xmlns:p14="http://schemas.microsoft.com/office/powerpoint/2010/main" val="130370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Destruction of livelihoods and deforestation as a result of brick production for humanitarian operations in Darfur. Dried up wells due to over-drilling for water by humanitarian </a:t>
            </a:r>
            <a:r>
              <a:rPr lang="en-US" dirty="0" err="1"/>
              <a:t>organisations</a:t>
            </a:r>
            <a:r>
              <a:rPr lang="en-US" dirty="0"/>
              <a:t> in Afghanistan. Ruined livelihoods from an over-provision of fishing boats and consequent fishing stock depletion in post-Tsunami Sri Lanka. Failure to meet waste treatment standards leading to environmental contamination in Haiti and the largest outbreak of cholera in recent history. These examples illustrate how humanitarian or peacekeeping actors, by failing to take environmental issues into consideration, undermine their purpose: to save lives and preserve and restore human livelihoods</a:t>
            </a:r>
          </a:p>
          <a:p>
            <a:endParaRPr lang="en-US" dirty="0"/>
          </a:p>
          <a:p>
            <a:r>
              <a:rPr lang="en-GB" sz="1200" i="1" kern="1200" dirty="0" err="1">
                <a:solidFill>
                  <a:schemeClr val="tx1"/>
                </a:solidFill>
                <a:effectLst/>
                <a:latin typeface="+mn-lt"/>
                <a:ea typeface="+mn-ea"/>
                <a:cs typeface="+mn-cs"/>
              </a:rPr>
              <a:t>Laudato</a:t>
            </a:r>
            <a:r>
              <a:rPr lang="en-GB" sz="1200" i="1" kern="1200" dirty="0">
                <a:solidFill>
                  <a:schemeClr val="tx1"/>
                </a:solidFill>
                <a:effectLst/>
                <a:latin typeface="+mn-lt"/>
                <a:ea typeface="+mn-ea"/>
                <a:cs typeface="+mn-cs"/>
              </a:rPr>
              <a:t> Si’</a:t>
            </a:r>
            <a:r>
              <a:rPr lang="en-GB" sz="1200" kern="1200" dirty="0">
                <a:solidFill>
                  <a:schemeClr val="tx1"/>
                </a:solidFill>
                <a:effectLst/>
                <a:latin typeface="+mn-lt"/>
                <a:ea typeface="+mn-ea"/>
                <a:cs typeface="+mn-cs"/>
              </a:rPr>
              <a:t> proclaimed a bold challenge to the world. It gave long-overdue expression to a brewing sense of urgency in a powerful, inspiring way. It drew together various voices, Christian, non-Christian, scientific, poetic, which have all resounded in demanding action on climate change, biodiversity loss, waste and the other threats to the earth, our  common home. These many voices seemed to point to a difficult and inconvenient truth. In Pope Francis’ words, we need a ‘redefinition of progress’ (</a:t>
            </a:r>
            <a:r>
              <a:rPr lang="en-GB" sz="1200" i="1" kern="1200" dirty="0" err="1">
                <a:solidFill>
                  <a:schemeClr val="tx1"/>
                </a:solidFill>
                <a:effectLst/>
                <a:latin typeface="+mn-lt"/>
                <a:ea typeface="+mn-ea"/>
                <a:cs typeface="+mn-cs"/>
              </a:rPr>
              <a:t>Laudato</a:t>
            </a:r>
            <a:r>
              <a:rPr lang="en-GB" sz="1200" i="1" kern="1200" dirty="0">
                <a:solidFill>
                  <a:schemeClr val="tx1"/>
                </a:solidFill>
                <a:effectLst/>
                <a:latin typeface="+mn-lt"/>
                <a:ea typeface="+mn-ea"/>
                <a:cs typeface="+mn-cs"/>
              </a:rPr>
              <a:t> Si’ </a:t>
            </a:r>
            <a:r>
              <a:rPr lang="en-GB" sz="1200" kern="1200" dirty="0">
                <a:solidFill>
                  <a:schemeClr val="tx1"/>
                </a:solidFill>
                <a:effectLst/>
                <a:latin typeface="+mn-lt"/>
                <a:ea typeface="+mn-ea"/>
                <a:cs typeface="+mn-cs"/>
              </a:rPr>
              <a:t>#194); given that the current trajectory is failing people and the planet. The cry of the earth and the cry of the poor, if we listen to them, draw our attention to the same irresponsible practises, exploitation, and models of development which might look like progress on paper, but actually stand in the way of the flourishing of people and the environment they inhabit. This  was a basic conviction of the Pope’s encyclical: </a:t>
            </a:r>
            <a:r>
              <a:rPr lang="en-GB" sz="1200" b="1" kern="1200" dirty="0">
                <a:solidFill>
                  <a:schemeClr val="tx1"/>
                </a:solidFill>
                <a:effectLst/>
                <a:latin typeface="+mn-lt"/>
                <a:ea typeface="+mn-ea"/>
                <a:cs typeface="+mn-cs"/>
              </a:rPr>
              <a:t>“The same mindset which stands in the way of making radical decisions to reverse the trend of global warming also stands in the way of achieving the goal of eliminating poverty.” (</a:t>
            </a:r>
            <a:r>
              <a:rPr lang="en-GB" sz="1200" b="1" i="1" kern="1200" dirty="0" err="1">
                <a:solidFill>
                  <a:schemeClr val="tx1"/>
                </a:solidFill>
                <a:effectLst/>
                <a:latin typeface="+mn-lt"/>
                <a:ea typeface="+mn-ea"/>
                <a:cs typeface="+mn-cs"/>
              </a:rPr>
              <a:t>Laudato</a:t>
            </a:r>
            <a:r>
              <a:rPr lang="en-GB" sz="1200" b="1" i="1" kern="1200" dirty="0">
                <a:solidFill>
                  <a:schemeClr val="tx1"/>
                </a:solidFill>
                <a:effectLst/>
                <a:latin typeface="+mn-lt"/>
                <a:ea typeface="+mn-ea"/>
                <a:cs typeface="+mn-cs"/>
              </a:rPr>
              <a:t> Si’ </a:t>
            </a:r>
            <a:r>
              <a:rPr lang="en-GB" sz="1200" b="1" kern="1200" dirty="0">
                <a:solidFill>
                  <a:schemeClr val="tx1"/>
                </a:solidFill>
                <a:effectLst/>
                <a:latin typeface="+mn-lt"/>
                <a:ea typeface="+mn-ea"/>
                <a:cs typeface="+mn-cs"/>
              </a:rPr>
              <a:t>#175).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4</a:t>
            </a:fld>
            <a:endParaRPr lang="en-US"/>
          </a:p>
        </p:txBody>
      </p:sp>
    </p:spTree>
    <p:extLst>
      <p:ext uri="{BB962C8B-B14F-4D97-AF65-F5344CB8AC3E}">
        <p14:creationId xmlns:p14="http://schemas.microsoft.com/office/powerpoint/2010/main" val="384686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tool was derived from an environmental risk register developed by the Shelter and Settlements and WASH teams from the Humanitarian Response Department (HRD) at CRS. In addition, there was a review of various industry tools, some of which were incorporated into the content of the EST</a:t>
            </a:r>
          </a:p>
        </p:txBody>
      </p:sp>
      <p:sp>
        <p:nvSpPr>
          <p:cNvPr id="4" name="Slide Number Placeholder 3"/>
          <p:cNvSpPr>
            <a:spLocks noGrp="1"/>
          </p:cNvSpPr>
          <p:nvPr>
            <p:ph type="sldNum" sz="quarter" idx="10"/>
          </p:nvPr>
        </p:nvSpPr>
        <p:spPr/>
        <p:txBody>
          <a:bodyPr/>
          <a:lstStyle/>
          <a:p>
            <a:fld id="{98D83AB1-BC90-4D2E-BC9D-74222787A42D}" type="slidenum">
              <a:rPr lang="en-US" smtClean="0"/>
              <a:t>5</a:t>
            </a:fld>
            <a:endParaRPr lang="en-US"/>
          </a:p>
        </p:txBody>
      </p:sp>
    </p:spTree>
    <p:extLst>
      <p:ext uri="{BB962C8B-B14F-4D97-AF65-F5344CB8AC3E}">
        <p14:creationId xmlns:p14="http://schemas.microsoft.com/office/powerpoint/2010/main" val="241091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6</a:t>
            </a:fld>
            <a:endParaRPr lang="en-US"/>
          </a:p>
        </p:txBody>
      </p:sp>
    </p:spTree>
    <p:extLst>
      <p:ext uri="{BB962C8B-B14F-4D97-AF65-F5344CB8AC3E}">
        <p14:creationId xmlns:p14="http://schemas.microsoft.com/office/powerpoint/2010/main" val="255987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8</a:t>
            </a:fld>
            <a:endParaRPr lang="en-US"/>
          </a:p>
        </p:txBody>
      </p:sp>
    </p:spTree>
    <p:extLst>
      <p:ext uri="{BB962C8B-B14F-4D97-AF65-F5344CB8AC3E}">
        <p14:creationId xmlns:p14="http://schemas.microsoft.com/office/powerpoint/2010/main" val="169596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9</a:t>
            </a:fld>
            <a:endParaRPr lang="en-US"/>
          </a:p>
        </p:txBody>
      </p:sp>
    </p:spTree>
    <p:extLst>
      <p:ext uri="{BB962C8B-B14F-4D97-AF65-F5344CB8AC3E}">
        <p14:creationId xmlns:p14="http://schemas.microsoft.com/office/powerpoint/2010/main" val="178021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guidance should be tailored to the local guidance. The guidance presented here is generalized. For the DRR tab, a majority of the guidance comes from the Green Recovery and Reconstruction Toolkit (GRRT) developed by American Red Cross and WWF and funded by USAID. Additional guidance was developed by technical advisors across the CI network. For the Livelihoods/Food Security Tab, </a:t>
            </a:r>
            <a:r>
              <a:rPr lang="en-US" dirty="0">
                <a:ea typeface="Malgun Gothic Semilight" panose="020B0502040204020203" pitchFamily="34" charset="-128"/>
                <a:cs typeface="Malgun Gothic Semilight" panose="020B0502040204020203" pitchFamily="34" charset="-128"/>
              </a:rPr>
              <a:t>most of the guidance was originally developed from </a:t>
            </a:r>
            <a:r>
              <a:rPr lang="en-US" dirty="0" err="1">
                <a:ea typeface="Malgun Gothic Semilight" panose="020B0502040204020203" pitchFamily="34" charset="-128"/>
                <a:cs typeface="Malgun Gothic Semilight" panose="020B0502040204020203" pitchFamily="34" charset="-128"/>
              </a:rPr>
              <a:t>Trocaire’s</a:t>
            </a:r>
            <a:r>
              <a:rPr lang="en-US" dirty="0">
                <a:ea typeface="Malgun Gothic Semilight" panose="020B0502040204020203" pitchFamily="34" charset="-128"/>
                <a:cs typeface="Malgun Gothic Semilight" panose="020B0502040204020203" pitchFamily="34" charset="-128"/>
              </a:rPr>
              <a:t> Sustainable Resource Use and Management Framework</a:t>
            </a:r>
          </a:p>
        </p:txBody>
      </p:sp>
      <p:sp>
        <p:nvSpPr>
          <p:cNvPr id="4" name="Slide Number Placeholder 3"/>
          <p:cNvSpPr>
            <a:spLocks noGrp="1"/>
          </p:cNvSpPr>
          <p:nvPr>
            <p:ph type="sldNum" sz="quarter" idx="10"/>
          </p:nvPr>
        </p:nvSpPr>
        <p:spPr/>
        <p:txBody>
          <a:bodyPr/>
          <a:lstStyle/>
          <a:p>
            <a:fld id="{98D83AB1-BC90-4D2E-BC9D-74222787A42D}" type="slidenum">
              <a:rPr lang="en-US" smtClean="0"/>
              <a:t>10</a:t>
            </a:fld>
            <a:endParaRPr lang="en-US"/>
          </a:p>
        </p:txBody>
      </p:sp>
    </p:spTree>
    <p:extLst>
      <p:ext uri="{BB962C8B-B14F-4D97-AF65-F5344CB8AC3E}">
        <p14:creationId xmlns:p14="http://schemas.microsoft.com/office/powerpoint/2010/main" val="354231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11</a:t>
            </a:fld>
            <a:endParaRPr lang="en-US"/>
          </a:p>
        </p:txBody>
      </p:sp>
    </p:spTree>
    <p:extLst>
      <p:ext uri="{BB962C8B-B14F-4D97-AF65-F5344CB8AC3E}">
        <p14:creationId xmlns:p14="http://schemas.microsoft.com/office/powerpoint/2010/main" val="1939619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fi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3A2E78-A444-4E23-A04A-4371B4067F23}"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BA220-D882-4EA2-ACC9-A87F8ECF231B}"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7907" y="41233"/>
            <a:ext cx="1883908" cy="746155"/>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t="29447" b="31992"/>
          <a:stretch/>
        </p:blipFill>
        <p:spPr>
          <a:xfrm>
            <a:off x="838200" y="53999"/>
            <a:ext cx="1868805" cy="720621"/>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25273" y="33077"/>
            <a:ext cx="1134291" cy="741543"/>
          </a:xfrm>
          <a:prstGeom prst="rect">
            <a:avLst/>
          </a:prstGeom>
        </p:spPr>
      </p:pic>
      <p:sp>
        <p:nvSpPr>
          <p:cNvPr id="10" name="Text Box 2"/>
          <p:cNvSpPr txBox="1">
            <a:spLocks noChangeArrowheads="1"/>
          </p:cNvSpPr>
          <p:nvPr userDrawn="1"/>
        </p:nvSpPr>
        <p:spPr bwMode="auto">
          <a:xfrm>
            <a:off x="3205027" y="806236"/>
            <a:ext cx="2571750" cy="257810"/>
          </a:xfrm>
          <a:prstGeom prst="rect">
            <a:avLst/>
          </a:prstGeom>
          <a:solidFill>
            <a:srgbClr val="8A1F01"/>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 Box 2"/>
          <p:cNvSpPr txBox="1">
            <a:spLocks noChangeArrowheads="1"/>
          </p:cNvSpPr>
          <p:nvPr userDrawn="1"/>
        </p:nvSpPr>
        <p:spPr bwMode="auto">
          <a:xfrm>
            <a:off x="5854473" y="813446"/>
            <a:ext cx="2675890" cy="257810"/>
          </a:xfrm>
          <a:prstGeom prst="rect">
            <a:avLst/>
          </a:prstGeom>
          <a:solidFill>
            <a:srgbClr val="00458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 Box 2"/>
          <p:cNvSpPr txBox="1">
            <a:spLocks noChangeArrowheads="1"/>
          </p:cNvSpPr>
          <p:nvPr userDrawn="1"/>
        </p:nvSpPr>
        <p:spPr bwMode="auto">
          <a:xfrm>
            <a:off x="282531" y="806236"/>
            <a:ext cx="2844800" cy="257810"/>
          </a:xfrm>
          <a:prstGeom prst="rect">
            <a:avLst/>
          </a:prstGeom>
          <a:solidFill>
            <a:srgbClr val="AEC419"/>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 Box 2"/>
          <p:cNvSpPr txBox="1">
            <a:spLocks noChangeArrowheads="1"/>
          </p:cNvSpPr>
          <p:nvPr userDrawn="1"/>
        </p:nvSpPr>
        <p:spPr bwMode="auto">
          <a:xfrm>
            <a:off x="8608059" y="813446"/>
            <a:ext cx="2675890" cy="257810"/>
          </a:xfrm>
          <a:prstGeom prst="rect">
            <a:avLst/>
          </a:prstGeom>
          <a:solidFill>
            <a:srgbClr val="0084CC"/>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5455" y="292118"/>
            <a:ext cx="1901800" cy="368450"/>
          </a:xfrm>
          <a:prstGeom prst="rect">
            <a:avLst/>
          </a:prstGeom>
        </p:spPr>
      </p:pic>
    </p:spTree>
    <p:extLst>
      <p:ext uri="{BB962C8B-B14F-4D97-AF65-F5344CB8AC3E}">
        <p14:creationId xmlns:p14="http://schemas.microsoft.com/office/powerpoint/2010/main" val="7510453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Box 2"/>
          <p:cNvSpPr txBox="1">
            <a:spLocks noChangeArrowheads="1"/>
          </p:cNvSpPr>
          <p:nvPr userDrawn="1"/>
        </p:nvSpPr>
        <p:spPr bwMode="auto">
          <a:xfrm>
            <a:off x="838200" y="6311900"/>
            <a:ext cx="10515600" cy="388754"/>
          </a:xfrm>
          <a:prstGeom prst="rect">
            <a:avLst/>
          </a:prstGeom>
          <a:gradFill flip="none" rotWithShape="1">
            <a:gsLst>
              <a:gs pos="34000">
                <a:srgbClr val="8A1F01"/>
              </a:gs>
              <a:gs pos="9000">
                <a:srgbClr val="AEC419"/>
              </a:gs>
              <a:gs pos="73000">
                <a:srgbClr val="00458F"/>
              </a:gs>
              <a:gs pos="100000">
                <a:srgbClr val="1E03C3">
                  <a:alpha val="65000"/>
                </a:srgbClr>
              </a:gs>
            </a:gsLst>
            <a:lin ang="0" scaled="0"/>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822441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Box 2"/>
          <p:cNvSpPr txBox="1">
            <a:spLocks noChangeArrowheads="1"/>
          </p:cNvSpPr>
          <p:nvPr userDrawn="1"/>
        </p:nvSpPr>
        <p:spPr bwMode="auto">
          <a:xfrm>
            <a:off x="838200" y="6311900"/>
            <a:ext cx="10515600" cy="388754"/>
          </a:xfrm>
          <a:prstGeom prst="rect">
            <a:avLst/>
          </a:prstGeom>
          <a:gradFill flip="none" rotWithShape="1">
            <a:gsLst>
              <a:gs pos="34000">
                <a:srgbClr val="8A1F01"/>
              </a:gs>
              <a:gs pos="9000">
                <a:srgbClr val="AEC419"/>
              </a:gs>
              <a:gs pos="73000">
                <a:srgbClr val="00458F"/>
              </a:gs>
              <a:gs pos="100000">
                <a:srgbClr val="1E03C3">
                  <a:alpha val="65000"/>
                </a:srgbClr>
              </a:gs>
            </a:gsLst>
            <a:lin ang="0" scaled="0"/>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122698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 Box 2"/>
          <p:cNvSpPr txBox="1">
            <a:spLocks noChangeArrowheads="1"/>
          </p:cNvSpPr>
          <p:nvPr userDrawn="1"/>
        </p:nvSpPr>
        <p:spPr bwMode="auto">
          <a:xfrm>
            <a:off x="838200" y="6311900"/>
            <a:ext cx="10515600" cy="388754"/>
          </a:xfrm>
          <a:prstGeom prst="rect">
            <a:avLst/>
          </a:prstGeom>
          <a:gradFill flip="none" rotWithShape="1">
            <a:gsLst>
              <a:gs pos="34000">
                <a:srgbClr val="8A1F01"/>
              </a:gs>
              <a:gs pos="9000">
                <a:srgbClr val="AEC419"/>
              </a:gs>
              <a:gs pos="73000">
                <a:srgbClr val="00458F"/>
              </a:gs>
              <a:gs pos="100000">
                <a:srgbClr val="1E03C3">
                  <a:alpha val="65000"/>
                </a:srgbClr>
              </a:gs>
            </a:gsLst>
            <a:lin ang="0" scaled="0"/>
            <a:tileRect/>
          </a:gra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933742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A2E78-A444-4E23-A04A-4371B4067F23}"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BA220-D882-4EA2-ACC9-A87F8ECF231B}" type="slidenum">
              <a:rPr lang="en-US" smtClean="0"/>
              <a:t>‹#›</a:t>
            </a:fld>
            <a:endParaRPr lang="en-US"/>
          </a:p>
        </p:txBody>
      </p:sp>
    </p:spTree>
    <p:extLst>
      <p:ext uri="{BB962C8B-B14F-4D97-AF65-F5344CB8AC3E}">
        <p14:creationId xmlns:p14="http://schemas.microsoft.com/office/powerpoint/2010/main" val="368857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794AC3-380C-4059-970B-69DA92E512D8}"/>
              </a:ext>
            </a:extLst>
          </p:cNvPr>
          <p:cNvPicPr>
            <a:picLocks noChangeAspect="1"/>
          </p:cNvPicPr>
          <p:nvPr/>
        </p:nvPicPr>
        <p:blipFill rotWithShape="1">
          <a:blip r:embed="rId2">
            <a:extLst>
              <a:ext uri="{28A0092B-C50C-407E-A947-70E740481C1C}">
                <a14:useLocalDpi xmlns:a14="http://schemas.microsoft.com/office/drawing/2010/main" val="0"/>
              </a:ext>
            </a:extLst>
          </a:blip>
          <a:srcRect t="17358"/>
          <a:stretch/>
        </p:blipFill>
        <p:spPr>
          <a:xfrm>
            <a:off x="757759" y="1190422"/>
            <a:ext cx="10287000" cy="5667578"/>
          </a:xfrm>
          <a:prstGeom prst="rect">
            <a:avLst/>
          </a:prstGeom>
        </p:spPr>
      </p:pic>
      <p:sp>
        <p:nvSpPr>
          <p:cNvPr id="9" name="Rectangle 8"/>
          <p:cNvSpPr/>
          <p:nvPr/>
        </p:nvSpPr>
        <p:spPr>
          <a:xfrm>
            <a:off x="757759" y="1190423"/>
            <a:ext cx="10287000" cy="566757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2405575" y="1625018"/>
            <a:ext cx="6639951" cy="3849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1">
                    <a:lumMod val="75000"/>
                    <a:lumOff val="25000"/>
                  </a:schemeClr>
                </a:solidFill>
              </a:rPr>
              <a:t>Environmental Stewardship Tool</a:t>
            </a:r>
          </a:p>
        </p:txBody>
      </p:sp>
    </p:spTree>
    <p:extLst>
      <p:ext uri="{BB962C8B-B14F-4D97-AF65-F5344CB8AC3E}">
        <p14:creationId xmlns:p14="http://schemas.microsoft.com/office/powerpoint/2010/main" val="217573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85" y="313367"/>
            <a:ext cx="10515600" cy="1325563"/>
          </a:xfrm>
        </p:spPr>
        <p:txBody>
          <a:bodyPr/>
          <a:lstStyle/>
          <a:p>
            <a:r>
              <a:rPr lang="en-US" dirty="0"/>
              <a:t>Sector Specific Guidance  </a:t>
            </a:r>
          </a:p>
        </p:txBody>
      </p:sp>
      <p:sp>
        <p:nvSpPr>
          <p:cNvPr id="5" name="Content Placeholder 2"/>
          <p:cNvSpPr>
            <a:spLocks noGrp="1"/>
          </p:cNvSpPr>
          <p:nvPr>
            <p:ph idx="1"/>
          </p:nvPr>
        </p:nvSpPr>
        <p:spPr>
          <a:xfrm>
            <a:off x="614785" y="1825626"/>
            <a:ext cx="5195498" cy="4351338"/>
          </a:xfrm>
        </p:spPr>
        <p:txBody>
          <a:bodyPr>
            <a:normAutofit lnSpcReduction="10000"/>
          </a:bodyPr>
          <a:lstStyle/>
          <a:p>
            <a:r>
              <a:rPr lang="en-US" sz="3600" dirty="0">
                <a:ea typeface="Malgun Gothic Semilight" panose="020B0502040204020203" pitchFamily="34" charset="-128"/>
                <a:cs typeface="Malgun Gothic Semilight" panose="020B0502040204020203" pitchFamily="34" charset="-128"/>
              </a:rPr>
              <a:t>EST provides guidance on incorporating environmental stewardship into specific sectors including:</a:t>
            </a:r>
          </a:p>
          <a:p>
            <a:pPr lvl="1"/>
            <a:r>
              <a:rPr lang="en-US" sz="3200" dirty="0">
                <a:ea typeface="Malgun Gothic Semilight" panose="020B0502040204020203" pitchFamily="34" charset="-128"/>
                <a:cs typeface="Malgun Gothic Semilight" panose="020B0502040204020203" pitchFamily="34" charset="-128"/>
              </a:rPr>
              <a:t>DRR</a:t>
            </a:r>
          </a:p>
          <a:p>
            <a:pPr lvl="1"/>
            <a:r>
              <a:rPr lang="en-US" sz="3200" dirty="0">
                <a:ea typeface="Malgun Gothic Semilight" panose="020B0502040204020203" pitchFamily="34" charset="-128"/>
                <a:cs typeface="Malgun Gothic Semilight" panose="020B0502040204020203" pitchFamily="34" charset="-128"/>
              </a:rPr>
              <a:t>Livelihoods/Food Security</a:t>
            </a:r>
          </a:p>
          <a:p>
            <a:pPr lvl="1"/>
            <a:r>
              <a:rPr lang="en-US" sz="3200" dirty="0">
                <a:ea typeface="Malgun Gothic Semilight" panose="020B0502040204020203" pitchFamily="34" charset="-128"/>
                <a:cs typeface="Malgun Gothic Semilight" panose="020B0502040204020203" pitchFamily="34" charset="-128"/>
              </a:rPr>
              <a:t>Shelter and Settlements</a:t>
            </a:r>
          </a:p>
          <a:p>
            <a:pPr lvl="1"/>
            <a:r>
              <a:rPr lang="en-US" sz="3200" dirty="0">
                <a:ea typeface="Malgun Gothic Semilight" panose="020B0502040204020203" pitchFamily="34" charset="-128"/>
                <a:cs typeface="Malgun Gothic Semilight" panose="020B0502040204020203" pitchFamily="34" charset="-128"/>
              </a:rPr>
              <a:t>WASH</a:t>
            </a:r>
          </a:p>
          <a:p>
            <a:pPr lvl="1"/>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6" name="Picture 5">
            <a:extLst>
              <a:ext uri="{FF2B5EF4-FFF2-40B4-BE49-F238E27FC236}">
                <a16:creationId xmlns:a16="http://schemas.microsoft.com/office/drawing/2014/main" id="{105BA192-8BEA-40C5-A436-C8995CF86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050" y="1511886"/>
            <a:ext cx="6034991" cy="4181548"/>
          </a:xfrm>
          <a:prstGeom prst="rect">
            <a:avLst/>
          </a:prstGeom>
          <a:ln>
            <a:solidFill>
              <a:schemeClr val="tx1"/>
            </a:solidFill>
          </a:ln>
        </p:spPr>
      </p:pic>
    </p:spTree>
    <p:extLst>
      <p:ext uri="{BB962C8B-B14F-4D97-AF65-F5344CB8AC3E}">
        <p14:creationId xmlns:p14="http://schemas.microsoft.com/office/powerpoint/2010/main" val="2713319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Protection Mainstreaming and the EST</a:t>
            </a:r>
          </a:p>
        </p:txBody>
      </p:sp>
      <p:sp>
        <p:nvSpPr>
          <p:cNvPr id="5" name="Content Placeholder 2"/>
          <p:cNvSpPr>
            <a:spLocks noGrp="1"/>
          </p:cNvSpPr>
          <p:nvPr>
            <p:ph idx="1"/>
          </p:nvPr>
        </p:nvSpPr>
        <p:spPr>
          <a:xfrm>
            <a:off x="838200" y="1825625"/>
            <a:ext cx="10515600" cy="4351338"/>
          </a:xfrm>
        </p:spPr>
        <p:txBody>
          <a:bodyPr>
            <a:normAutofit/>
          </a:bodyPr>
          <a:lstStyle/>
          <a:p>
            <a:r>
              <a:rPr lang="en-US" dirty="0">
                <a:ea typeface="Malgun Gothic Semilight" panose="020B0502040204020203" pitchFamily="34" charset="-128"/>
                <a:cs typeface="Malgun Gothic Semilight" panose="020B0502040204020203" pitchFamily="34" charset="-128"/>
              </a:rPr>
              <a:t>Protection Mainstreaming is the process of incorporating protection principles and promoting meaningful access, safety and dignity in all humanitarian aid and development activities.</a:t>
            </a:r>
          </a:p>
          <a:p>
            <a:r>
              <a:rPr lang="en-US" dirty="0">
                <a:ea typeface="Malgun Gothic Semilight" panose="020B0502040204020203" pitchFamily="34" charset="-128"/>
                <a:cs typeface="Malgun Gothic Semilight" panose="020B0502040204020203" pitchFamily="34" charset="-128"/>
              </a:rPr>
              <a:t>The EST includes guidance on protection, specifically relating to:</a:t>
            </a:r>
          </a:p>
          <a:p>
            <a:pPr lvl="1"/>
            <a:r>
              <a:rPr lang="en-US" sz="2800" dirty="0">
                <a:ea typeface="Malgun Gothic Semilight" panose="020B0502040204020203" pitchFamily="34" charset="-128"/>
                <a:cs typeface="Malgun Gothic Semilight" panose="020B0502040204020203" pitchFamily="34" charset="-128"/>
              </a:rPr>
              <a:t>Relevant questions to consider when categorizing risks under Tier 2</a:t>
            </a:r>
          </a:p>
          <a:p>
            <a:pPr lvl="1"/>
            <a:r>
              <a:rPr lang="en-US" sz="2800" dirty="0">
                <a:ea typeface="Malgun Gothic Semilight" panose="020B0502040204020203" pitchFamily="34" charset="-128"/>
                <a:cs typeface="Malgun Gothic Semilight" panose="020B0502040204020203" pitchFamily="34" charset="-128"/>
              </a:rPr>
              <a:t>Relevant questions to consider when developing mitigation activities from Tier 3</a:t>
            </a:r>
          </a:p>
          <a:p>
            <a:pPr lvl="2"/>
            <a:r>
              <a:rPr lang="en-US" sz="2400" dirty="0">
                <a:ea typeface="Malgun Gothic Semilight" panose="020B0502040204020203" pitchFamily="34" charset="-128"/>
                <a:cs typeface="Malgun Gothic Semilight" panose="020B0502040204020203" pitchFamily="34" charset="-128"/>
              </a:rPr>
              <a:t>Additional guidance providing from the Guide to Facilitating Community Led Disaster Risk Management (CLDRM) which aims to promote Inclusion, Leadership and Accountability</a:t>
            </a:r>
          </a:p>
          <a:p>
            <a:pPr lvl="1"/>
            <a:endParaRPr lang="en-US" sz="2800"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168448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5" name="Content Placeholder 2"/>
          <p:cNvSpPr>
            <a:spLocks noGrp="1"/>
          </p:cNvSpPr>
          <p:nvPr>
            <p:ph idx="1"/>
          </p:nvPr>
        </p:nvSpPr>
        <p:spPr>
          <a:xfrm>
            <a:off x="838200" y="1690688"/>
            <a:ext cx="5257800" cy="4351338"/>
          </a:xfrm>
        </p:spPr>
        <p:txBody>
          <a:bodyPr>
            <a:normAutofit lnSpcReduction="10000"/>
          </a:bodyPr>
          <a:lstStyle/>
          <a:p>
            <a:r>
              <a:rPr lang="en-US" dirty="0">
                <a:ea typeface="Malgun Gothic Semilight" panose="020B0502040204020203" pitchFamily="34" charset="-128"/>
                <a:cs typeface="Malgun Gothic Semilight" panose="020B0502040204020203" pitchFamily="34" charset="-128"/>
              </a:rPr>
              <a:t>EST contains 10 short case studies showcasing environmental stewardship in past programming from across 7 different countries, including:</a:t>
            </a:r>
          </a:p>
          <a:p>
            <a:pPr lvl="1"/>
            <a:r>
              <a:rPr lang="en-US" dirty="0">
                <a:ea typeface="Malgun Gothic Semilight" panose="020B0502040204020203" pitchFamily="34" charset="-128"/>
                <a:cs typeface="Malgun Gothic Semilight" panose="020B0502040204020203" pitchFamily="34" charset="-128"/>
              </a:rPr>
              <a:t>Afghanistan</a:t>
            </a:r>
          </a:p>
          <a:p>
            <a:pPr lvl="1"/>
            <a:r>
              <a:rPr lang="en-US" dirty="0">
                <a:ea typeface="Malgun Gothic Semilight" panose="020B0502040204020203" pitchFamily="34" charset="-128"/>
                <a:cs typeface="Malgun Gothic Semilight" panose="020B0502040204020203" pitchFamily="34" charset="-128"/>
              </a:rPr>
              <a:t>Bolivia</a:t>
            </a:r>
          </a:p>
          <a:p>
            <a:pPr lvl="1"/>
            <a:r>
              <a:rPr lang="en-US" dirty="0">
                <a:ea typeface="Malgun Gothic Semilight" panose="020B0502040204020203" pitchFamily="34" charset="-128"/>
                <a:cs typeface="Malgun Gothic Semilight" panose="020B0502040204020203" pitchFamily="34" charset="-128"/>
              </a:rPr>
              <a:t>Cameroon</a:t>
            </a:r>
          </a:p>
          <a:p>
            <a:pPr lvl="1"/>
            <a:r>
              <a:rPr lang="en-US" dirty="0">
                <a:ea typeface="Malgun Gothic Semilight" panose="020B0502040204020203" pitchFamily="34" charset="-128"/>
                <a:cs typeface="Malgun Gothic Semilight" panose="020B0502040204020203" pitchFamily="34" charset="-128"/>
              </a:rPr>
              <a:t>Nepal</a:t>
            </a:r>
          </a:p>
          <a:p>
            <a:pPr lvl="1"/>
            <a:r>
              <a:rPr lang="en-US" dirty="0">
                <a:ea typeface="Malgun Gothic Semilight" panose="020B0502040204020203" pitchFamily="34" charset="-128"/>
                <a:cs typeface="Malgun Gothic Semilight" panose="020B0502040204020203" pitchFamily="34" charset="-128"/>
              </a:rPr>
              <a:t>Philippines</a:t>
            </a:r>
          </a:p>
          <a:p>
            <a:pPr lvl="1"/>
            <a:r>
              <a:rPr lang="en-US" dirty="0">
                <a:ea typeface="Malgun Gothic Semilight" panose="020B0502040204020203" pitchFamily="34" charset="-128"/>
                <a:cs typeface="Malgun Gothic Semilight" panose="020B0502040204020203" pitchFamily="34" charset="-128"/>
              </a:rPr>
              <a:t>Viet Nam</a:t>
            </a:r>
          </a:p>
          <a:p>
            <a:pPr lvl="1"/>
            <a:r>
              <a:rPr lang="en-US" dirty="0">
                <a:ea typeface="Malgun Gothic Semilight" panose="020B0502040204020203" pitchFamily="34" charset="-128"/>
                <a:cs typeface="Malgun Gothic Semilight" panose="020B0502040204020203" pitchFamily="34" charset="-128"/>
              </a:rPr>
              <a:t>Zimbabwe</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68C2E3E4-E3BA-4DA3-A6D1-16B2F201E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530239"/>
            <a:ext cx="6030809" cy="6208185"/>
          </a:xfrm>
          <a:prstGeom prst="rect">
            <a:avLst/>
          </a:prstGeom>
        </p:spPr>
      </p:pic>
    </p:spTree>
    <p:extLst>
      <p:ext uri="{BB962C8B-B14F-4D97-AF65-F5344CB8AC3E}">
        <p14:creationId xmlns:p14="http://schemas.microsoft.com/office/powerpoint/2010/main" val="427429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EST to a real world scenario…</a:t>
            </a:r>
          </a:p>
        </p:txBody>
      </p:sp>
      <p:sp>
        <p:nvSpPr>
          <p:cNvPr id="5" name="Content Placeholder 2"/>
          <p:cNvSpPr>
            <a:spLocks noGrp="1"/>
          </p:cNvSpPr>
          <p:nvPr>
            <p:ph idx="1"/>
          </p:nvPr>
        </p:nvSpPr>
        <p:spPr>
          <a:xfrm>
            <a:off x="838200" y="1825625"/>
            <a:ext cx="10515600" cy="4351338"/>
          </a:xfrm>
        </p:spPr>
        <p:txBody>
          <a:bodyPr>
            <a:normAutofit/>
          </a:bodyPr>
          <a:lstStyle/>
          <a:p>
            <a:r>
              <a:rPr lang="en-US" dirty="0">
                <a:ea typeface="Malgun Gothic Semilight" panose="020B0502040204020203" pitchFamily="34" charset="-128"/>
                <a:cs typeface="Malgun Gothic Semilight" panose="020B0502040204020203" pitchFamily="34" charset="-128"/>
              </a:rPr>
              <a:t>In small groups, do the following:</a:t>
            </a:r>
          </a:p>
          <a:p>
            <a:pPr marL="914400" lvl="1" indent="-457200">
              <a:buFont typeface="+mj-lt"/>
              <a:buAutoNum type="arabicPeriod"/>
            </a:pPr>
            <a:r>
              <a:rPr lang="en-US" dirty="0">
                <a:ea typeface="Malgun Gothic Semilight" panose="020B0502040204020203" pitchFamily="34" charset="-128"/>
                <a:cs typeface="Malgun Gothic Semilight" panose="020B0502040204020203" pitchFamily="34" charset="-128"/>
              </a:rPr>
              <a:t>Select one of the scenario hand outs, they are from:</a:t>
            </a:r>
          </a:p>
          <a:p>
            <a:pPr marL="1371600" lvl="2" indent="-457200">
              <a:buFont typeface="+mj-lt"/>
              <a:buAutoNum type="alphaLcParenR"/>
            </a:pPr>
            <a:r>
              <a:rPr lang="en-US" sz="2400" dirty="0">
                <a:ea typeface="Malgun Gothic Semilight" panose="020B0502040204020203" pitchFamily="34" charset="-128"/>
                <a:cs typeface="Malgun Gothic Semilight" panose="020B0502040204020203" pitchFamily="34" charset="-128"/>
              </a:rPr>
              <a:t>Livelihoods </a:t>
            </a:r>
            <a:r>
              <a:rPr lang="en-US" sz="2400" dirty="0" err="1">
                <a:ea typeface="Malgun Gothic Semilight" panose="020B0502040204020203" pitchFamily="34" charset="-128"/>
                <a:cs typeface="Malgun Gothic Semilight" panose="020B0502040204020203" pitchFamily="34" charset="-128"/>
              </a:rPr>
              <a:t>Programme</a:t>
            </a:r>
            <a:r>
              <a:rPr lang="en-US" sz="2400" dirty="0">
                <a:ea typeface="Malgun Gothic Semilight" panose="020B0502040204020203" pitchFamily="34" charset="-128"/>
                <a:cs typeface="Malgun Gothic Semilight" panose="020B0502040204020203" pitchFamily="34" charset="-128"/>
              </a:rPr>
              <a:t> (development context – rural)</a:t>
            </a:r>
          </a:p>
          <a:p>
            <a:pPr marL="1371600" lvl="2" indent="-457200">
              <a:buFont typeface="+mj-lt"/>
              <a:buAutoNum type="alphaLcParenR"/>
            </a:pPr>
            <a:r>
              <a:rPr lang="en-US" sz="2400" dirty="0">
                <a:ea typeface="Malgun Gothic Semilight" panose="020B0502040204020203" pitchFamily="34" charset="-128"/>
                <a:cs typeface="Malgun Gothic Semilight" panose="020B0502040204020203" pitchFamily="34" charset="-128"/>
              </a:rPr>
              <a:t>Shelter and WASH </a:t>
            </a:r>
            <a:r>
              <a:rPr lang="en-US" sz="2400" dirty="0" err="1">
                <a:ea typeface="Malgun Gothic Semilight" panose="020B0502040204020203" pitchFamily="34" charset="-128"/>
                <a:cs typeface="Malgun Gothic Semilight" panose="020B0502040204020203" pitchFamily="34" charset="-128"/>
              </a:rPr>
              <a:t>Programmne</a:t>
            </a:r>
            <a:r>
              <a:rPr lang="en-US" sz="2400" dirty="0">
                <a:ea typeface="Malgun Gothic Semilight" panose="020B0502040204020203" pitchFamily="34" charset="-128"/>
                <a:cs typeface="Malgun Gothic Semilight" panose="020B0502040204020203" pitchFamily="34" charset="-128"/>
              </a:rPr>
              <a:t> (humanitarian response context)</a:t>
            </a:r>
          </a:p>
          <a:p>
            <a:pPr marL="1371600" lvl="2" indent="-457200">
              <a:buFont typeface="+mj-lt"/>
              <a:buAutoNum type="alphaLcParenR"/>
            </a:pPr>
            <a:r>
              <a:rPr lang="en-US" sz="2400" dirty="0">
                <a:ea typeface="Malgun Gothic Semilight" panose="020B0502040204020203" pitchFamily="34" charset="-128"/>
                <a:cs typeface="Malgun Gothic Semilight" panose="020B0502040204020203" pitchFamily="34" charset="-128"/>
              </a:rPr>
              <a:t>WASH and DRR </a:t>
            </a:r>
            <a:r>
              <a:rPr lang="en-US" sz="2400" dirty="0" err="1">
                <a:ea typeface="Malgun Gothic Semilight" panose="020B0502040204020203" pitchFamily="34" charset="-128"/>
                <a:cs typeface="Malgun Gothic Semilight" panose="020B0502040204020203" pitchFamily="34" charset="-128"/>
              </a:rPr>
              <a:t>Programme</a:t>
            </a:r>
            <a:r>
              <a:rPr lang="en-US" sz="2400" dirty="0">
                <a:ea typeface="Malgun Gothic Semilight" panose="020B0502040204020203" pitchFamily="34" charset="-128"/>
                <a:cs typeface="Malgun Gothic Semilight" panose="020B0502040204020203" pitchFamily="34" charset="-128"/>
              </a:rPr>
              <a:t> (humanitarian recovery context - urban)</a:t>
            </a:r>
          </a:p>
          <a:p>
            <a:pPr marL="914400" lvl="1" indent="-457200">
              <a:buFont typeface="+mj-lt"/>
              <a:buAutoNum type="arabicPeriod"/>
            </a:pPr>
            <a:r>
              <a:rPr lang="en-US" dirty="0">
                <a:ea typeface="Malgun Gothic Semilight" panose="020B0502040204020203" pitchFamily="34" charset="-128"/>
                <a:cs typeface="Malgun Gothic Semilight" panose="020B0502040204020203" pitchFamily="34" charset="-128"/>
              </a:rPr>
              <a:t>Familiarize yourself with the scenario</a:t>
            </a:r>
          </a:p>
          <a:p>
            <a:pPr marL="914400" lvl="1" indent="-457200">
              <a:buFont typeface="+mj-lt"/>
              <a:buAutoNum type="arabicPeriod"/>
            </a:pPr>
            <a:r>
              <a:rPr lang="en-US" dirty="0">
                <a:ea typeface="Malgun Gothic Semilight" panose="020B0502040204020203" pitchFamily="34" charset="-128"/>
                <a:cs typeface="Malgun Gothic Semilight" panose="020B0502040204020203" pitchFamily="34" charset="-128"/>
              </a:rPr>
              <a:t>Work on one computer using the EST to analyze the scenario</a:t>
            </a:r>
          </a:p>
          <a:p>
            <a:pPr marL="914400" lvl="1" indent="-457200">
              <a:buFont typeface="+mj-lt"/>
              <a:buAutoNum type="arabicPeriod"/>
            </a:pPr>
            <a:r>
              <a:rPr lang="en-US" dirty="0">
                <a:ea typeface="Malgun Gothic Semilight" panose="020B0502040204020203" pitchFamily="34" charset="-128"/>
                <a:cs typeface="Malgun Gothic Semilight" panose="020B0502040204020203" pitchFamily="34" charset="-128"/>
              </a:rPr>
              <a:t>Present your findings and your experience using the tool to the overall group</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187365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to other contexts, closing</a:t>
            </a:r>
          </a:p>
        </p:txBody>
      </p:sp>
      <p:sp>
        <p:nvSpPr>
          <p:cNvPr id="5" name="Content Placeholder 2"/>
          <p:cNvSpPr>
            <a:spLocks noGrp="1"/>
          </p:cNvSpPr>
          <p:nvPr>
            <p:ph idx="1"/>
          </p:nvPr>
        </p:nvSpPr>
        <p:spPr>
          <a:xfrm>
            <a:off x="838200" y="1825625"/>
            <a:ext cx="10515600" cy="4351338"/>
          </a:xfrm>
        </p:spPr>
        <p:txBody>
          <a:bodyPr>
            <a:normAutofit/>
          </a:bodyPr>
          <a:lstStyle/>
          <a:p>
            <a:r>
              <a:rPr lang="en-US" dirty="0">
                <a:ea typeface="Malgun Gothic Semilight" panose="020B0502040204020203" pitchFamily="34" charset="-128"/>
                <a:cs typeface="Malgun Gothic Semilight" panose="020B0502040204020203" pitchFamily="34" charset="-128"/>
              </a:rPr>
              <a:t>What are the benefits/opportunities of using the EST in your work?</a:t>
            </a:r>
          </a:p>
          <a:p>
            <a:r>
              <a:rPr lang="en-US" dirty="0">
                <a:ea typeface="Malgun Gothic Semilight" panose="020B0502040204020203" pitchFamily="34" charset="-128"/>
                <a:cs typeface="Malgun Gothic Semilight" panose="020B0502040204020203" pitchFamily="34" charset="-128"/>
              </a:rPr>
              <a:t>What specific challenges do you see in applying the EST in your work?</a:t>
            </a:r>
          </a:p>
          <a:p>
            <a:r>
              <a:rPr lang="en-US" dirty="0">
                <a:ea typeface="Malgun Gothic Semilight" panose="020B0502040204020203" pitchFamily="34" charset="-128"/>
                <a:cs typeface="Malgun Gothic Semilight" panose="020B0502040204020203" pitchFamily="34" charset="-128"/>
              </a:rPr>
              <a:t>Other questions or clarifications regarding the EST?</a:t>
            </a:r>
          </a:p>
          <a:p>
            <a:r>
              <a:rPr lang="en-US" dirty="0">
                <a:ea typeface="Malgun Gothic Semilight" panose="020B0502040204020203" pitchFamily="34" charset="-128"/>
                <a:cs typeface="Malgun Gothic Semilight" panose="020B0502040204020203" pitchFamily="34" charset="-128"/>
              </a:rPr>
              <a:t>What is next after such a process? </a:t>
            </a:r>
          </a:p>
          <a:p>
            <a:pPr marL="0" indent="0">
              <a:buNone/>
            </a:pPr>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273380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158" y="1716504"/>
            <a:ext cx="10515600" cy="1171073"/>
          </a:xfrm>
        </p:spPr>
        <p:txBody>
          <a:bodyPr>
            <a:normAutofit/>
          </a:bodyPr>
          <a:lstStyle/>
          <a:p>
            <a:pPr marL="0" indent="0" algn="ctr">
              <a:buNone/>
            </a:pPr>
            <a:endParaRPr lang="en-US" sz="3200" dirty="0"/>
          </a:p>
          <a:p>
            <a:pPr marL="0" indent="0" algn="ctr">
              <a:buNone/>
            </a:pPr>
            <a:r>
              <a:rPr lang="en-US" sz="3200" b="1" dirty="0"/>
              <a:t>THANK YOU!!!</a:t>
            </a:r>
            <a:endParaRPr lang="en-US" sz="2800" b="1" dirty="0"/>
          </a:p>
        </p:txBody>
      </p:sp>
    </p:spTree>
    <p:extLst>
      <p:ext uri="{BB962C8B-B14F-4D97-AF65-F5344CB8AC3E}">
        <p14:creationId xmlns:p14="http://schemas.microsoft.com/office/powerpoint/2010/main" val="173098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3" name="Content Placeholder 2"/>
          <p:cNvSpPr>
            <a:spLocks noGrp="1"/>
          </p:cNvSpPr>
          <p:nvPr>
            <p:ph idx="1"/>
          </p:nvPr>
        </p:nvSpPr>
        <p:spPr>
          <a:xfrm>
            <a:off x="838200" y="1690688"/>
            <a:ext cx="10515600" cy="5067300"/>
          </a:xfrm>
        </p:spPr>
        <p:txBody>
          <a:bodyPr>
            <a:normAutofit/>
          </a:bodyPr>
          <a:lstStyle/>
          <a:p>
            <a:pPr marL="0" lvl="0" indent="0">
              <a:buNone/>
            </a:pPr>
            <a:r>
              <a:rPr lang="en-GB" dirty="0"/>
              <a:t>By the end of the session, participants will understand:</a:t>
            </a:r>
            <a:endParaRPr lang="en-IE" dirty="0"/>
          </a:p>
          <a:p>
            <a:pPr lvl="1"/>
            <a:r>
              <a:rPr lang="en-GB" b="1" dirty="0"/>
              <a:t>Why</a:t>
            </a:r>
            <a:r>
              <a:rPr lang="en-GB" dirty="0"/>
              <a:t> we promote Environmental Stewardship in development and humanitarian programming</a:t>
            </a:r>
            <a:endParaRPr lang="en-IE" dirty="0"/>
          </a:p>
          <a:p>
            <a:pPr lvl="1"/>
            <a:r>
              <a:rPr lang="en-GB" b="1" dirty="0"/>
              <a:t>What</a:t>
            </a:r>
            <a:r>
              <a:rPr lang="en-GB" dirty="0"/>
              <a:t> the tool intends to do</a:t>
            </a:r>
            <a:endParaRPr lang="en-IE" dirty="0"/>
          </a:p>
          <a:p>
            <a:pPr lvl="1"/>
            <a:r>
              <a:rPr lang="en-GB" b="1" dirty="0"/>
              <a:t>When</a:t>
            </a:r>
            <a:r>
              <a:rPr lang="en-GB" dirty="0"/>
              <a:t> to use the tool</a:t>
            </a:r>
            <a:endParaRPr lang="en-IE" dirty="0"/>
          </a:p>
          <a:p>
            <a:pPr lvl="1"/>
            <a:r>
              <a:rPr lang="en-GB" b="1" dirty="0"/>
              <a:t>Who </a:t>
            </a:r>
            <a:r>
              <a:rPr lang="en-GB" dirty="0"/>
              <a:t>should use the tool</a:t>
            </a:r>
            <a:endParaRPr lang="en-IE" dirty="0"/>
          </a:p>
          <a:p>
            <a:pPr lvl="1"/>
            <a:r>
              <a:rPr lang="en-GB" b="1" dirty="0"/>
              <a:t>How</a:t>
            </a:r>
            <a:r>
              <a:rPr lang="en-GB" dirty="0"/>
              <a:t> to use the tool</a:t>
            </a:r>
            <a:endParaRPr lang="en-IE" dirty="0"/>
          </a:p>
          <a:p>
            <a:pPr lvl="1"/>
            <a:r>
              <a:rPr lang="en-GB" b="1" dirty="0"/>
              <a:t>Practice </a:t>
            </a:r>
            <a:r>
              <a:rPr lang="en-GB" dirty="0"/>
              <a:t>using the tool using a scenario from development or humanitarian context</a:t>
            </a:r>
            <a:endParaRPr lang="en-IE" dirty="0"/>
          </a:p>
        </p:txBody>
      </p:sp>
    </p:spTree>
    <p:extLst>
      <p:ext uri="{BB962C8B-B14F-4D97-AF65-F5344CB8AC3E}">
        <p14:creationId xmlns:p14="http://schemas.microsoft.com/office/powerpoint/2010/main" val="10091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Environmental Stewardship?</a:t>
            </a:r>
          </a:p>
        </p:txBody>
      </p:sp>
      <p:sp>
        <p:nvSpPr>
          <p:cNvPr id="5" name="Content Placeholder 2"/>
          <p:cNvSpPr>
            <a:spLocks noGrp="1"/>
          </p:cNvSpPr>
          <p:nvPr>
            <p:ph idx="1"/>
          </p:nvPr>
        </p:nvSpPr>
        <p:spPr>
          <a:xfrm>
            <a:off x="1037851" y="1380186"/>
            <a:ext cx="10515600" cy="852658"/>
          </a:xfrm>
        </p:spPr>
        <p:txBody>
          <a:bodyPr>
            <a:normAutofit/>
          </a:bodyPr>
          <a:lstStyle/>
          <a:p>
            <a:pPr marL="0" indent="0">
              <a:buNone/>
            </a:pPr>
            <a:r>
              <a:rPr lang="en-US" sz="2400" i="1" dirty="0"/>
              <a:t>The sustainable use and management of resources, active restoration activities and actions which result in the positive adaptation of vulnerable communities</a:t>
            </a:r>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0BFE5350-911B-496A-A3C5-B9A2170A1955}"/>
              </a:ext>
            </a:extLst>
          </p:cNvPr>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764312" y="2245410"/>
            <a:ext cx="4448810" cy="3336290"/>
          </a:xfrm>
          <a:prstGeom prst="rect">
            <a:avLst/>
          </a:prstGeom>
          <a:ln>
            <a:solidFill>
              <a:schemeClr val="tx1"/>
            </a:solidFill>
          </a:ln>
        </p:spPr>
      </p:pic>
      <p:sp>
        <p:nvSpPr>
          <p:cNvPr id="3" name="TextBox 2">
            <a:extLst>
              <a:ext uri="{FF2B5EF4-FFF2-40B4-BE49-F238E27FC236}">
                <a16:creationId xmlns:a16="http://schemas.microsoft.com/office/drawing/2014/main" id="{8A646DB0-A50E-4DB6-93A3-9378536D5FCB}"/>
              </a:ext>
            </a:extLst>
          </p:cNvPr>
          <p:cNvSpPr txBox="1"/>
          <p:nvPr/>
        </p:nvSpPr>
        <p:spPr>
          <a:xfrm>
            <a:off x="6693973" y="5581700"/>
            <a:ext cx="4589488" cy="738664"/>
          </a:xfrm>
          <a:prstGeom prst="rect">
            <a:avLst/>
          </a:prstGeom>
          <a:noFill/>
        </p:spPr>
        <p:txBody>
          <a:bodyPr wrap="square" rtlCol="0">
            <a:spAutoFit/>
          </a:bodyPr>
          <a:lstStyle/>
          <a:p>
            <a:r>
              <a:rPr lang="en-US" sz="1400" dirty="0"/>
              <a:t>Use of local materials for construction of latrine facilities during humanitarian response in Cameroon reduces threat of deforestation </a:t>
            </a:r>
          </a:p>
        </p:txBody>
      </p:sp>
      <p:pic>
        <p:nvPicPr>
          <p:cNvPr id="6" name="Picture 5">
            <a:extLst>
              <a:ext uri="{FF2B5EF4-FFF2-40B4-BE49-F238E27FC236}">
                <a16:creationId xmlns:a16="http://schemas.microsoft.com/office/drawing/2014/main" id="{FD8117A1-DCE4-442D-A33D-4C765A3AA9E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146923" y="2245411"/>
            <a:ext cx="5047551" cy="3336290"/>
          </a:xfrm>
          <a:prstGeom prst="rect">
            <a:avLst/>
          </a:prstGeom>
          <a:ln>
            <a:solidFill>
              <a:schemeClr val="tx1"/>
            </a:solidFill>
          </a:ln>
        </p:spPr>
      </p:pic>
      <p:sp>
        <p:nvSpPr>
          <p:cNvPr id="7" name="TextBox 6">
            <a:extLst>
              <a:ext uri="{FF2B5EF4-FFF2-40B4-BE49-F238E27FC236}">
                <a16:creationId xmlns:a16="http://schemas.microsoft.com/office/drawing/2014/main" id="{53721CF1-995E-4C13-B23C-C8A98CD284A8}"/>
              </a:ext>
            </a:extLst>
          </p:cNvPr>
          <p:cNvSpPr txBox="1"/>
          <p:nvPr/>
        </p:nvSpPr>
        <p:spPr>
          <a:xfrm>
            <a:off x="1037851" y="5581700"/>
            <a:ext cx="5265694" cy="738664"/>
          </a:xfrm>
          <a:prstGeom prst="rect">
            <a:avLst/>
          </a:prstGeom>
          <a:noFill/>
        </p:spPr>
        <p:txBody>
          <a:bodyPr wrap="square" rtlCol="0">
            <a:spAutoFit/>
          </a:bodyPr>
          <a:lstStyle/>
          <a:p>
            <a:r>
              <a:rPr lang="en-US" sz="1400" dirty="0"/>
              <a:t>Reestablishment of mangrove plantations in Central Viet Nam. Mangroves served to both restore fish populations and act as a natural barrier again storms and storm surge, protecting community assets</a:t>
            </a:r>
          </a:p>
        </p:txBody>
      </p:sp>
    </p:spTree>
    <p:extLst>
      <p:ext uri="{BB962C8B-B14F-4D97-AF65-F5344CB8AC3E}">
        <p14:creationId xmlns:p14="http://schemas.microsoft.com/office/powerpoint/2010/main" val="28676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Why Environmental Stewardship?</a:t>
            </a:r>
          </a:p>
        </p:txBody>
      </p:sp>
      <p:sp>
        <p:nvSpPr>
          <p:cNvPr id="5" name="Content Placeholder 2"/>
          <p:cNvSpPr>
            <a:spLocks noGrp="1"/>
          </p:cNvSpPr>
          <p:nvPr>
            <p:ph idx="1"/>
          </p:nvPr>
        </p:nvSpPr>
        <p:spPr>
          <a:xfrm>
            <a:off x="217830" y="1580857"/>
            <a:ext cx="6323648" cy="4777739"/>
          </a:xfrm>
        </p:spPr>
        <p:txBody>
          <a:bodyPr>
            <a:normAutofit fontScale="47500" lnSpcReduction="20000"/>
          </a:bodyPr>
          <a:lstStyle/>
          <a:p>
            <a:pPr marL="0" indent="0">
              <a:buNone/>
            </a:pPr>
            <a:r>
              <a:rPr lang="en-US" sz="3400" b="1" u="sng" dirty="0"/>
              <a:t>As Practitioners:</a:t>
            </a:r>
          </a:p>
          <a:p>
            <a:pPr>
              <a:lnSpc>
                <a:spcPct val="120000"/>
              </a:lnSpc>
              <a:spcBef>
                <a:spcPts val="0"/>
              </a:spcBef>
            </a:pPr>
            <a:r>
              <a:rPr lang="en-US" sz="3400" dirty="0"/>
              <a:t>Environmental issues can be underlying and contributing factors to short and long term crises</a:t>
            </a:r>
          </a:p>
          <a:p>
            <a:pPr marL="0" indent="0">
              <a:lnSpc>
                <a:spcPct val="120000"/>
              </a:lnSpc>
              <a:spcBef>
                <a:spcPts val="0"/>
              </a:spcBef>
              <a:buNone/>
            </a:pPr>
            <a:endParaRPr lang="en-US" sz="3400" dirty="0"/>
          </a:p>
          <a:p>
            <a:pPr>
              <a:lnSpc>
                <a:spcPct val="120000"/>
              </a:lnSpc>
              <a:spcBef>
                <a:spcPts val="0"/>
              </a:spcBef>
            </a:pPr>
            <a:r>
              <a:rPr lang="en-US" sz="3400" dirty="0"/>
              <a:t>Addressing and adapting to a changing climate is imperative for everyone, most notably the vulnerable communities in which we work</a:t>
            </a:r>
          </a:p>
          <a:p>
            <a:pPr marL="0" indent="0">
              <a:lnSpc>
                <a:spcPct val="120000"/>
              </a:lnSpc>
              <a:spcBef>
                <a:spcPts val="0"/>
              </a:spcBef>
              <a:buNone/>
            </a:pPr>
            <a:endParaRPr lang="en-US" sz="3400" dirty="0"/>
          </a:p>
          <a:p>
            <a:pPr>
              <a:lnSpc>
                <a:spcPct val="120000"/>
              </a:lnSpc>
              <a:spcBef>
                <a:spcPts val="0"/>
              </a:spcBef>
            </a:pPr>
            <a:r>
              <a:rPr lang="en-US" sz="3400" dirty="0"/>
              <a:t>Humanitarian and development interventions can also cause negative impacts on the environment and aggravate underlying environmental problems and exacerbate risk and vulnerability</a:t>
            </a:r>
            <a:endParaRPr lang="en-US" sz="3400" dirty="0">
              <a:ea typeface="Malgun Gothic Semilight" panose="020B0502040204020203" pitchFamily="34" charset="-128"/>
              <a:cs typeface="Malgun Gothic Semilight" panose="020B0502040204020203" pitchFamily="34" charset="-128"/>
            </a:endParaRPr>
          </a:p>
          <a:p>
            <a:pPr marL="0" indent="0">
              <a:buNone/>
            </a:pPr>
            <a:endParaRPr lang="en-US" sz="3400" dirty="0">
              <a:ea typeface="Malgun Gothic Semilight" panose="020B0502040204020203" pitchFamily="34" charset="-128"/>
              <a:cs typeface="Malgun Gothic Semilight" panose="020B0502040204020203" pitchFamily="34" charset="-128"/>
            </a:endParaRPr>
          </a:p>
          <a:p>
            <a:pPr marL="0" indent="0">
              <a:buNone/>
            </a:pPr>
            <a:r>
              <a:rPr lang="en-US" sz="3400" b="1" u="sng" dirty="0">
                <a:ea typeface="Malgun Gothic Semilight" panose="020B0502040204020203" pitchFamily="34" charset="-128"/>
                <a:cs typeface="Malgun Gothic Semilight" panose="020B0502040204020203" pitchFamily="34" charset="-128"/>
              </a:rPr>
              <a:t>As Catholic Agencies:</a:t>
            </a:r>
          </a:p>
          <a:p>
            <a:r>
              <a:rPr lang="en-US" sz="3400" dirty="0">
                <a:ea typeface="Malgun Gothic Semilight" panose="020B0502040204020203" pitchFamily="34" charset="-128"/>
                <a:cs typeface="Malgun Gothic Semilight" panose="020B0502040204020203" pitchFamily="34" charset="-128"/>
              </a:rPr>
              <a:t>Stewardship is a component of Catholic Social Teaching</a:t>
            </a:r>
          </a:p>
          <a:p>
            <a:pPr lvl="1"/>
            <a:r>
              <a:rPr lang="en-US" sz="3400" dirty="0">
                <a:ea typeface="Malgun Gothic Semilight" panose="020B0502040204020203" pitchFamily="34" charset="-128"/>
                <a:cs typeface="Malgun Gothic Semilight" panose="020B0502040204020203" pitchFamily="34" charset="-128"/>
              </a:rPr>
              <a:t>Adheres to </a:t>
            </a:r>
            <a:r>
              <a:rPr lang="en-US" sz="3400" dirty="0" err="1">
                <a:ea typeface="Malgun Gothic Semilight" panose="020B0502040204020203" pitchFamily="34" charset="-128"/>
                <a:cs typeface="Malgun Gothic Semilight" panose="020B0502040204020203" pitchFamily="34" charset="-128"/>
              </a:rPr>
              <a:t>Lau’dato</a:t>
            </a:r>
            <a:r>
              <a:rPr lang="en-US" sz="3400" dirty="0">
                <a:ea typeface="Malgun Gothic Semilight" panose="020B0502040204020203" pitchFamily="34" charset="-128"/>
                <a:cs typeface="Malgun Gothic Semilight" panose="020B0502040204020203" pitchFamily="34" charset="-128"/>
              </a:rPr>
              <a:t> Si (Pope Francis’ Second Encyclical) Responding to the ‘Cry of the Earth and the Cry of the Poor’</a:t>
            </a:r>
          </a:p>
          <a:p>
            <a:pPr marL="457200" lvl="1" indent="0">
              <a:buNone/>
            </a:pPr>
            <a:endParaRPr lang="en-US" sz="3400" dirty="0">
              <a:ea typeface="Malgun Gothic Semilight" panose="020B0502040204020203" pitchFamily="34" charset="-128"/>
              <a:cs typeface="Malgun Gothic Semilight" panose="020B0502040204020203" pitchFamily="34" charset="-128"/>
            </a:endParaRPr>
          </a:p>
          <a:p>
            <a:pPr marL="0" indent="0">
              <a:buNone/>
            </a:pPr>
            <a:r>
              <a:rPr lang="en-US" sz="3400" b="1" u="sng" dirty="0">
                <a:ea typeface="Malgun Gothic Semilight" panose="020B0502040204020203" pitchFamily="34" charset="-128"/>
                <a:cs typeface="Malgun Gothic Semilight" panose="020B0502040204020203" pitchFamily="34" charset="-128"/>
              </a:rPr>
              <a:t>Business Case:</a:t>
            </a:r>
          </a:p>
          <a:p>
            <a:r>
              <a:rPr lang="en-US" sz="3400" dirty="0">
                <a:ea typeface="Malgun Gothic Semilight" panose="020B0502040204020203" pitchFamily="34" charset="-128"/>
                <a:cs typeface="Malgun Gothic Semilight" panose="020B0502040204020203" pitchFamily="34" charset="-128"/>
              </a:rPr>
              <a:t>Compliance and accreditation with donors; linked with CHS</a:t>
            </a:r>
          </a:p>
          <a:p>
            <a:pPr marL="0" indent="0">
              <a:buNone/>
            </a:pPr>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7" name="Picture 6">
            <a:extLst>
              <a:ext uri="{FF2B5EF4-FFF2-40B4-BE49-F238E27FC236}">
                <a16:creationId xmlns:a16="http://schemas.microsoft.com/office/drawing/2014/main" id="{4193FAE2-772E-40CA-90A8-FB2BAFF03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084" y="1580858"/>
            <a:ext cx="5306087" cy="3603005"/>
          </a:xfrm>
          <a:prstGeom prst="rect">
            <a:avLst/>
          </a:prstGeom>
          <a:ln>
            <a:solidFill>
              <a:schemeClr val="tx1"/>
            </a:solidFill>
          </a:ln>
        </p:spPr>
      </p:pic>
      <p:sp>
        <p:nvSpPr>
          <p:cNvPr id="8" name="TextBox 7">
            <a:extLst>
              <a:ext uri="{FF2B5EF4-FFF2-40B4-BE49-F238E27FC236}">
                <a16:creationId xmlns:a16="http://schemas.microsoft.com/office/drawing/2014/main" id="{4A93FA27-651D-4D13-B4DF-9F0A73C59134}"/>
              </a:ext>
            </a:extLst>
          </p:cNvPr>
          <p:cNvSpPr txBox="1"/>
          <p:nvPr/>
        </p:nvSpPr>
        <p:spPr>
          <a:xfrm>
            <a:off x="6541477" y="5183863"/>
            <a:ext cx="5878171" cy="338554"/>
          </a:xfrm>
          <a:prstGeom prst="rect">
            <a:avLst/>
          </a:prstGeom>
          <a:noFill/>
        </p:spPr>
        <p:txBody>
          <a:bodyPr wrap="square" rtlCol="0">
            <a:spAutoFit/>
          </a:bodyPr>
          <a:lstStyle/>
          <a:p>
            <a:r>
              <a:rPr lang="en-US" sz="1600" dirty="0"/>
              <a:t>Brick production destroys mango grove – Nyala, Sudan (UNEP 2008)</a:t>
            </a:r>
          </a:p>
        </p:txBody>
      </p:sp>
    </p:spTree>
    <p:extLst>
      <p:ext uri="{BB962C8B-B14F-4D97-AF65-F5344CB8AC3E}">
        <p14:creationId xmlns:p14="http://schemas.microsoft.com/office/powerpoint/2010/main" val="32052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Environmental Stewardship Tool (EST) - background</a:t>
            </a:r>
          </a:p>
        </p:txBody>
      </p:sp>
      <p:sp>
        <p:nvSpPr>
          <p:cNvPr id="5" name="Content Placeholder 2"/>
          <p:cNvSpPr>
            <a:spLocks noGrp="1"/>
          </p:cNvSpPr>
          <p:nvPr>
            <p:ph idx="1"/>
          </p:nvPr>
        </p:nvSpPr>
        <p:spPr>
          <a:xfrm>
            <a:off x="7155296" y="1575582"/>
            <a:ext cx="4845148" cy="4557932"/>
          </a:xfrm>
        </p:spPr>
        <p:txBody>
          <a:bodyPr>
            <a:normAutofit lnSpcReduction="10000"/>
          </a:bodyPr>
          <a:lstStyle/>
          <a:p>
            <a:r>
              <a:rPr lang="en-US" sz="1800" dirty="0">
                <a:ea typeface="Malgun Gothic Semilight" panose="020B0502040204020203" pitchFamily="34" charset="-128"/>
                <a:cs typeface="Malgun Gothic Semilight" panose="020B0502040204020203" pitchFamily="34" charset="-128"/>
              </a:rPr>
              <a:t>Finalized in May 2019, the EST was developed as part of the DRR/Resilience Coordination Initiative at Caritas Australia, CAFOD, CRS and </a:t>
            </a:r>
            <a:r>
              <a:rPr lang="en-US" sz="1800" dirty="0" err="1">
                <a:ea typeface="Malgun Gothic Semilight" panose="020B0502040204020203" pitchFamily="34" charset="-128"/>
                <a:cs typeface="Malgun Gothic Semilight" panose="020B0502040204020203" pitchFamily="34" charset="-128"/>
              </a:rPr>
              <a:t>Trocaire</a:t>
            </a:r>
            <a:endParaRPr lang="en-US" sz="1800" dirty="0">
              <a:ea typeface="Malgun Gothic Semilight" panose="020B0502040204020203" pitchFamily="34" charset="-128"/>
              <a:cs typeface="Malgun Gothic Semilight" panose="020B0502040204020203" pitchFamily="34" charset="-128"/>
            </a:endParaRPr>
          </a:p>
          <a:p>
            <a:pPr marL="0" indent="0">
              <a:buNone/>
            </a:pPr>
            <a:endParaRPr lang="en-US" sz="1800" dirty="0">
              <a:ea typeface="Malgun Gothic Semilight" panose="020B0502040204020203" pitchFamily="34" charset="-128"/>
              <a:cs typeface="Malgun Gothic Semilight" panose="020B0502040204020203" pitchFamily="34" charset="-128"/>
            </a:endParaRPr>
          </a:p>
          <a:p>
            <a:r>
              <a:rPr lang="en-US" sz="1800" dirty="0">
                <a:ea typeface="Malgun Gothic Semilight" panose="020B0502040204020203" pitchFamily="34" charset="-128"/>
                <a:cs typeface="Malgun Gothic Semilight" panose="020B0502040204020203" pitchFamily="34" charset="-128"/>
              </a:rPr>
              <a:t>EST was developed by DRR/Resilience Coordination Group </a:t>
            </a:r>
          </a:p>
          <a:p>
            <a:pPr marL="0" indent="0">
              <a:buNone/>
            </a:pPr>
            <a:endParaRPr lang="en-US" sz="1800" dirty="0">
              <a:ea typeface="Malgun Gothic Semilight" panose="020B0502040204020203" pitchFamily="34" charset="-128"/>
              <a:cs typeface="Malgun Gothic Semilight" panose="020B0502040204020203" pitchFamily="34" charset="-128"/>
            </a:endParaRPr>
          </a:p>
          <a:p>
            <a:r>
              <a:rPr lang="en-US" sz="1800" dirty="0">
                <a:ea typeface="Malgun Gothic Semilight" panose="020B0502040204020203" pitchFamily="34" charset="-128"/>
                <a:cs typeface="Malgun Gothic Semilight" panose="020B0502040204020203" pitchFamily="34" charset="-128"/>
              </a:rPr>
              <a:t>3 rounds of review by over 30 CI agency focal points for DRR, Food/Livelihoods, Security, M&amp;E, Protection, Shelter/Settlements, WASH along with project managers, heads of </a:t>
            </a:r>
            <a:r>
              <a:rPr lang="en-US" sz="1800" dirty="0" err="1">
                <a:ea typeface="Malgun Gothic Semilight" panose="020B0502040204020203" pitchFamily="34" charset="-128"/>
                <a:cs typeface="Malgun Gothic Semilight" panose="020B0502040204020203" pitchFamily="34" charset="-128"/>
              </a:rPr>
              <a:t>programmes</a:t>
            </a:r>
            <a:r>
              <a:rPr lang="en-US" sz="1800" dirty="0">
                <a:ea typeface="Malgun Gothic Semilight" panose="020B0502040204020203" pitchFamily="34" charset="-128"/>
                <a:cs typeface="Malgun Gothic Semilight" panose="020B0502040204020203" pitchFamily="34" charset="-128"/>
              </a:rPr>
              <a:t>, M&amp;E staff</a:t>
            </a:r>
          </a:p>
          <a:p>
            <a:pPr marL="0" indent="0">
              <a:buNone/>
            </a:pPr>
            <a:endParaRPr lang="en-US" sz="1800" dirty="0">
              <a:ea typeface="Malgun Gothic Semilight" panose="020B0502040204020203" pitchFamily="34" charset="-128"/>
              <a:cs typeface="Malgun Gothic Semilight" panose="020B0502040204020203" pitchFamily="34" charset="-128"/>
            </a:endParaRPr>
          </a:p>
          <a:p>
            <a:r>
              <a:rPr lang="en-US" sz="1800" dirty="0">
                <a:ea typeface="Malgun Gothic Semilight" panose="020B0502040204020203" pitchFamily="34" charset="-128"/>
                <a:cs typeface="Malgun Gothic Semilight" panose="020B0502040204020203" pitchFamily="34" charset="-128"/>
              </a:rPr>
              <a:t>Piloted in 6 countries (Australia, DRC, Rwanda, Kenya, India, Indonesia)</a:t>
            </a:r>
          </a:p>
          <a:p>
            <a:pPr marL="0" indent="0">
              <a:buNone/>
            </a:pPr>
            <a:endParaRPr lang="en-US" sz="2400" dirty="0">
              <a:ea typeface="Malgun Gothic Semilight" panose="020B0502040204020203" pitchFamily="34" charset="-128"/>
              <a:cs typeface="Malgun Gothic Semilight" panose="020B0502040204020203" pitchFamily="34" charset="-128"/>
            </a:endParaRPr>
          </a:p>
          <a:p>
            <a:endParaRPr lang="en-US" sz="2400" dirty="0">
              <a:ea typeface="Malgun Gothic Semilight" panose="020B0502040204020203" pitchFamily="34" charset="-128"/>
              <a:cs typeface="Malgun Gothic Semilight" panose="020B0502040204020203" pitchFamily="34" charset="-128"/>
            </a:endParaRPr>
          </a:p>
          <a:p>
            <a:endParaRPr lang="en-US" sz="2400"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51A8BF85-A0CC-49CC-A9F8-5E74BAB74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56" y="1801922"/>
            <a:ext cx="6750391" cy="3570629"/>
          </a:xfrm>
          <a:prstGeom prst="rect">
            <a:avLst/>
          </a:prstGeom>
          <a:ln>
            <a:solidFill>
              <a:schemeClr val="tx1"/>
            </a:solidFill>
          </a:ln>
        </p:spPr>
      </p:pic>
    </p:spTree>
    <p:extLst>
      <p:ext uri="{BB962C8B-B14F-4D97-AF65-F5344CB8AC3E}">
        <p14:creationId xmlns:p14="http://schemas.microsoft.com/office/powerpoint/2010/main" val="166935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Environmental Stewardship Tool (EST) – What is it?</a:t>
            </a:r>
          </a:p>
        </p:txBody>
      </p:sp>
      <p:sp>
        <p:nvSpPr>
          <p:cNvPr id="5" name="Content Placeholder 2"/>
          <p:cNvSpPr>
            <a:spLocks noGrp="1"/>
          </p:cNvSpPr>
          <p:nvPr>
            <p:ph idx="1"/>
          </p:nvPr>
        </p:nvSpPr>
        <p:spPr>
          <a:xfrm>
            <a:off x="838200" y="1552576"/>
            <a:ext cx="10515600" cy="4351338"/>
          </a:xfrm>
        </p:spPr>
        <p:txBody>
          <a:bodyPr>
            <a:normAutofit fontScale="92500" lnSpcReduction="20000"/>
          </a:bodyPr>
          <a:lstStyle/>
          <a:p>
            <a:r>
              <a:rPr lang="en-US" dirty="0">
                <a:ea typeface="Malgun Gothic Semilight" panose="020B0502040204020203" pitchFamily="34" charset="-128"/>
                <a:cs typeface="Malgun Gothic Semilight" panose="020B0502040204020203" pitchFamily="34" charset="-128"/>
              </a:rPr>
              <a:t>Excel tool which allows for rapid identification of environmental impacts of natural and manmade systems along with safeguarding issues within areas of </a:t>
            </a:r>
            <a:r>
              <a:rPr lang="en-US" dirty="0" err="1">
                <a:ea typeface="Malgun Gothic Semilight" panose="020B0502040204020203" pitchFamily="34" charset="-128"/>
                <a:cs typeface="Malgun Gothic Semilight" panose="020B0502040204020203" pitchFamily="34" charset="-128"/>
              </a:rPr>
              <a:t>programme</a:t>
            </a:r>
            <a:r>
              <a:rPr lang="en-US" dirty="0">
                <a:ea typeface="Malgun Gothic Semilight" panose="020B0502040204020203" pitchFamily="34" charset="-128"/>
                <a:cs typeface="Malgun Gothic Semilight" panose="020B0502040204020203" pitchFamily="34" charset="-128"/>
              </a:rPr>
              <a:t> activities</a:t>
            </a:r>
          </a:p>
          <a:p>
            <a:r>
              <a:rPr lang="en-US" dirty="0">
                <a:ea typeface="Malgun Gothic Semilight" panose="020B0502040204020203" pitchFamily="34" charset="-128"/>
                <a:cs typeface="Malgun Gothic Semilight" panose="020B0502040204020203" pitchFamily="34" charset="-128"/>
              </a:rPr>
              <a:t>Identifies what these environmental impacts look like in the specific context</a:t>
            </a:r>
          </a:p>
          <a:p>
            <a:r>
              <a:rPr lang="en-US" dirty="0">
                <a:ea typeface="Malgun Gothic Semilight" panose="020B0502040204020203" pitchFamily="34" charset="-128"/>
                <a:cs typeface="Malgun Gothic Semilight" panose="020B0502040204020203" pitchFamily="34" charset="-128"/>
              </a:rPr>
              <a:t>Registers the level of “risk” each of these impacts may have (low, medium and high)</a:t>
            </a:r>
          </a:p>
          <a:p>
            <a:r>
              <a:rPr lang="en-US" dirty="0">
                <a:ea typeface="Malgun Gothic Semilight" panose="020B0502040204020203" pitchFamily="34" charset="-128"/>
                <a:cs typeface="Malgun Gothic Semilight" panose="020B0502040204020203" pitchFamily="34" charset="-128"/>
              </a:rPr>
              <a:t>Provides sectors specific guidance (DRR, Food Security/Livelihoods, Shelter/Settlements, WASH) as to how </a:t>
            </a:r>
            <a:r>
              <a:rPr lang="en-US" dirty="0" err="1">
                <a:ea typeface="Malgun Gothic Semilight" panose="020B0502040204020203" pitchFamily="34" charset="-128"/>
                <a:cs typeface="Malgun Gothic Semilight" panose="020B0502040204020203" pitchFamily="34" charset="-128"/>
              </a:rPr>
              <a:t>programme</a:t>
            </a:r>
            <a:r>
              <a:rPr lang="en-US" dirty="0">
                <a:ea typeface="Malgun Gothic Semilight" panose="020B0502040204020203" pitchFamily="34" charset="-128"/>
                <a:cs typeface="Malgun Gothic Semilight" panose="020B0502040204020203" pitchFamily="34" charset="-128"/>
              </a:rPr>
              <a:t> activities can mitigate the risk identified</a:t>
            </a:r>
          </a:p>
          <a:p>
            <a:r>
              <a:rPr lang="en-US" dirty="0">
                <a:ea typeface="Malgun Gothic Semilight" panose="020B0502040204020203" pitchFamily="34" charset="-128"/>
                <a:cs typeface="Malgun Gothic Semilight" panose="020B0502040204020203" pitchFamily="34" charset="-128"/>
              </a:rPr>
              <a:t>The tool should be used to facilitate a conversation with the Project Design Team about potential negatives environmental impacts and strategies to address them</a:t>
            </a: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62534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Limitations of the EST Tool.</a:t>
            </a:r>
          </a:p>
        </p:txBody>
      </p:sp>
      <p:sp>
        <p:nvSpPr>
          <p:cNvPr id="3" name="Content Placeholder 2"/>
          <p:cNvSpPr>
            <a:spLocks noGrp="1"/>
          </p:cNvSpPr>
          <p:nvPr>
            <p:ph idx="1"/>
          </p:nvPr>
        </p:nvSpPr>
        <p:spPr/>
        <p:txBody>
          <a:bodyPr/>
          <a:lstStyle/>
          <a:p>
            <a:r>
              <a:rPr lang="en-IE" dirty="0"/>
              <a:t>It is not an EIA, but a precursor to the EIA process.</a:t>
            </a:r>
          </a:p>
          <a:p>
            <a:r>
              <a:rPr lang="en-IE" dirty="0"/>
              <a:t>The EST won’t give you the right or wrong answers but will give you an indication of the issues to further explore on environment impacts of the proposed interventions.</a:t>
            </a:r>
          </a:p>
          <a:p>
            <a:r>
              <a:rPr lang="en-IE" dirty="0"/>
              <a:t>It is only an internal organisational tool.  Other national environmental regulations have to be complied with.</a:t>
            </a:r>
          </a:p>
          <a:p>
            <a:r>
              <a:rPr lang="en-IE" dirty="0"/>
              <a:t>While the tool can flag potential policy and advocacy  issues, it does not offer guidance on how to address these</a:t>
            </a:r>
          </a:p>
          <a:p>
            <a:pPr marL="0" indent="0">
              <a:buNone/>
            </a:pPr>
            <a:endParaRPr lang="en-IE" dirty="0"/>
          </a:p>
          <a:p>
            <a:endParaRPr lang="en-IE" dirty="0"/>
          </a:p>
          <a:p>
            <a:pPr marL="0" indent="0">
              <a:buNone/>
            </a:pPr>
            <a:endParaRPr lang="en-IE" dirty="0"/>
          </a:p>
          <a:p>
            <a:endParaRPr lang="en-IE" dirty="0"/>
          </a:p>
        </p:txBody>
      </p:sp>
    </p:spTree>
    <p:extLst>
      <p:ext uri="{BB962C8B-B14F-4D97-AF65-F5344CB8AC3E}">
        <p14:creationId xmlns:p14="http://schemas.microsoft.com/office/powerpoint/2010/main" val="82225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EST – Who uses it and when?</a:t>
            </a:r>
          </a:p>
        </p:txBody>
      </p:sp>
      <p:sp>
        <p:nvSpPr>
          <p:cNvPr id="5" name="Content Placeholder 2"/>
          <p:cNvSpPr>
            <a:spLocks noGrp="1"/>
          </p:cNvSpPr>
          <p:nvPr>
            <p:ph idx="1"/>
          </p:nvPr>
        </p:nvSpPr>
        <p:spPr>
          <a:xfrm>
            <a:off x="838200" y="1552576"/>
            <a:ext cx="10515600" cy="4351338"/>
          </a:xfrm>
        </p:spPr>
        <p:txBody>
          <a:bodyPr>
            <a:normAutofit fontScale="92500" lnSpcReduction="10000"/>
          </a:bodyPr>
          <a:lstStyle/>
          <a:p>
            <a:r>
              <a:rPr lang="en-US" dirty="0">
                <a:ea typeface="Malgun Gothic Semilight" panose="020B0502040204020203" pitchFamily="34" charset="-128"/>
                <a:cs typeface="Malgun Gothic Semilight" panose="020B0502040204020203" pitchFamily="34" charset="-128"/>
              </a:rPr>
              <a:t>Generally used during the programme design phase by the design team once a draft results framework or draft activities have already been identified.</a:t>
            </a:r>
          </a:p>
          <a:p>
            <a:pPr marL="0" indent="0">
              <a:buNone/>
            </a:pPr>
            <a:endParaRPr lang="en-US" dirty="0">
              <a:ea typeface="Malgun Gothic Semilight" panose="020B0502040204020203" pitchFamily="34" charset="-128"/>
              <a:cs typeface="Malgun Gothic Semilight" panose="020B0502040204020203" pitchFamily="34" charset="-128"/>
            </a:endParaRPr>
          </a:p>
          <a:p>
            <a:r>
              <a:rPr lang="en-US" dirty="0">
                <a:ea typeface="Malgun Gothic Semilight" panose="020B0502040204020203" pitchFamily="34" charset="-128"/>
                <a:cs typeface="Malgun Gothic Semilight" panose="020B0502040204020203" pitchFamily="34" charset="-128"/>
              </a:rPr>
              <a:t>Estimated time: Between 1 – 4 hours depending on context and size of </a:t>
            </a:r>
            <a:r>
              <a:rPr lang="en-US" dirty="0" err="1">
                <a:ea typeface="Malgun Gothic Semilight" panose="020B0502040204020203" pitchFamily="34" charset="-128"/>
                <a:cs typeface="Malgun Gothic Semilight" panose="020B0502040204020203" pitchFamily="34" charset="-128"/>
              </a:rPr>
              <a:t>programme</a:t>
            </a:r>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r>
              <a:rPr lang="en-US" dirty="0" err="1">
                <a:ea typeface="Malgun Gothic Semilight" panose="020B0502040204020203" pitchFamily="34" charset="-128"/>
                <a:cs typeface="Malgun Gothic Semilight" panose="020B0502040204020203" pitchFamily="34" charset="-128"/>
              </a:rPr>
              <a:t>Programme</a:t>
            </a:r>
            <a:r>
              <a:rPr lang="en-US" dirty="0">
                <a:ea typeface="Malgun Gothic Semilight" panose="020B0502040204020203" pitchFamily="34" charset="-128"/>
                <a:cs typeface="Malgun Gothic Semilight" panose="020B0502040204020203" pitchFamily="34" charset="-128"/>
              </a:rPr>
              <a:t> Design Team: </a:t>
            </a:r>
            <a:r>
              <a:rPr lang="en-US" dirty="0"/>
              <a:t>The </a:t>
            </a:r>
            <a:r>
              <a:rPr lang="en-US" dirty="0" err="1"/>
              <a:t>programme</a:t>
            </a:r>
            <a:r>
              <a:rPr lang="en-US" dirty="0"/>
              <a:t> design team may consist of but is not limited to agency/partner staff along with government representatives, community members, or anyone else involved in the design/implementation of the </a:t>
            </a:r>
            <a:r>
              <a:rPr lang="en-US" dirty="0" err="1"/>
              <a:t>programme</a:t>
            </a:r>
            <a:endParaRPr lang="en-US" dirty="0"/>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spTree>
    <p:extLst>
      <p:ext uri="{BB962C8B-B14F-4D97-AF65-F5344CB8AC3E}">
        <p14:creationId xmlns:p14="http://schemas.microsoft.com/office/powerpoint/2010/main" val="12842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85" y="313367"/>
            <a:ext cx="10515600" cy="1325563"/>
          </a:xfrm>
        </p:spPr>
        <p:txBody>
          <a:bodyPr/>
          <a:lstStyle/>
          <a:p>
            <a:r>
              <a:rPr lang="en-US" dirty="0"/>
              <a:t>Getting familiar with the tool…</a:t>
            </a:r>
          </a:p>
        </p:txBody>
      </p:sp>
      <p:sp>
        <p:nvSpPr>
          <p:cNvPr id="5" name="Content Placeholder 2"/>
          <p:cNvSpPr>
            <a:spLocks noGrp="1"/>
          </p:cNvSpPr>
          <p:nvPr>
            <p:ph idx="1"/>
          </p:nvPr>
        </p:nvSpPr>
        <p:spPr>
          <a:xfrm>
            <a:off x="614785" y="1825626"/>
            <a:ext cx="5195498" cy="4351338"/>
          </a:xfrm>
        </p:spPr>
        <p:txBody>
          <a:bodyPr>
            <a:normAutofit/>
          </a:bodyPr>
          <a:lstStyle/>
          <a:p>
            <a:pPr marL="0" indent="0">
              <a:buNone/>
            </a:pPr>
            <a:r>
              <a:rPr lang="en-US" sz="3600" dirty="0">
                <a:ea typeface="Malgun Gothic Semilight" panose="020B0502040204020203" pitchFamily="34" charset="-128"/>
                <a:cs typeface="Malgun Gothic Semilight" panose="020B0502040204020203" pitchFamily="34" charset="-128"/>
              </a:rPr>
              <a:t>Take some time to get familiar with the tool, focus on looking only at:</a:t>
            </a:r>
          </a:p>
          <a:p>
            <a:pPr lvl="1"/>
            <a:r>
              <a:rPr lang="en-US" dirty="0">
                <a:ea typeface="Malgun Gothic Semilight" panose="020B0502040204020203" pitchFamily="34" charset="-128"/>
                <a:cs typeface="Malgun Gothic Semilight" panose="020B0502040204020203" pitchFamily="34" charset="-128"/>
              </a:rPr>
              <a:t>Risk Identification (Tier 1)</a:t>
            </a:r>
          </a:p>
          <a:p>
            <a:pPr lvl="1"/>
            <a:r>
              <a:rPr lang="en-US" dirty="0">
                <a:ea typeface="Malgun Gothic Semilight" panose="020B0502040204020203" pitchFamily="34" charset="-128"/>
                <a:cs typeface="Malgun Gothic Semilight" panose="020B0502040204020203" pitchFamily="34" charset="-128"/>
              </a:rPr>
              <a:t>Risk Profiling (Tier 2)</a:t>
            </a:r>
          </a:p>
          <a:p>
            <a:pPr lvl="1"/>
            <a:r>
              <a:rPr lang="en-US" dirty="0">
                <a:ea typeface="Malgun Gothic Semilight" panose="020B0502040204020203" pitchFamily="34" charset="-128"/>
                <a:cs typeface="Malgun Gothic Semilight" panose="020B0502040204020203" pitchFamily="34" charset="-128"/>
              </a:rPr>
              <a:t>Risk Register and Mitigation (Tier 3)</a:t>
            </a:r>
          </a:p>
          <a:p>
            <a:pPr lvl="1"/>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endParaRPr lang="en-US" dirty="0">
              <a:ea typeface="Malgun Gothic Semilight" panose="020B0502040204020203" pitchFamily="34" charset="-128"/>
              <a:cs typeface="Malgun Gothic Semilight" panose="020B0502040204020203" pitchFamily="34" charset="-128"/>
            </a:endParaRPr>
          </a:p>
          <a:p>
            <a:pPr marL="0" indent="0">
              <a:buNone/>
            </a:pPr>
            <a:endParaRPr lang="en-US" dirty="0">
              <a:ea typeface="Malgun Gothic Semilight" panose="020B0502040204020203" pitchFamily="34" charset="-128"/>
              <a:cs typeface="Malgun Gothic Semilight" panose="020B0502040204020203" pitchFamily="34" charset="-128"/>
            </a:endParaRPr>
          </a:p>
          <a:p>
            <a:pPr marL="0" lvl="0" indent="0">
              <a:buNone/>
            </a:pPr>
            <a:endParaRPr lang="en-US" dirty="0"/>
          </a:p>
        </p:txBody>
      </p:sp>
      <p:pic>
        <p:nvPicPr>
          <p:cNvPr id="4" name="Picture 3">
            <a:extLst>
              <a:ext uri="{FF2B5EF4-FFF2-40B4-BE49-F238E27FC236}">
                <a16:creationId xmlns:a16="http://schemas.microsoft.com/office/drawing/2014/main" id="{F600FB63-385D-449F-AD62-18445874A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6"/>
            <a:ext cx="5929789" cy="3248888"/>
          </a:xfrm>
          <a:prstGeom prst="rect">
            <a:avLst/>
          </a:prstGeom>
          <a:ln>
            <a:solidFill>
              <a:schemeClr val="tx1"/>
            </a:solidFill>
          </a:ln>
        </p:spPr>
      </p:pic>
    </p:spTree>
    <p:extLst>
      <p:ext uri="{BB962C8B-B14F-4D97-AF65-F5344CB8AC3E}">
        <p14:creationId xmlns:p14="http://schemas.microsoft.com/office/powerpoint/2010/main" val="2475978575"/>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8B33511C958A40AC3DC252E52CD370" ma:contentTypeVersion="14" ma:contentTypeDescription="Create a new document." ma:contentTypeScope="" ma:versionID="a9a5e159a113911d5efcd53629b07d2b">
  <xsd:schema xmlns:xsd="http://www.w3.org/2001/XMLSchema" xmlns:xs="http://www.w3.org/2001/XMLSchema" xmlns:p="http://schemas.microsoft.com/office/2006/metadata/properties" xmlns:ns2="2c601d7a-082a-4bac-b44d-6edd9dda8af4" xmlns:ns3="ec076e8c-e974-4d40-986d-6cb65abad873" targetNamespace="http://schemas.microsoft.com/office/2006/metadata/properties" ma:root="true" ma:fieldsID="e3e690002f69c42ca4466b6ed3dcc5be" ns2:_="" ns3:_="">
    <xsd:import namespace="2c601d7a-082a-4bac-b44d-6edd9dda8af4"/>
    <xsd:import namespace="ec076e8c-e974-4d40-986d-6cb65abad87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01d7a-082a-4bac-b44d-6edd9dda8af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c076e8c-e974-4d40-986d-6cb65abad87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2ADBBB-5241-4CEB-BB0F-C49725C771D1}"/>
</file>

<file path=customXml/itemProps2.xml><?xml version="1.0" encoding="utf-8"?>
<ds:datastoreItem xmlns:ds="http://schemas.openxmlformats.org/officeDocument/2006/customXml" ds:itemID="{852404BF-63CD-4A47-8311-05E3E9928F82}"/>
</file>

<file path=customXml/itemProps3.xml><?xml version="1.0" encoding="utf-8"?>
<ds:datastoreItem xmlns:ds="http://schemas.openxmlformats.org/officeDocument/2006/customXml" ds:itemID="{3C1E2219-98BB-4A4A-9E16-1F533505CDCF}"/>
</file>

<file path=docProps/app.xml><?xml version="1.0" encoding="utf-8"?>
<Properties xmlns="http://schemas.openxmlformats.org/officeDocument/2006/extended-properties" xmlns:vt="http://schemas.openxmlformats.org/officeDocument/2006/docPropsVTypes">
  <Template>TM02892315[[fn=Wisp]]</Template>
  <TotalTime>6561</TotalTime>
  <Words>1397</Words>
  <Application>Microsoft Office PowerPoint</Application>
  <PresentationFormat>Widescreen</PresentationFormat>
  <Paragraphs>158</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Malgun Gothic Semilight</vt:lpstr>
      <vt:lpstr>Arial</vt:lpstr>
      <vt:lpstr>Calibri</vt:lpstr>
      <vt:lpstr>Times New Roman</vt:lpstr>
      <vt:lpstr>Tw Cen MT</vt:lpstr>
      <vt:lpstr>Office Theme</vt:lpstr>
      <vt:lpstr>PowerPoint Presentation</vt:lpstr>
      <vt:lpstr>Training Objectives</vt:lpstr>
      <vt:lpstr>What is Environmental Stewardship?</vt:lpstr>
      <vt:lpstr>Why Environmental Stewardship?</vt:lpstr>
      <vt:lpstr>Environmental Stewardship Tool (EST) - background</vt:lpstr>
      <vt:lpstr>Environmental Stewardship Tool (EST) – What is it?</vt:lpstr>
      <vt:lpstr>Limitations of the EST Tool.</vt:lpstr>
      <vt:lpstr>EST – Who uses it and when?</vt:lpstr>
      <vt:lpstr>Getting familiar with the tool…</vt:lpstr>
      <vt:lpstr>Sector Specific Guidance  </vt:lpstr>
      <vt:lpstr>Protection Mainstreaming and the EST</vt:lpstr>
      <vt:lpstr>Case Studies</vt:lpstr>
      <vt:lpstr>Applying the EST to a real world scenario…</vt:lpstr>
      <vt:lpstr>Applying to other contexts, 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Sarsycki, Matthew</dc:creator>
  <cp:lastModifiedBy>Sarsycki, Matthew</cp:lastModifiedBy>
  <cp:revision>515</cp:revision>
  <dcterms:created xsi:type="dcterms:W3CDTF">2017-02-14T17:30:54Z</dcterms:created>
  <dcterms:modified xsi:type="dcterms:W3CDTF">2019-06-04T19:35:36Z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0x010100488B33511C958A40AC3DC252E52CD370</vt:lpwstr>
  </property>
</Properties>
</file>