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60" r:id="rId2"/>
    <p:sldId id="262" r:id="rId3"/>
    <p:sldId id="263" r:id="rId4"/>
    <p:sldId id="264" r:id="rId5"/>
    <p:sldId id="374" r:id="rId6"/>
    <p:sldId id="266" r:id="rId7"/>
    <p:sldId id="267" r:id="rId8"/>
    <p:sldId id="376" r:id="rId9"/>
    <p:sldId id="377" r:id="rId10"/>
    <p:sldId id="261" r:id="rId11"/>
    <p:sldId id="310" r:id="rId12"/>
    <p:sldId id="311" r:id="rId13"/>
    <p:sldId id="312" r:id="rId14"/>
    <p:sldId id="273" r:id="rId15"/>
    <p:sldId id="276" r:id="rId16"/>
    <p:sldId id="365" r:id="rId17"/>
    <p:sldId id="277" r:id="rId18"/>
    <p:sldId id="270" r:id="rId19"/>
    <p:sldId id="378" r:id="rId20"/>
    <p:sldId id="379" r:id="rId21"/>
    <p:sldId id="380" r:id="rId22"/>
    <p:sldId id="278" r:id="rId23"/>
    <p:sldId id="274" r:id="rId24"/>
    <p:sldId id="275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14" autoAdjust="0"/>
    <p:restoredTop sz="94660"/>
  </p:normalViewPr>
  <p:slideViewPr>
    <p:cSldViewPr>
      <p:cViewPr varScale="1">
        <p:scale>
          <a:sx n="69" d="100"/>
          <a:sy n="69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032D9A-769C-4EB4-AB22-AF63E0EDEA70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E8FA1A-2FC9-4657-87A1-521A3AB19A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029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36658A-CC73-4BE8-9970-565C9E816A95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7B4BD6-1CB2-421F-BF88-0938BB02B6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907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4E5CC8-F0F8-49FC-A076-6D490C0C9D58}" type="slidenum">
              <a:rPr lang="en-GB" altLang="en-GB" smtClean="0"/>
              <a:pPr/>
              <a:t>2</a:t>
            </a:fld>
            <a:endParaRPr lang="en-GB" altLang="en-GB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4A6A6B-B0DD-4CF2-AEF0-71D2686C9B33}" type="slidenum">
              <a:rPr lang="en-GB" altLang="en-GB" smtClean="0"/>
              <a:pPr/>
              <a:t>3</a:t>
            </a:fld>
            <a:endParaRPr lang="en-GB" altLang="en-GB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GB" alt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4FB882-244A-4FD4-B34D-7EF9873C07B4}" type="slidenum">
              <a:rPr lang="en-GB" altLang="en-GB" smtClean="0"/>
              <a:pPr/>
              <a:t>5</a:t>
            </a:fld>
            <a:endParaRPr lang="en-GB" altLang="en-GB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GB" alt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949984-17AB-4BE7-BB6D-8597245228CB}" type="slidenum">
              <a:rPr lang="en-GB" altLang="en-GB" smtClean="0"/>
              <a:pPr/>
              <a:t>6</a:t>
            </a:fld>
            <a:endParaRPr lang="en-GB" altLang="en-GB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GB" alt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C27387-B22B-4E1C-A7E5-882816B513A0}" type="slidenum">
              <a:rPr lang="en-GB" altLang="en-GB" smtClean="0"/>
              <a:pPr/>
              <a:t>7</a:t>
            </a:fld>
            <a:endParaRPr lang="en-GB" altLang="en-GB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4D1D39-C8DD-4E0F-B63E-05A511AA027F}" type="slidenum">
              <a:rPr lang="en-GB" altLang="en-GB" smtClean="0"/>
              <a:pPr/>
              <a:t>8</a:t>
            </a:fld>
            <a:endParaRPr lang="en-GB" altLang="en-GB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0B28A7-2BE3-4758-87CB-3F16F51DBEF3}" type="slidenum">
              <a:rPr lang="en-GB" altLang="en-GB" smtClean="0"/>
              <a:pPr/>
              <a:t>9</a:t>
            </a:fld>
            <a:endParaRPr lang="en-GB" altLang="en-GB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0E6C3-FFAC-4A7A-AFB0-6A62010A4285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F723-2231-491C-B2D7-77269698A7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0E6C3-FFAC-4A7A-AFB0-6A62010A4285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F723-2231-491C-B2D7-77269698A7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0E6C3-FFAC-4A7A-AFB0-6A62010A4285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F723-2231-491C-B2D7-77269698A7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0E6C3-FFAC-4A7A-AFB0-6A62010A4285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F723-2231-491C-B2D7-77269698A7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0E6C3-FFAC-4A7A-AFB0-6A62010A4285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F723-2231-491C-B2D7-77269698A7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0E6C3-FFAC-4A7A-AFB0-6A62010A4285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F723-2231-491C-B2D7-77269698A7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0E6C3-FFAC-4A7A-AFB0-6A62010A4285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F723-2231-491C-B2D7-77269698A7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0E6C3-FFAC-4A7A-AFB0-6A62010A4285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F723-2231-491C-B2D7-77269698A7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0E6C3-FFAC-4A7A-AFB0-6A62010A4285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F723-2231-491C-B2D7-77269698A7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0E6C3-FFAC-4A7A-AFB0-6A62010A4285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F723-2231-491C-B2D7-77269698A7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0E6C3-FFAC-4A7A-AFB0-6A62010A4285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F723-2231-491C-B2D7-77269698A7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80000"/>
                <a:satMod val="300000"/>
              </a:schemeClr>
            </a:gs>
            <a:gs pos="46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0E6C3-FFAC-4A7A-AFB0-6A62010A4285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4FF723-2231-491C-B2D7-77269698A7D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 à </a:t>
            </a:r>
            <a:r>
              <a:rPr lang="en-US" dirty="0" err="1" smtClean="0"/>
              <a:t>Sphère</a:t>
            </a:r>
            <a:r>
              <a:rPr lang="en-US" dirty="0" smtClean="0"/>
              <a:t>: </a:t>
            </a:r>
            <a:r>
              <a:rPr lang="en-US" dirty="0" err="1" smtClean="0"/>
              <a:t>Objectif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/>
          <a:lstStyle/>
          <a:p>
            <a:pPr lvl="0"/>
            <a:r>
              <a:rPr lang="en-US" sz="4400" dirty="0" smtClean="0"/>
              <a:t>Se </a:t>
            </a:r>
            <a:r>
              <a:rPr lang="en-US" sz="4400" dirty="0" err="1" smtClean="0"/>
              <a:t>familiarser</a:t>
            </a:r>
            <a:r>
              <a:rPr lang="en-US" sz="4400" dirty="0" smtClean="0"/>
              <a:t> avec le </a:t>
            </a:r>
            <a:r>
              <a:rPr lang="en-US" sz="4400" dirty="0" err="1" smtClean="0"/>
              <a:t>projet</a:t>
            </a:r>
            <a:r>
              <a:rPr lang="en-US" sz="4400" dirty="0" smtClean="0"/>
              <a:t> </a:t>
            </a:r>
            <a:r>
              <a:rPr lang="en-US" sz="4400" dirty="0" err="1" smtClean="0"/>
              <a:t>Sphère</a:t>
            </a:r>
            <a:r>
              <a:rPr lang="en-US" sz="4400" dirty="0" smtClean="0"/>
              <a:t>, la </a:t>
            </a:r>
            <a:r>
              <a:rPr lang="en-US" sz="4400" dirty="0" err="1" smtClean="0"/>
              <a:t>Charte</a:t>
            </a:r>
            <a:r>
              <a:rPr lang="en-US" sz="4400" dirty="0" smtClean="0"/>
              <a:t> </a:t>
            </a:r>
            <a:r>
              <a:rPr lang="en-US" sz="4400" dirty="0" err="1" smtClean="0"/>
              <a:t>Humanitaire</a:t>
            </a:r>
            <a:r>
              <a:rPr lang="en-US" sz="4400" dirty="0" smtClean="0"/>
              <a:t> et le </a:t>
            </a:r>
            <a:r>
              <a:rPr lang="en-US" sz="4400" dirty="0" err="1" smtClean="0"/>
              <a:t>manuel</a:t>
            </a:r>
            <a:r>
              <a:rPr lang="en-US" sz="4400" dirty="0" smtClean="0"/>
              <a:t>.</a:t>
            </a:r>
            <a:endParaRPr lang="en-US" sz="44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Message </a:t>
            </a:r>
            <a:r>
              <a:rPr lang="en-US" dirty="0" err="1" smtClean="0"/>
              <a:t>Clé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fr-FR" sz="4000" dirty="0" smtClean="0">
                <a:solidFill>
                  <a:srgbClr val="FFFF99"/>
                </a:solidFill>
              </a:rPr>
              <a:t>la </a:t>
            </a:r>
            <a:r>
              <a:rPr lang="fr-FR" sz="4000" dirty="0">
                <a:solidFill>
                  <a:srgbClr val="FFFF99"/>
                </a:solidFill>
              </a:rPr>
              <a:t>philosophie du Projet Sphère </a:t>
            </a:r>
            <a:r>
              <a:rPr lang="fr-FR" sz="4000" dirty="0" smtClean="0">
                <a:solidFill>
                  <a:srgbClr val="FFFF99"/>
                </a:solidFill>
              </a:rPr>
              <a:t>se fonde sur deux </a:t>
            </a:r>
            <a:r>
              <a:rPr lang="fr-FR" sz="4000" dirty="0">
                <a:solidFill>
                  <a:srgbClr val="FFFF99"/>
                </a:solidFill>
              </a:rPr>
              <a:t>convictions essentielles </a:t>
            </a:r>
            <a:r>
              <a:rPr lang="fr-FR" sz="4000" dirty="0" smtClean="0">
                <a:solidFill>
                  <a:srgbClr val="FFFF99"/>
                </a:solidFill>
              </a:rPr>
              <a:t>:</a:t>
            </a:r>
          </a:p>
          <a:p>
            <a:pPr lvl="0"/>
            <a:r>
              <a:rPr lang="fr-FR" sz="4000" dirty="0" smtClean="0"/>
              <a:t>la première </a:t>
            </a:r>
            <a:r>
              <a:rPr lang="fr-FR" sz="4000" dirty="0"/>
              <a:t>est que les personnes touchées par une catastrophe ou un conflit armé </a:t>
            </a:r>
            <a:r>
              <a:rPr lang="fr-FR" sz="4000" dirty="0" smtClean="0"/>
              <a:t>ont </a:t>
            </a:r>
            <a:r>
              <a:rPr lang="fr-FR" sz="4000" dirty="0"/>
              <a:t>le droit de vivre dans la dignité et, par conséquent, de recevoir </a:t>
            </a:r>
            <a:r>
              <a:rPr lang="fr-FR" sz="4000" dirty="0" smtClean="0"/>
              <a:t>l’assistance dont </a:t>
            </a:r>
            <a:r>
              <a:rPr lang="fr-FR" sz="4000" dirty="0"/>
              <a:t>elles ont </a:t>
            </a:r>
            <a:r>
              <a:rPr lang="fr-FR" sz="4000" dirty="0" smtClean="0"/>
              <a:t>besoin</a:t>
            </a:r>
          </a:p>
          <a:p>
            <a:pPr lvl="0"/>
            <a:r>
              <a:rPr lang="fr-FR" sz="4000" dirty="0" smtClean="0"/>
              <a:t>la </a:t>
            </a:r>
            <a:r>
              <a:rPr lang="fr-FR" sz="4000" dirty="0"/>
              <a:t>seconde est que tout ce qui est possible doit être fait pour </a:t>
            </a:r>
            <a:r>
              <a:rPr lang="fr-FR" sz="4000" dirty="0" smtClean="0"/>
              <a:t>alléger </a:t>
            </a:r>
            <a:r>
              <a:rPr lang="fr-FR" sz="4000" dirty="0"/>
              <a:t>la souffrance humaine résultant d’une catastrophe ou d’un conflit armé.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Code de </a:t>
            </a:r>
            <a:r>
              <a:rPr lang="en-US" dirty="0" err="1" smtClean="0"/>
              <a:t>conduite</a:t>
            </a:r>
            <a:r>
              <a:rPr lang="en-US" dirty="0" smtClean="0"/>
              <a:t> : </a:t>
            </a:r>
            <a:r>
              <a:rPr lang="en-US" dirty="0" err="1" smtClean="0"/>
              <a:t>Objectifs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Se familiariser avec le code de conduite de la Croix Rouge, du Croissant Rouge et des ONG</a:t>
            </a:r>
          </a:p>
          <a:p>
            <a:pPr lvl="0"/>
            <a:r>
              <a:rPr lang="fr-FR" dirty="0" smtClean="0"/>
              <a:t>Réfléchir à nos forces et faiblesses au sein du réseau Caritas</a:t>
            </a:r>
          </a:p>
          <a:p>
            <a:pPr lvl="0"/>
            <a:r>
              <a:rPr lang="fr-FR" dirty="0" smtClean="0"/>
              <a:t>Partager des expériences sur les défis et les succès dans l’application du Code de Conduite.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Exercice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3600" dirty="0" smtClean="0"/>
              <a:t>Identifier un principe qui, selon votre expérience, est </a:t>
            </a:r>
            <a:r>
              <a:rPr lang="fr-FR" sz="3600" dirty="0"/>
              <a:t>bien appliqué </a:t>
            </a:r>
            <a:r>
              <a:rPr lang="fr-FR" sz="3600" dirty="0" smtClean="0"/>
              <a:t>au sein de votre organisation </a:t>
            </a:r>
          </a:p>
          <a:p>
            <a:r>
              <a:rPr lang="fr-FR" sz="3600" dirty="0"/>
              <a:t>Identifier un principe </a:t>
            </a:r>
            <a:r>
              <a:rPr lang="fr-FR" sz="3600" dirty="0" smtClean="0"/>
              <a:t>qui, selon </a:t>
            </a:r>
            <a:r>
              <a:rPr lang="fr-FR" sz="3600" dirty="0"/>
              <a:t>votre </a:t>
            </a:r>
            <a:r>
              <a:rPr lang="fr-FR" sz="3600" dirty="0" smtClean="0"/>
              <a:t>expérience, a besoin d’être renforc</a:t>
            </a:r>
            <a:r>
              <a:rPr lang="fr-FR" sz="3600" dirty="0"/>
              <a:t>é</a:t>
            </a:r>
            <a:r>
              <a:rPr lang="fr-FR" sz="3600" dirty="0" smtClean="0"/>
              <a:t> au sein de votre organisation</a:t>
            </a:r>
            <a:endParaRPr lang="fr-F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Messages Clés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Le Code de Conduite est un </a:t>
            </a:r>
            <a:r>
              <a:rPr lang="fr-FR" dirty="0"/>
              <a:t>engagement partagé </a:t>
            </a:r>
            <a:r>
              <a:rPr lang="fr-FR" dirty="0" smtClean="0"/>
              <a:t>au sein du réseau Caritas. </a:t>
            </a:r>
          </a:p>
          <a:p>
            <a:pPr marL="0" lvl="0" indent="0">
              <a:buNone/>
            </a:pPr>
            <a:endParaRPr lang="fr-FR" dirty="0" smtClean="0"/>
          </a:p>
          <a:p>
            <a:r>
              <a:rPr lang="fr-FR" dirty="0" smtClean="0"/>
              <a:t>L’accent que le secteur humanitaire met sur la </a:t>
            </a:r>
            <a:r>
              <a:rPr lang="fr-FR" dirty="0" err="1" smtClean="0"/>
              <a:t>redevabilité</a:t>
            </a:r>
            <a:r>
              <a:rPr lang="fr-FR" dirty="0" smtClean="0"/>
              <a:t> a des implications sur notre manière de travailler et, en particulier, sur notre comportement envers les bénéficiaires.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D</a:t>
            </a:r>
            <a:r>
              <a:rPr lang="lt-LT" sz="4800" dirty="0" smtClean="0"/>
              <a:t>ė</a:t>
            </a:r>
            <a:r>
              <a:rPr lang="en-US" sz="4800" dirty="0" err="1" smtClean="0"/>
              <a:t>finitions</a:t>
            </a:r>
            <a:r>
              <a:rPr lang="en-US" sz="4800" dirty="0" smtClean="0"/>
              <a:t>  - </a:t>
            </a:r>
            <a:r>
              <a:rPr lang="en-US" sz="4800" dirty="0" err="1" smtClean="0"/>
              <a:t>Objectif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z="4000" dirty="0" smtClean="0"/>
              <a:t>Comprendre </a:t>
            </a:r>
            <a:r>
              <a:rPr lang="fr-FR" sz="4000" dirty="0"/>
              <a:t>la différence </a:t>
            </a:r>
            <a:r>
              <a:rPr lang="fr-FR" sz="4000" dirty="0" smtClean="0"/>
              <a:t>entre standard minimum, action clé, indicateur &amp; note d’orientation.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</a:t>
            </a:r>
            <a:r>
              <a:rPr lang="fr-FR" dirty="0"/>
              <a:t>é</a:t>
            </a:r>
            <a:r>
              <a:rPr lang="en-US" dirty="0" err="1" smtClean="0"/>
              <a:t>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pPr lvl="0"/>
            <a:r>
              <a:rPr lang="fr-FR" b="1" u="sng" dirty="0" smtClean="0"/>
              <a:t>Les Standards</a:t>
            </a:r>
            <a:r>
              <a:rPr lang="fr-FR" dirty="0" smtClean="0"/>
              <a:t> sont de nature qualitative et précisent les niveaux minimums à atteindre au cours de l’intervention humanitaire. Leur champ d’application est universel. </a:t>
            </a:r>
          </a:p>
          <a:p>
            <a:pPr marL="0" lvl="0" indent="0">
              <a:buNone/>
            </a:pPr>
            <a:endParaRPr lang="fr-FR" dirty="0" smtClean="0"/>
          </a:p>
          <a:p>
            <a:pPr lvl="0"/>
            <a:r>
              <a:rPr lang="fr-FR" b="1" u="sng" dirty="0" smtClean="0"/>
              <a:t>Les Actions Clés</a:t>
            </a:r>
            <a:r>
              <a:rPr lang="fr-FR" dirty="0" smtClean="0"/>
              <a:t> sont des activités suggérées pour atteindre le standard minimum. </a:t>
            </a:r>
            <a:r>
              <a:rPr lang="fr-FR" dirty="0"/>
              <a:t>Elles ne sont pas forcément applicables dans tous </a:t>
            </a:r>
            <a:r>
              <a:rPr lang="fr-FR" dirty="0" smtClean="0"/>
              <a:t>les contextes.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</a:t>
            </a:r>
            <a:r>
              <a:rPr lang="fr-FR" dirty="0"/>
              <a:t>é</a:t>
            </a:r>
            <a:r>
              <a:rPr lang="en-US" dirty="0" err="1" smtClean="0"/>
              <a:t>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rmAutofit/>
          </a:bodyPr>
          <a:lstStyle/>
          <a:p>
            <a:pPr lvl="0"/>
            <a:r>
              <a:rPr lang="fr-FR" b="1" u="sng" dirty="0" smtClean="0"/>
              <a:t>Les Indicateurs</a:t>
            </a:r>
            <a:r>
              <a:rPr lang="fr-FR" u="sng" dirty="0" smtClean="0"/>
              <a:t> </a:t>
            </a:r>
            <a:r>
              <a:rPr lang="fr-FR" dirty="0" smtClean="0"/>
              <a:t>sont des signaux qui permettent de mesurer l’atteinte du standard minimum. Ils peuvent être qualitatifs ou quantitatifs.</a:t>
            </a:r>
          </a:p>
          <a:p>
            <a:pPr marL="0" lvl="0" indent="0">
              <a:buNone/>
            </a:pPr>
            <a:endParaRPr lang="fr-FR" dirty="0" smtClean="0"/>
          </a:p>
          <a:p>
            <a:pPr lvl="0"/>
            <a:r>
              <a:rPr lang="fr-FR" b="1" u="sng" dirty="0" smtClean="0"/>
              <a:t>Les Notes d’Orientation</a:t>
            </a:r>
            <a:r>
              <a:rPr lang="fr-FR" u="sng" dirty="0" smtClean="0"/>
              <a:t> </a:t>
            </a:r>
            <a:r>
              <a:rPr lang="fr-FR" altLang="en-GB" dirty="0" smtClean="0"/>
              <a:t> </a:t>
            </a:r>
            <a:r>
              <a:rPr lang="fr-FR" altLang="en-GB" dirty="0"/>
              <a:t>fournissent une information suppl</a:t>
            </a:r>
            <a:r>
              <a:rPr lang="fr-FR" altLang="en-GB" dirty="0">
                <a:cs typeface="Arial" charset="0"/>
              </a:rPr>
              <a:t>émentaire, </a:t>
            </a:r>
            <a:r>
              <a:rPr lang="fr-FR" altLang="en-GB" dirty="0"/>
              <a:t>diffusent l’expérience, éclairent les domaines controversés et aident à utiliser les indicateurs correctement dans le </a:t>
            </a:r>
            <a:r>
              <a:rPr lang="fr-FR" altLang="en-GB" dirty="0" smtClean="0"/>
              <a:t>contexte.</a:t>
            </a:r>
            <a:endParaRPr lang="fr-F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97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Analysez &amp; Catégorisez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4000" i="1" dirty="0" smtClean="0"/>
              <a:t>Identifier les standards et les actions clés, les indicateurs et les notes d’orientation qui se rattachent à chaque standard. Il n’y a qu’une action, un indicateur et une note d’orientation par standard</a:t>
            </a:r>
            <a:r>
              <a:rPr lang="en-US" sz="4000" i="1" dirty="0" smtClean="0"/>
              <a:t>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Les Standard </a:t>
            </a:r>
            <a:r>
              <a:rPr lang="en-US" dirty="0" err="1" smtClean="0"/>
              <a:t>essentiels</a:t>
            </a:r>
            <a:r>
              <a:rPr lang="en-US" dirty="0" smtClean="0"/>
              <a:t>: </a:t>
            </a:r>
            <a:r>
              <a:rPr lang="en-US" dirty="0" err="1" smtClean="0"/>
              <a:t>objectif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z="4800" dirty="0" smtClean="0"/>
              <a:t>Se familiariser avec les standards essentiels et savoir comment les appliquer.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3600" i="1" dirty="0"/>
              <a:t>1. </a:t>
            </a:r>
            <a:r>
              <a:rPr lang="en-GB" sz="3600" i="1" dirty="0" err="1" smtClean="0"/>
              <a:t>Donnez</a:t>
            </a:r>
            <a:r>
              <a:rPr lang="en-GB" sz="3600" i="1" dirty="0" smtClean="0"/>
              <a:t> des </a:t>
            </a:r>
            <a:r>
              <a:rPr lang="en-GB" sz="3600" i="1" dirty="0" err="1" smtClean="0"/>
              <a:t>mesures</a:t>
            </a:r>
            <a:r>
              <a:rPr lang="en-GB" sz="3600" i="1" dirty="0" smtClean="0"/>
              <a:t> </a:t>
            </a:r>
            <a:r>
              <a:rPr lang="en-GB" sz="3600" i="1" dirty="0" err="1" smtClean="0"/>
              <a:t>pratiques</a:t>
            </a:r>
            <a:r>
              <a:rPr lang="en-GB" sz="3600" i="1" dirty="0" smtClean="0"/>
              <a:t> pour </a:t>
            </a:r>
            <a:r>
              <a:rPr lang="en-GB" sz="3600" i="1" dirty="0" err="1" smtClean="0"/>
              <a:t>atteindre</a:t>
            </a:r>
            <a:r>
              <a:rPr lang="en-GB" sz="3600" i="1" dirty="0" smtClean="0"/>
              <a:t> </a:t>
            </a:r>
            <a:r>
              <a:rPr lang="en-GB" sz="3600" i="1" dirty="0" err="1" smtClean="0"/>
              <a:t>ce</a:t>
            </a:r>
            <a:r>
              <a:rPr lang="en-GB" sz="3600" i="1" dirty="0" smtClean="0"/>
              <a:t> standard, r</a:t>
            </a:r>
            <a:r>
              <a:rPr lang="lt-LT" sz="3600" i="1" dirty="0" smtClean="0"/>
              <a:t>ė</a:t>
            </a:r>
            <a:r>
              <a:rPr lang="en-GB" sz="3600" i="1" dirty="0" err="1" smtClean="0"/>
              <a:t>pondre</a:t>
            </a:r>
            <a:r>
              <a:rPr lang="en-GB" sz="3600" i="1" dirty="0" smtClean="0"/>
              <a:t> aux </a:t>
            </a:r>
            <a:r>
              <a:rPr lang="en-GB" sz="3600" i="1" dirty="0" err="1" smtClean="0"/>
              <a:t>indicateurs</a:t>
            </a:r>
            <a:r>
              <a:rPr lang="fr-FR" sz="3600" i="1" dirty="0" smtClean="0"/>
              <a:t> et mener ces actions dans un contexte d’urgence?</a:t>
            </a:r>
            <a:endParaRPr lang="fr-FR" sz="3600" dirty="0" smtClean="0"/>
          </a:p>
          <a:p>
            <a:pPr>
              <a:buNone/>
            </a:pPr>
            <a:endParaRPr lang="fr-FR" sz="3600" i="1" dirty="0" smtClean="0"/>
          </a:p>
          <a:p>
            <a:pPr>
              <a:buNone/>
            </a:pPr>
            <a:endParaRPr lang="fr-F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Les buts de </a:t>
            </a:r>
            <a:r>
              <a:rPr lang="en-US" dirty="0" err="1" smtClean="0"/>
              <a:t>Sphère</a:t>
            </a:r>
            <a:r>
              <a:rPr lang="en-US" dirty="0" smtClean="0"/>
              <a:t>: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71600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sz="3600" dirty="0" err="1" smtClean="0"/>
              <a:t>Créer</a:t>
            </a:r>
            <a:r>
              <a:rPr lang="en-US" sz="3600" dirty="0" smtClean="0"/>
              <a:t> un language de travail </a:t>
            </a:r>
            <a:r>
              <a:rPr lang="en-US" sz="3600" dirty="0" err="1" smtClean="0"/>
              <a:t>commun</a:t>
            </a:r>
            <a:endParaRPr lang="en-US" sz="3600" dirty="0" smtClean="0"/>
          </a:p>
          <a:p>
            <a:r>
              <a:rPr lang="en-US" sz="3600" dirty="0" err="1" smtClean="0"/>
              <a:t>Améliorer</a:t>
            </a:r>
            <a:r>
              <a:rPr lang="en-US" sz="3600" dirty="0" smtClean="0"/>
              <a:t> </a:t>
            </a:r>
            <a:r>
              <a:rPr lang="en-US" sz="3600" dirty="0" err="1" smtClean="0"/>
              <a:t>l’efficacité</a:t>
            </a:r>
            <a:r>
              <a:rPr lang="en-US" sz="3600" dirty="0" smtClean="0"/>
              <a:t> des interventions </a:t>
            </a:r>
            <a:r>
              <a:rPr lang="en-US" sz="3600" dirty="0" err="1" smtClean="0"/>
              <a:t>humanitaires</a:t>
            </a:r>
            <a:endParaRPr lang="en-US" sz="3600" dirty="0" smtClean="0"/>
          </a:p>
          <a:p>
            <a:r>
              <a:rPr lang="en-US" sz="3600" dirty="0" err="1" smtClean="0"/>
              <a:t>Améliorer</a:t>
            </a:r>
            <a:r>
              <a:rPr lang="en-US" sz="3600" dirty="0" smtClean="0"/>
              <a:t> la </a:t>
            </a:r>
            <a:r>
              <a:rPr lang="en-US" sz="3600" dirty="0" err="1" smtClean="0"/>
              <a:t>redevabilité</a:t>
            </a:r>
            <a:r>
              <a:rPr lang="en-US" sz="3600" dirty="0" smtClean="0"/>
              <a:t> et la transparence</a:t>
            </a:r>
          </a:p>
          <a:p>
            <a:r>
              <a:rPr lang="en-US" sz="3600" dirty="0" err="1" smtClean="0"/>
              <a:t>Améliorer</a:t>
            </a:r>
            <a:r>
              <a:rPr lang="en-US" sz="3600" dirty="0" smtClean="0"/>
              <a:t> la </a:t>
            </a:r>
            <a:r>
              <a:rPr lang="en-US" sz="3600" dirty="0" err="1" smtClean="0"/>
              <a:t>qualité</a:t>
            </a:r>
            <a:r>
              <a:rPr lang="en-US" sz="3600" dirty="0" smtClean="0"/>
              <a:t> des </a:t>
            </a:r>
            <a:r>
              <a:rPr lang="en-US" sz="3600" dirty="0" err="1" smtClean="0"/>
              <a:t>programmes</a:t>
            </a: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Message </a:t>
            </a:r>
            <a:r>
              <a:rPr lang="en-US" dirty="0" err="1" smtClean="0"/>
              <a:t>Cl</a:t>
            </a:r>
            <a:r>
              <a:rPr lang="fr-FR" dirty="0"/>
              <a:t>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sz="4000" dirty="0" smtClean="0"/>
              <a:t>Les standards essentiels sont des standards fondamentaux relatifs aux processus et sont communs à tous les secteurs.</a:t>
            </a:r>
          </a:p>
          <a:p>
            <a:endParaRPr lang="fr-FR" sz="4000" dirty="0" smtClean="0"/>
          </a:p>
          <a:p>
            <a:r>
              <a:rPr lang="fr-FR" sz="4000" dirty="0" smtClean="0"/>
              <a:t>On ne peut donc atteindre les standards spécifiques de chaque chapitre technique sans appliquer en parallèle ces standards essentiels</a:t>
            </a:r>
            <a:endParaRPr lang="fr-F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Objective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z="4000" dirty="0"/>
              <a:t>To </a:t>
            </a:r>
            <a:r>
              <a:rPr lang="en-GB" sz="4000" dirty="0" smtClean="0"/>
              <a:t>learn how to apply </a:t>
            </a:r>
            <a:r>
              <a:rPr lang="en-GB" sz="4000" dirty="0"/>
              <a:t>a minimum standard, action, indicator &amp;</a:t>
            </a:r>
            <a:r>
              <a:rPr lang="en-GB" sz="4000" dirty="0" smtClean="0"/>
              <a:t> </a:t>
            </a:r>
            <a:r>
              <a:rPr lang="en-GB" sz="4000" dirty="0"/>
              <a:t>guidance </a:t>
            </a:r>
            <a:r>
              <a:rPr lang="en-GB" sz="4000" dirty="0" smtClean="0"/>
              <a:t>note in particular scenarios.</a:t>
            </a:r>
            <a:endParaRPr lang="en-US" sz="40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Exercice</a:t>
            </a:r>
            <a:r>
              <a:rPr lang="en-US" dirty="0" smtClean="0"/>
              <a:t> Scenario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i="1" dirty="0" smtClean="0"/>
              <a:t>* </a:t>
            </a:r>
            <a:r>
              <a:rPr lang="en-US" i="1" dirty="0" err="1" smtClean="0"/>
              <a:t>Quel</a:t>
            </a:r>
            <a:r>
              <a:rPr lang="en-US" i="1" dirty="0" smtClean="0"/>
              <a:t>(s) standard(s) </a:t>
            </a:r>
            <a:r>
              <a:rPr lang="en-US" i="1" dirty="0" err="1" smtClean="0"/>
              <a:t>s’applique</a:t>
            </a:r>
            <a:r>
              <a:rPr lang="en-US" i="1" dirty="0" smtClean="0"/>
              <a:t>(</a:t>
            </a:r>
            <a:r>
              <a:rPr lang="en-US" i="1" dirty="0" err="1" smtClean="0"/>
              <a:t>nt</a:t>
            </a:r>
            <a:r>
              <a:rPr lang="en-US" i="1" dirty="0" smtClean="0"/>
              <a:t>) au scenario?</a:t>
            </a:r>
            <a:endParaRPr lang="fr-FR" dirty="0" smtClean="0"/>
          </a:p>
          <a:p>
            <a:pPr>
              <a:buNone/>
            </a:pPr>
            <a:r>
              <a:rPr lang="fr-FR" i="1" dirty="0" smtClean="0"/>
              <a:t>* Quelles actions clés devrions-nous prendre?</a:t>
            </a:r>
            <a:endParaRPr lang="fr-FR" dirty="0" smtClean="0"/>
          </a:p>
          <a:p>
            <a:pPr>
              <a:buNone/>
            </a:pPr>
            <a:r>
              <a:rPr lang="fr-FR" i="1" dirty="0" smtClean="0"/>
              <a:t>* Quels sont les indicateurs que nous devons atteindre?</a:t>
            </a:r>
            <a:endParaRPr lang="fr-FR" dirty="0" smtClean="0"/>
          </a:p>
          <a:p>
            <a:pPr>
              <a:buNone/>
            </a:pPr>
            <a:r>
              <a:rPr lang="fr-FR" i="1" dirty="0" smtClean="0"/>
              <a:t>* Quelles notes d’orientation seraient les plus appropriées dans notre stratégie pour atteindre le standard minimum?</a:t>
            </a:r>
            <a:endParaRPr lang="fr-FR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Messages </a:t>
            </a:r>
            <a:r>
              <a:rPr lang="en-US" dirty="0" err="1" smtClean="0"/>
              <a:t>Clés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fr-FR" sz="3600" dirty="0" smtClean="0"/>
              <a:t>Les standards sont universels et nous devons nous efforcer des les atteindre. </a:t>
            </a:r>
          </a:p>
          <a:p>
            <a:pPr lvl="0"/>
            <a:r>
              <a:rPr lang="fr-FR" sz="3600" dirty="0" smtClean="0"/>
              <a:t>Les actions clés sont des activités suggérées pour atteindre les standards.</a:t>
            </a:r>
          </a:p>
          <a:p>
            <a:pPr lvl="0"/>
            <a:r>
              <a:rPr lang="fr-FR" sz="3600" dirty="0" smtClean="0"/>
              <a:t>Les indicateurs permettent de mesurer l’atteinte du standard et peuvent varier suivant les contextes.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Messages </a:t>
            </a:r>
            <a:r>
              <a:rPr lang="en-US" dirty="0" err="1" smtClean="0"/>
              <a:t>Clés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fr-FR" dirty="0" smtClean="0"/>
              <a:t>Un indicateur ne peut pas être utilisé à la place d’un standard. </a:t>
            </a:r>
          </a:p>
          <a:p>
            <a:pPr lvl="0"/>
            <a:r>
              <a:rPr lang="fr-FR" dirty="0" smtClean="0"/>
              <a:t>Les indicateurs peuvent être qualitatifs ou quantitatifs. Ils peuvent être adaptés selon le contexte.</a:t>
            </a:r>
          </a:p>
          <a:p>
            <a:pPr lvl="0"/>
            <a:r>
              <a:rPr lang="fr-FR" dirty="0" smtClean="0"/>
              <a:t>Les standards Sphère indiquent un minimum et peuvent être dépassés.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0"/>
            <a:ext cx="8305800" cy="1143000"/>
          </a:xfrm>
          <a:noFill/>
          <a:ln w="12700"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defTabSz="196850"/>
            <a:r>
              <a:rPr lang="en-GB" altLang="en-GB" sz="2400" b="1" dirty="0" smtClean="0">
                <a:solidFill>
                  <a:schemeClr val="hlink"/>
                </a:solidFill>
              </a:rPr>
              <a:t/>
            </a:r>
            <a:br>
              <a:rPr lang="en-GB" altLang="en-GB" sz="2400" b="1" dirty="0" smtClean="0">
                <a:solidFill>
                  <a:schemeClr val="hlink"/>
                </a:solidFill>
              </a:rPr>
            </a:br>
            <a:r>
              <a:rPr lang="en-GB" altLang="en-GB" sz="3200" b="1" dirty="0" err="1" smtClean="0"/>
              <a:t>Outils</a:t>
            </a:r>
            <a:r>
              <a:rPr lang="en-GB" altLang="en-GB" sz="3200" b="1" dirty="0" smtClean="0"/>
              <a:t> pour </a:t>
            </a:r>
            <a:r>
              <a:rPr lang="en-GB" altLang="en-GB" sz="3200" b="1" dirty="0" err="1" smtClean="0"/>
              <a:t>mettre</a:t>
            </a:r>
            <a:r>
              <a:rPr lang="en-GB" altLang="en-GB" sz="3200" b="1" dirty="0" smtClean="0"/>
              <a:t> les </a:t>
            </a:r>
            <a:r>
              <a:rPr lang="en-GB" altLang="en-GB" sz="3200" b="1" dirty="0" err="1" smtClean="0"/>
              <a:t>principes</a:t>
            </a:r>
            <a:r>
              <a:rPr lang="en-GB" altLang="en-GB" sz="3200" b="1" dirty="0" smtClean="0"/>
              <a:t> et </a:t>
            </a:r>
            <a:r>
              <a:rPr lang="en-GB" altLang="en-GB" sz="3200" b="1" dirty="0" err="1" smtClean="0"/>
              <a:t>valeurs</a:t>
            </a:r>
            <a:r>
              <a:rPr lang="en-GB" altLang="en-GB" sz="3200" b="1" dirty="0" smtClean="0"/>
              <a:t> en action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5791200" y="2438400"/>
            <a:ext cx="36576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/>
          <a:lstStyle/>
          <a:p>
            <a:pPr defTabSz="196850"/>
            <a:r>
              <a:rPr lang="en-GB" altLang="en-GB" sz="2000" dirty="0" err="1" smtClean="0">
                <a:solidFill>
                  <a:schemeClr val="tx2"/>
                </a:solidFill>
                <a:effectLst/>
                <a:latin typeface="Arial" charset="0"/>
              </a:rPr>
              <a:t>Chaque</a:t>
            </a:r>
            <a:r>
              <a:rPr lang="en-GB" altLang="en-GB" sz="2000" dirty="0" smtClean="0">
                <a:solidFill>
                  <a:schemeClr val="tx2"/>
                </a:solidFill>
                <a:effectLst/>
                <a:latin typeface="Arial" charset="0"/>
              </a:rPr>
              <a:t> </a:t>
            </a:r>
            <a:r>
              <a:rPr lang="en-GB" altLang="en-GB" sz="2000" dirty="0" err="1" smtClean="0">
                <a:solidFill>
                  <a:schemeClr val="tx2"/>
                </a:solidFill>
                <a:effectLst/>
                <a:latin typeface="Arial" charset="0"/>
              </a:rPr>
              <a:t>chapitre</a:t>
            </a:r>
            <a:r>
              <a:rPr lang="en-GB" altLang="en-GB" sz="2000" dirty="0" smtClean="0">
                <a:solidFill>
                  <a:schemeClr val="tx2"/>
                </a:solidFill>
                <a:effectLst/>
                <a:latin typeface="Arial" charset="0"/>
              </a:rPr>
              <a:t> </a:t>
            </a:r>
            <a:r>
              <a:rPr lang="en-GB" altLang="en-GB" sz="2000" dirty="0" err="1" smtClean="0">
                <a:solidFill>
                  <a:schemeClr val="tx2"/>
                </a:solidFill>
                <a:effectLst/>
                <a:latin typeface="Arial" charset="0"/>
              </a:rPr>
              <a:t>contient</a:t>
            </a:r>
            <a:r>
              <a:rPr lang="en-GB" altLang="en-GB" sz="2000" dirty="0" smtClean="0">
                <a:solidFill>
                  <a:schemeClr val="tx2"/>
                </a:solidFill>
                <a:effectLst/>
                <a:latin typeface="Arial" charset="0"/>
              </a:rPr>
              <a:t>:</a:t>
            </a:r>
            <a:endParaRPr lang="en-GB" altLang="en-GB" sz="2000" dirty="0"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5867400" y="3048000"/>
            <a:ext cx="3048000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/>
          <a:lstStyle/>
          <a:p>
            <a:pPr defTabSz="196850"/>
            <a:r>
              <a:rPr lang="fr-CH" altLang="en-GB" sz="2000" dirty="0">
                <a:solidFill>
                  <a:srgbClr val="FF0000"/>
                </a:solidFill>
                <a:effectLst/>
                <a:latin typeface="Arial" charset="0"/>
              </a:rPr>
              <a:t>•	</a:t>
            </a:r>
            <a:r>
              <a:rPr lang="en-US" altLang="en-GB" sz="2000" b="1" dirty="0" smtClean="0">
                <a:solidFill>
                  <a:schemeClr val="tx2"/>
                </a:solidFill>
                <a:effectLst/>
                <a:latin typeface="Arial" charset="0"/>
              </a:rPr>
              <a:t>Standard minimum</a:t>
            </a:r>
            <a:endParaRPr lang="en-US" altLang="en-GB" sz="2000" b="1" dirty="0">
              <a:solidFill>
                <a:schemeClr val="tx2"/>
              </a:solidFill>
              <a:effectLst/>
              <a:latin typeface="Arial" charset="0"/>
            </a:endParaRPr>
          </a:p>
          <a:p>
            <a:pPr defTabSz="196850"/>
            <a:endParaRPr lang="en-GB" altLang="en-GB" sz="2000" b="1" dirty="0">
              <a:solidFill>
                <a:schemeClr val="tx2"/>
              </a:solidFill>
              <a:effectLst/>
              <a:latin typeface="Arial" charset="0"/>
            </a:endParaRPr>
          </a:p>
        </p:txBody>
      </p:sp>
      <p:grpSp>
        <p:nvGrpSpPr>
          <p:cNvPr id="2" name="Group 73"/>
          <p:cNvGrpSpPr>
            <a:grpSpLocks/>
          </p:cNvGrpSpPr>
          <p:nvPr/>
        </p:nvGrpSpPr>
        <p:grpSpPr bwMode="auto">
          <a:xfrm>
            <a:off x="2362199" y="1066800"/>
            <a:ext cx="2628107" cy="681038"/>
            <a:chOff x="1680" y="672"/>
            <a:chExt cx="1344" cy="429"/>
          </a:xfrm>
        </p:grpSpPr>
        <p:sp>
          <p:nvSpPr>
            <p:cNvPr id="16432" name="Rectangle 3"/>
            <p:cNvSpPr>
              <a:spLocks noChangeArrowheads="1"/>
            </p:cNvSpPr>
            <p:nvPr/>
          </p:nvSpPr>
          <p:spPr bwMode="auto">
            <a:xfrm>
              <a:off x="1680" y="672"/>
              <a:ext cx="1200" cy="4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196850"/>
              <a:r>
                <a:rPr lang="en-GB" altLang="en-GB" sz="1400" b="1" dirty="0">
                  <a:solidFill>
                    <a:schemeClr val="tx2"/>
                  </a:solidFill>
                  <a:effectLst/>
                  <a:latin typeface="Arial" charset="0"/>
                </a:rPr>
                <a:t>Introduction</a:t>
              </a:r>
              <a:br>
                <a:rPr lang="en-GB" altLang="en-GB" sz="1400" b="1" dirty="0">
                  <a:solidFill>
                    <a:schemeClr val="tx2"/>
                  </a:solidFill>
                  <a:effectLst/>
                  <a:latin typeface="Arial" charset="0"/>
                </a:rPr>
              </a:br>
              <a:r>
                <a:rPr lang="en-GB" altLang="en-GB" sz="1400" b="1" dirty="0" err="1" smtClean="0">
                  <a:solidFill>
                    <a:schemeClr val="tx2"/>
                  </a:solidFill>
                  <a:effectLst/>
                  <a:latin typeface="Arial" charset="0"/>
                </a:rPr>
                <a:t>Qu’est-ce</a:t>
              </a:r>
              <a:r>
                <a:rPr lang="en-GB" altLang="en-GB" sz="1400" b="1" dirty="0" smtClean="0">
                  <a:solidFill>
                    <a:schemeClr val="tx2"/>
                  </a:solidFill>
                  <a:effectLst/>
                  <a:latin typeface="Arial" charset="0"/>
                </a:rPr>
                <a:t> </a:t>
              </a:r>
              <a:r>
                <a:rPr lang="en-GB" altLang="en-GB" sz="1400" b="1" dirty="0" err="1" smtClean="0">
                  <a:solidFill>
                    <a:schemeClr val="tx2"/>
                  </a:solidFill>
                  <a:effectLst/>
                  <a:latin typeface="Arial" charset="0"/>
                </a:rPr>
                <a:t>que</a:t>
              </a:r>
              <a:r>
                <a:rPr lang="en-GB" altLang="en-GB" sz="1400" b="1" dirty="0" smtClean="0">
                  <a:solidFill>
                    <a:schemeClr val="tx2"/>
                  </a:solidFill>
                  <a:effectLst/>
                  <a:latin typeface="Arial" charset="0"/>
                </a:rPr>
                <a:t>  </a:t>
              </a:r>
              <a:r>
                <a:rPr lang="en-GB" altLang="en-GB" sz="1400" dirty="0" err="1" smtClean="0">
                  <a:solidFill>
                    <a:schemeClr val="tx2"/>
                  </a:solidFill>
                  <a:effectLst/>
                  <a:latin typeface="Arial" charset="0"/>
                </a:rPr>
                <a:t>Sphère</a:t>
              </a:r>
              <a:r>
                <a:rPr lang="en-GB" altLang="en-GB" sz="1400" dirty="0">
                  <a:solidFill>
                    <a:schemeClr val="tx2"/>
                  </a:solidFill>
                  <a:effectLst/>
                  <a:latin typeface="Arial" charset="0"/>
                </a:rPr>
                <a:t>?</a:t>
              </a:r>
              <a:r>
                <a:rPr lang="fr-CH" altLang="en-GB" sz="1400" dirty="0">
                  <a:solidFill>
                    <a:schemeClr val="tx2"/>
                  </a:solidFill>
                  <a:effectLst/>
                  <a:latin typeface="Arial" charset="0"/>
                </a:rPr>
                <a:t/>
              </a:r>
              <a:br>
                <a:rPr lang="fr-CH" altLang="en-GB" sz="1400" dirty="0">
                  <a:solidFill>
                    <a:schemeClr val="tx2"/>
                  </a:solidFill>
                  <a:effectLst/>
                  <a:latin typeface="Arial" charset="0"/>
                </a:rPr>
              </a:br>
              <a:endParaRPr lang="en-GB" altLang="en-GB" sz="2000" dirty="0"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16433" name="Rectangle 16"/>
            <p:cNvSpPr>
              <a:spLocks noChangeArrowheads="1"/>
            </p:cNvSpPr>
            <p:nvPr/>
          </p:nvSpPr>
          <p:spPr bwMode="auto">
            <a:xfrm>
              <a:off x="1680" y="672"/>
              <a:ext cx="1344" cy="343"/>
            </a:xfrm>
            <a:prstGeom prst="rect">
              <a:avLst/>
            </a:prstGeom>
            <a:noFill/>
            <a:ln w="5080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196850"/>
              <a:endParaRPr lang="en-GB" altLang="en-GB" sz="2000"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20522" name="Rectangle 42"/>
          <p:cNvSpPr>
            <a:spLocks noChangeArrowheads="1"/>
          </p:cNvSpPr>
          <p:nvPr/>
        </p:nvSpPr>
        <p:spPr bwMode="auto">
          <a:xfrm>
            <a:off x="5867400" y="4114800"/>
            <a:ext cx="3048000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/>
          <a:lstStyle/>
          <a:p>
            <a:pPr defTabSz="196850"/>
            <a:r>
              <a:rPr lang="fr-CH" altLang="en-GB" sz="2000" dirty="0">
                <a:solidFill>
                  <a:srgbClr val="FF0000"/>
                </a:solidFill>
                <a:effectLst/>
                <a:latin typeface="Arial" charset="0"/>
              </a:rPr>
              <a:t>•	</a:t>
            </a:r>
            <a:r>
              <a:rPr lang="en-US" altLang="en-GB" sz="2000" b="1" dirty="0" err="1" smtClean="0">
                <a:solidFill>
                  <a:schemeClr val="tx2"/>
                </a:solidFill>
                <a:effectLst/>
                <a:latin typeface="Arial" charset="0"/>
              </a:rPr>
              <a:t>Indicateurs</a:t>
            </a:r>
            <a:r>
              <a:rPr lang="en-US" altLang="en-GB" sz="2000" b="1" dirty="0" smtClean="0">
                <a:solidFill>
                  <a:schemeClr val="tx2"/>
                </a:solidFill>
                <a:effectLst/>
                <a:latin typeface="Arial" charset="0"/>
              </a:rPr>
              <a:t> </a:t>
            </a:r>
            <a:r>
              <a:rPr lang="en-US" altLang="en-GB" sz="2000" b="1" dirty="0" err="1" smtClean="0">
                <a:solidFill>
                  <a:schemeClr val="tx2"/>
                </a:solidFill>
                <a:effectLst/>
                <a:latin typeface="Arial" charset="0"/>
              </a:rPr>
              <a:t>clés</a:t>
            </a:r>
            <a:endParaRPr lang="en-GB" altLang="en-GB" sz="2000" b="1" dirty="0"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0523" name="Rectangle 43"/>
          <p:cNvSpPr>
            <a:spLocks noChangeArrowheads="1"/>
          </p:cNvSpPr>
          <p:nvPr/>
        </p:nvSpPr>
        <p:spPr bwMode="auto">
          <a:xfrm>
            <a:off x="5867400" y="4724400"/>
            <a:ext cx="3048000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/>
          <a:lstStyle/>
          <a:p>
            <a:pPr defTabSz="196850"/>
            <a:r>
              <a:rPr lang="fr-CH" altLang="en-GB" sz="2000" dirty="0">
                <a:solidFill>
                  <a:srgbClr val="FF0000"/>
                </a:solidFill>
                <a:effectLst/>
                <a:latin typeface="Arial" charset="0"/>
              </a:rPr>
              <a:t>•	</a:t>
            </a:r>
            <a:r>
              <a:rPr lang="en-US" altLang="en-GB" sz="2000" b="1" dirty="0" smtClean="0">
                <a:solidFill>
                  <a:schemeClr val="tx2"/>
                </a:solidFill>
                <a:effectLst/>
                <a:latin typeface="Arial" charset="0"/>
              </a:rPr>
              <a:t>Notes </a:t>
            </a:r>
            <a:r>
              <a:rPr lang="en-US" altLang="en-GB" sz="2000" b="1" dirty="0" err="1" smtClean="0">
                <a:solidFill>
                  <a:schemeClr val="tx2"/>
                </a:solidFill>
                <a:effectLst/>
                <a:latin typeface="Arial" charset="0"/>
              </a:rPr>
              <a:t>d’orientation</a:t>
            </a:r>
            <a:endParaRPr lang="en-GB" altLang="en-GB" sz="2000" b="1" dirty="0"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685800" y="1905000"/>
            <a:ext cx="1371600" cy="533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/>
          <a:lstStyle/>
          <a:p>
            <a:pPr defTabSz="196850"/>
            <a:r>
              <a:rPr lang="en-GB" altLang="en-GB" sz="1400" dirty="0" smtClean="0">
                <a:solidFill>
                  <a:schemeClr val="tx2"/>
                </a:solidFill>
                <a:effectLst/>
                <a:latin typeface="Arial" charset="0"/>
              </a:rPr>
              <a:t>Le Code de </a:t>
            </a:r>
            <a:r>
              <a:rPr lang="en-GB" altLang="en-GB" sz="1400" dirty="0" err="1" smtClean="0">
                <a:solidFill>
                  <a:schemeClr val="tx2"/>
                </a:solidFill>
                <a:effectLst/>
                <a:latin typeface="Arial" charset="0"/>
              </a:rPr>
              <a:t>conduite</a:t>
            </a:r>
            <a:endParaRPr lang="en-GB" altLang="en-GB" sz="4000" dirty="0"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20506" name="Rectangle 26"/>
          <p:cNvSpPr>
            <a:spLocks noChangeArrowheads="1"/>
          </p:cNvSpPr>
          <p:nvPr/>
        </p:nvSpPr>
        <p:spPr bwMode="auto">
          <a:xfrm>
            <a:off x="685800" y="1905000"/>
            <a:ext cx="1633538" cy="533400"/>
          </a:xfrm>
          <a:prstGeom prst="rect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defTabSz="196850"/>
            <a:endParaRPr lang="en-GB" altLang="en-GB" sz="2000"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0521" name="Rectangle 41"/>
          <p:cNvSpPr>
            <a:spLocks noChangeArrowheads="1"/>
          </p:cNvSpPr>
          <p:nvPr/>
        </p:nvSpPr>
        <p:spPr bwMode="auto">
          <a:xfrm>
            <a:off x="6248400" y="1371600"/>
            <a:ext cx="1676400" cy="1295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/>
          <a:lstStyle/>
          <a:p>
            <a:pPr algn="ctr" defTabSz="196850"/>
            <a:r>
              <a:rPr lang="en-GB" altLang="en-GB" sz="2800" b="1" dirty="0" smtClean="0">
                <a:effectLst/>
                <a:latin typeface="Arial" charset="0"/>
              </a:rPr>
              <a:t>Edition 2011</a:t>
            </a:r>
            <a:endParaRPr lang="en-GB" altLang="en-GB" sz="1400" dirty="0">
              <a:effectLst/>
              <a:latin typeface="Arial" charset="0"/>
            </a:endParaRPr>
          </a:p>
        </p:txBody>
      </p:sp>
      <p:sp>
        <p:nvSpPr>
          <p:cNvPr id="20525" name="AutoShape 45"/>
          <p:cNvSpPr>
            <a:spLocks noChangeArrowheads="1"/>
          </p:cNvSpPr>
          <p:nvPr/>
        </p:nvSpPr>
        <p:spPr bwMode="auto">
          <a:xfrm rot="5400000">
            <a:off x="2176463" y="2095500"/>
            <a:ext cx="528637" cy="157163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127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pSp>
        <p:nvGrpSpPr>
          <p:cNvPr id="3" name="Group 64"/>
          <p:cNvGrpSpPr>
            <a:grpSpLocks/>
          </p:cNvGrpSpPr>
          <p:nvPr/>
        </p:nvGrpSpPr>
        <p:grpSpPr bwMode="auto">
          <a:xfrm>
            <a:off x="2667000" y="1905000"/>
            <a:ext cx="2133600" cy="914400"/>
            <a:chOff x="1680" y="1200"/>
            <a:chExt cx="1344" cy="576"/>
          </a:xfrm>
        </p:grpSpPr>
        <p:sp>
          <p:nvSpPr>
            <p:cNvPr id="16429" name="Rectangle 19"/>
            <p:cNvSpPr>
              <a:spLocks noChangeArrowheads="1"/>
            </p:cNvSpPr>
            <p:nvPr/>
          </p:nvSpPr>
          <p:spPr bwMode="auto">
            <a:xfrm>
              <a:off x="1680" y="1200"/>
              <a:ext cx="1056" cy="33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196850"/>
              <a:r>
                <a:rPr lang="en-GB" altLang="en-GB" sz="1400" dirty="0" smtClean="0">
                  <a:solidFill>
                    <a:schemeClr val="tx2"/>
                  </a:solidFill>
                  <a:effectLst/>
                  <a:latin typeface="Arial" charset="0"/>
                </a:rPr>
                <a:t>La </a:t>
              </a:r>
              <a:r>
                <a:rPr lang="en-GB" altLang="en-GB" sz="1400" dirty="0" err="1" smtClean="0">
                  <a:solidFill>
                    <a:schemeClr val="tx2"/>
                  </a:solidFill>
                  <a:effectLst/>
                  <a:latin typeface="Arial" charset="0"/>
                </a:rPr>
                <a:t>Charte</a:t>
              </a:r>
              <a:r>
                <a:rPr lang="en-GB" altLang="en-GB" sz="1400" dirty="0" smtClean="0">
                  <a:solidFill>
                    <a:schemeClr val="tx2"/>
                  </a:solidFill>
                  <a:effectLst/>
                  <a:latin typeface="Arial" charset="0"/>
                </a:rPr>
                <a:t> </a:t>
              </a:r>
              <a:r>
                <a:rPr lang="en-GB" altLang="en-GB" sz="1400" dirty="0" err="1" smtClean="0">
                  <a:solidFill>
                    <a:schemeClr val="tx2"/>
                  </a:solidFill>
                  <a:effectLst/>
                  <a:latin typeface="Arial" charset="0"/>
                </a:rPr>
                <a:t>Humanitaire</a:t>
              </a:r>
              <a:endParaRPr lang="en-GB" altLang="en-GB" sz="1400" dirty="0"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16430" name="Rectangle 20"/>
            <p:cNvSpPr>
              <a:spLocks noChangeArrowheads="1"/>
            </p:cNvSpPr>
            <p:nvPr/>
          </p:nvSpPr>
          <p:spPr bwMode="auto">
            <a:xfrm>
              <a:off x="1680" y="1200"/>
              <a:ext cx="1344" cy="336"/>
            </a:xfrm>
            <a:prstGeom prst="rect">
              <a:avLst/>
            </a:prstGeom>
            <a:noFill/>
            <a:ln w="5080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196850"/>
              <a:endParaRPr lang="en-GB" altLang="en-GB" sz="2000"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20526" name="AutoShape 46"/>
            <p:cNvSpPr>
              <a:spLocks noChangeArrowheads="1"/>
            </p:cNvSpPr>
            <p:nvPr/>
          </p:nvSpPr>
          <p:spPr bwMode="auto">
            <a:xfrm rot="-10768691">
              <a:off x="2112" y="1584"/>
              <a:ext cx="432" cy="192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4" name="Group 66"/>
          <p:cNvGrpSpPr>
            <a:grpSpLocks/>
          </p:cNvGrpSpPr>
          <p:nvPr/>
        </p:nvGrpSpPr>
        <p:grpSpPr bwMode="auto">
          <a:xfrm>
            <a:off x="2519363" y="2895600"/>
            <a:ext cx="3043238" cy="3581400"/>
            <a:chOff x="1587" y="1824"/>
            <a:chExt cx="1917" cy="2256"/>
          </a:xfrm>
        </p:grpSpPr>
        <p:sp>
          <p:nvSpPr>
            <p:cNvPr id="16425" name="Rectangle 31"/>
            <p:cNvSpPr>
              <a:spLocks noChangeArrowheads="1"/>
            </p:cNvSpPr>
            <p:nvPr/>
          </p:nvSpPr>
          <p:spPr bwMode="auto">
            <a:xfrm>
              <a:off x="1587" y="1824"/>
              <a:ext cx="1437" cy="336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196850"/>
              <a:endParaRPr lang="en-GB" altLang="en-GB" sz="2000"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16426" name="Rectangle 32"/>
            <p:cNvSpPr>
              <a:spLocks noChangeArrowheads="1"/>
            </p:cNvSpPr>
            <p:nvPr/>
          </p:nvSpPr>
          <p:spPr bwMode="auto">
            <a:xfrm>
              <a:off x="1680" y="1824"/>
              <a:ext cx="1200" cy="33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196850"/>
              <a:endParaRPr lang="en-GB" altLang="en-GB" sz="1400"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20535" name="Line 55"/>
            <p:cNvSpPr>
              <a:spLocks noChangeShapeType="1"/>
            </p:cNvSpPr>
            <p:nvPr/>
          </p:nvSpPr>
          <p:spPr bwMode="auto">
            <a:xfrm>
              <a:off x="3504" y="2016"/>
              <a:ext cx="0" cy="206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537" name="Line 57"/>
            <p:cNvSpPr>
              <a:spLocks noChangeShapeType="1"/>
            </p:cNvSpPr>
            <p:nvPr/>
          </p:nvSpPr>
          <p:spPr bwMode="auto">
            <a:xfrm>
              <a:off x="3024" y="2016"/>
              <a:ext cx="4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5" name="Group 71"/>
          <p:cNvGrpSpPr>
            <a:grpSpLocks/>
          </p:cNvGrpSpPr>
          <p:nvPr/>
        </p:nvGrpSpPr>
        <p:grpSpPr bwMode="auto">
          <a:xfrm>
            <a:off x="2519363" y="4114800"/>
            <a:ext cx="3043237" cy="533400"/>
            <a:chOff x="1680" y="2256"/>
            <a:chExt cx="1824" cy="336"/>
          </a:xfrm>
        </p:grpSpPr>
        <p:sp>
          <p:nvSpPr>
            <p:cNvPr id="16420" name="Rectangle 37"/>
            <p:cNvSpPr>
              <a:spLocks noChangeArrowheads="1"/>
            </p:cNvSpPr>
            <p:nvPr/>
          </p:nvSpPr>
          <p:spPr bwMode="auto">
            <a:xfrm>
              <a:off x="1680" y="2256"/>
              <a:ext cx="1344" cy="336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196850"/>
              <a:endParaRPr lang="en-GB" altLang="en-GB" sz="2000"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grpSp>
          <p:nvGrpSpPr>
            <p:cNvPr id="6" name="Group 67"/>
            <p:cNvGrpSpPr>
              <a:grpSpLocks/>
            </p:cNvGrpSpPr>
            <p:nvPr/>
          </p:nvGrpSpPr>
          <p:grpSpPr bwMode="auto">
            <a:xfrm>
              <a:off x="1680" y="2256"/>
              <a:ext cx="1824" cy="336"/>
              <a:chOff x="1680" y="2256"/>
              <a:chExt cx="1824" cy="336"/>
            </a:xfrm>
          </p:grpSpPr>
          <p:sp>
            <p:nvSpPr>
              <p:cNvPr id="16422" name="Rectangle 33"/>
              <p:cNvSpPr>
                <a:spLocks noChangeArrowheads="1"/>
              </p:cNvSpPr>
              <p:nvPr/>
            </p:nvSpPr>
            <p:spPr bwMode="auto">
              <a:xfrm>
                <a:off x="1680" y="2256"/>
                <a:ext cx="1392" cy="336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defTabSz="196850"/>
                <a:r>
                  <a:rPr lang="en-GB" altLang="en-GB" sz="1400" dirty="0" smtClean="0">
                    <a:solidFill>
                      <a:schemeClr val="tx2"/>
                    </a:solidFill>
                    <a:effectLst/>
                    <a:latin typeface="Arial" charset="0"/>
                  </a:rPr>
                  <a:t>Eau, </a:t>
                </a:r>
                <a:r>
                  <a:rPr lang="en-GB" altLang="en-GB" sz="1400" dirty="0" err="1" smtClean="0">
                    <a:solidFill>
                      <a:schemeClr val="tx2"/>
                    </a:solidFill>
                    <a:effectLst/>
                    <a:latin typeface="Arial" charset="0"/>
                  </a:rPr>
                  <a:t>assainissement</a:t>
                </a:r>
                <a:r>
                  <a:rPr lang="en-GB" altLang="en-GB" sz="1400" dirty="0" smtClean="0">
                    <a:solidFill>
                      <a:schemeClr val="tx2"/>
                    </a:solidFill>
                    <a:effectLst/>
                    <a:latin typeface="Arial" charset="0"/>
                  </a:rPr>
                  <a:t> et promotion de </a:t>
                </a:r>
                <a:r>
                  <a:rPr lang="en-GB" altLang="en-GB" sz="1400" dirty="0" err="1" smtClean="0">
                    <a:solidFill>
                      <a:schemeClr val="tx2"/>
                    </a:solidFill>
                    <a:effectLst/>
                    <a:latin typeface="Arial" charset="0"/>
                  </a:rPr>
                  <a:t>l’hygiène</a:t>
                </a:r>
                <a:endParaRPr lang="en-GB" altLang="en-GB" sz="1400" dirty="0">
                  <a:solidFill>
                    <a:schemeClr val="tx2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0531" name="AutoShape 51"/>
              <p:cNvSpPr>
                <a:spLocks noChangeArrowheads="1"/>
              </p:cNvSpPr>
              <p:nvPr/>
            </p:nvSpPr>
            <p:spPr bwMode="auto">
              <a:xfrm rot="-5400333">
                <a:off x="2977" y="2351"/>
                <a:ext cx="333" cy="144"/>
              </a:xfrm>
              <a:prstGeom prst="triangle">
                <a:avLst>
                  <a:gd name="adj" fmla="val 50000"/>
                </a:avLst>
              </a:prstGeom>
              <a:solidFill>
                <a:srgbClr val="FF0000"/>
              </a:solidFill>
              <a:ln w="25400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538" name="Line 58"/>
              <p:cNvSpPr>
                <a:spLocks noChangeShapeType="1"/>
              </p:cNvSpPr>
              <p:nvPr/>
            </p:nvSpPr>
            <p:spPr bwMode="auto">
              <a:xfrm>
                <a:off x="3216" y="2400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grpSp>
        <p:nvGrpSpPr>
          <p:cNvPr id="7" name="Group 72"/>
          <p:cNvGrpSpPr>
            <a:grpSpLocks/>
          </p:cNvGrpSpPr>
          <p:nvPr/>
        </p:nvGrpSpPr>
        <p:grpSpPr bwMode="auto">
          <a:xfrm>
            <a:off x="2519363" y="4800600"/>
            <a:ext cx="3043237" cy="533400"/>
            <a:chOff x="1680" y="2688"/>
            <a:chExt cx="1824" cy="336"/>
          </a:xfrm>
        </p:grpSpPr>
        <p:sp>
          <p:nvSpPr>
            <p:cNvPr id="16416" name="Rectangle 34"/>
            <p:cNvSpPr>
              <a:spLocks noChangeArrowheads="1"/>
            </p:cNvSpPr>
            <p:nvPr/>
          </p:nvSpPr>
          <p:spPr bwMode="auto">
            <a:xfrm>
              <a:off x="1680" y="2688"/>
              <a:ext cx="1296" cy="33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196850"/>
              <a:r>
                <a:rPr lang="en-GB" altLang="en-GB" sz="1400" dirty="0" smtClean="0">
                  <a:solidFill>
                    <a:schemeClr val="tx2"/>
                  </a:solidFill>
                  <a:effectLst/>
                  <a:latin typeface="Arial" charset="0"/>
                </a:rPr>
                <a:t>S</a:t>
              </a:r>
              <a:r>
                <a:rPr lang="en-US" sz="1400" dirty="0" err="1" smtClean="0"/>
                <a:t>écurité</a:t>
              </a:r>
              <a:r>
                <a:rPr lang="en-US" sz="1400" dirty="0" smtClean="0"/>
                <a:t> </a:t>
              </a:r>
              <a:r>
                <a:rPr lang="en-US" sz="1400" dirty="0" err="1" smtClean="0"/>
                <a:t>alimentaire</a:t>
              </a:r>
              <a:r>
                <a:rPr lang="en-US" sz="1400" dirty="0" smtClean="0"/>
                <a:t> et nutrition</a:t>
              </a:r>
              <a:r>
                <a:rPr lang="en-GB" altLang="en-GB" sz="1400" dirty="0" smtClean="0">
                  <a:solidFill>
                    <a:schemeClr val="tx2"/>
                  </a:solidFill>
                  <a:effectLst/>
                  <a:latin typeface="Arial" charset="0"/>
                </a:rPr>
                <a:t> </a:t>
              </a:r>
              <a:endParaRPr lang="en-GB" altLang="en-GB" sz="1400" dirty="0"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16417" name="Rectangle 38"/>
            <p:cNvSpPr>
              <a:spLocks noChangeArrowheads="1"/>
            </p:cNvSpPr>
            <p:nvPr/>
          </p:nvSpPr>
          <p:spPr bwMode="auto">
            <a:xfrm>
              <a:off x="1680" y="2688"/>
              <a:ext cx="1344" cy="336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196850"/>
              <a:endParaRPr lang="en-GB" altLang="en-GB" sz="2000"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20529" name="AutoShape 49"/>
            <p:cNvSpPr>
              <a:spLocks noChangeArrowheads="1"/>
            </p:cNvSpPr>
            <p:nvPr/>
          </p:nvSpPr>
          <p:spPr bwMode="auto">
            <a:xfrm rot="-5400333">
              <a:off x="2977" y="2786"/>
              <a:ext cx="333" cy="144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539" name="Line 59"/>
            <p:cNvSpPr>
              <a:spLocks noChangeShapeType="1"/>
            </p:cNvSpPr>
            <p:nvPr/>
          </p:nvSpPr>
          <p:spPr bwMode="auto">
            <a:xfrm>
              <a:off x="3216" y="2832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8" name="Group 69"/>
          <p:cNvGrpSpPr>
            <a:grpSpLocks/>
          </p:cNvGrpSpPr>
          <p:nvPr/>
        </p:nvGrpSpPr>
        <p:grpSpPr bwMode="auto">
          <a:xfrm>
            <a:off x="2519363" y="5486400"/>
            <a:ext cx="3043237" cy="533400"/>
            <a:chOff x="1680" y="3120"/>
            <a:chExt cx="1824" cy="336"/>
          </a:xfrm>
        </p:grpSpPr>
        <p:sp>
          <p:nvSpPr>
            <p:cNvPr id="16412" name="Rectangle 35"/>
            <p:cNvSpPr>
              <a:spLocks noChangeArrowheads="1"/>
            </p:cNvSpPr>
            <p:nvPr/>
          </p:nvSpPr>
          <p:spPr bwMode="auto">
            <a:xfrm>
              <a:off x="1680" y="3120"/>
              <a:ext cx="1200" cy="33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196850"/>
              <a:r>
                <a:rPr lang="en-GB" altLang="en-GB" sz="1400" dirty="0" err="1" smtClean="0">
                  <a:solidFill>
                    <a:schemeClr val="tx2"/>
                  </a:solidFill>
                  <a:effectLst/>
                  <a:latin typeface="+mj-lt"/>
                </a:rPr>
                <a:t>Abris</a:t>
              </a:r>
              <a:r>
                <a:rPr lang="en-GB" altLang="en-GB" sz="1400" dirty="0" smtClean="0">
                  <a:solidFill>
                    <a:schemeClr val="tx2"/>
                  </a:solidFill>
                  <a:effectLst/>
                  <a:latin typeface="+mj-lt"/>
                </a:rPr>
                <a:t>, habitat et articles non </a:t>
              </a:r>
              <a:r>
                <a:rPr lang="en-GB" altLang="en-GB" sz="1400" dirty="0" err="1" smtClean="0">
                  <a:solidFill>
                    <a:schemeClr val="tx2"/>
                  </a:solidFill>
                  <a:effectLst/>
                  <a:latin typeface="+mj-lt"/>
                </a:rPr>
                <a:t>alimentaires</a:t>
              </a:r>
              <a:endParaRPr lang="en-GB" altLang="en-GB" sz="1400" dirty="0">
                <a:solidFill>
                  <a:schemeClr val="tx2"/>
                </a:solidFill>
                <a:effectLst/>
                <a:latin typeface="+mj-lt"/>
              </a:endParaRPr>
            </a:p>
          </p:txBody>
        </p:sp>
        <p:sp>
          <p:nvSpPr>
            <p:cNvPr id="16413" name="Rectangle 39"/>
            <p:cNvSpPr>
              <a:spLocks noChangeArrowheads="1"/>
            </p:cNvSpPr>
            <p:nvPr/>
          </p:nvSpPr>
          <p:spPr bwMode="auto">
            <a:xfrm>
              <a:off x="1680" y="3120"/>
              <a:ext cx="1344" cy="336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196850"/>
              <a:endParaRPr lang="en-GB" altLang="en-GB" sz="2000"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20534" name="AutoShape 54"/>
            <p:cNvSpPr>
              <a:spLocks noChangeArrowheads="1"/>
            </p:cNvSpPr>
            <p:nvPr/>
          </p:nvSpPr>
          <p:spPr bwMode="auto">
            <a:xfrm rot="-5400333">
              <a:off x="2977" y="3215"/>
              <a:ext cx="333" cy="144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540" name="Line 60"/>
            <p:cNvSpPr>
              <a:spLocks noChangeShapeType="1"/>
            </p:cNvSpPr>
            <p:nvPr/>
          </p:nvSpPr>
          <p:spPr bwMode="auto">
            <a:xfrm>
              <a:off x="3216" y="3264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9" name="Group 70"/>
          <p:cNvGrpSpPr>
            <a:grpSpLocks/>
          </p:cNvGrpSpPr>
          <p:nvPr/>
        </p:nvGrpSpPr>
        <p:grpSpPr bwMode="auto">
          <a:xfrm>
            <a:off x="2519363" y="6172200"/>
            <a:ext cx="3043237" cy="533400"/>
            <a:chOff x="1680" y="3552"/>
            <a:chExt cx="1824" cy="336"/>
          </a:xfrm>
        </p:grpSpPr>
        <p:sp>
          <p:nvSpPr>
            <p:cNvPr id="16408" name="Rectangle 36"/>
            <p:cNvSpPr>
              <a:spLocks noChangeArrowheads="1"/>
            </p:cNvSpPr>
            <p:nvPr/>
          </p:nvSpPr>
          <p:spPr bwMode="auto">
            <a:xfrm>
              <a:off x="1680" y="3552"/>
              <a:ext cx="1056" cy="33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196850"/>
              <a:r>
                <a:rPr lang="en-GB" altLang="en-GB" sz="1400" dirty="0" smtClean="0">
                  <a:solidFill>
                    <a:schemeClr val="tx2"/>
                  </a:solidFill>
                  <a:effectLst/>
                  <a:latin typeface="Arial" charset="0"/>
                </a:rPr>
                <a:t>Action sanitaire</a:t>
              </a:r>
              <a:endParaRPr lang="en-GB" altLang="en-GB" sz="1400" dirty="0"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16409" name="Rectangle 40"/>
            <p:cNvSpPr>
              <a:spLocks noChangeArrowheads="1"/>
            </p:cNvSpPr>
            <p:nvPr/>
          </p:nvSpPr>
          <p:spPr bwMode="auto">
            <a:xfrm>
              <a:off x="1680" y="3552"/>
              <a:ext cx="1344" cy="336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196850"/>
              <a:endParaRPr lang="en-GB" altLang="en-GB" sz="2000"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20533" name="AutoShape 53"/>
            <p:cNvSpPr>
              <a:spLocks noChangeArrowheads="1"/>
            </p:cNvSpPr>
            <p:nvPr/>
          </p:nvSpPr>
          <p:spPr bwMode="auto">
            <a:xfrm rot="-5400333">
              <a:off x="2977" y="3650"/>
              <a:ext cx="333" cy="144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541" name="Line 61"/>
            <p:cNvSpPr>
              <a:spLocks noChangeShapeType="1"/>
            </p:cNvSpPr>
            <p:nvPr/>
          </p:nvSpPr>
          <p:spPr bwMode="auto">
            <a:xfrm>
              <a:off x="3216" y="3744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6402" name="Rectangle 32"/>
          <p:cNvSpPr>
            <a:spLocks noChangeArrowheads="1"/>
          </p:cNvSpPr>
          <p:nvPr/>
        </p:nvSpPr>
        <p:spPr bwMode="auto">
          <a:xfrm>
            <a:off x="2743200" y="3505200"/>
            <a:ext cx="1905000" cy="5334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/>
          <a:lstStyle/>
          <a:p>
            <a:pPr defTabSz="196850"/>
            <a:r>
              <a:rPr lang="en-GB" altLang="en-GB" sz="1400" dirty="0" smtClean="0">
                <a:solidFill>
                  <a:schemeClr val="tx2"/>
                </a:solidFill>
                <a:effectLst/>
                <a:latin typeface="Arial" charset="0"/>
              </a:rPr>
              <a:t>Standards </a:t>
            </a:r>
            <a:r>
              <a:rPr lang="en-GB" altLang="en-GB" sz="1400" dirty="0" err="1" smtClean="0">
                <a:solidFill>
                  <a:schemeClr val="tx2"/>
                </a:solidFill>
                <a:effectLst/>
                <a:latin typeface="Arial" charset="0"/>
              </a:rPr>
              <a:t>essentiels</a:t>
            </a:r>
            <a:endParaRPr lang="en-GB" altLang="en-GB" sz="1400" dirty="0">
              <a:solidFill>
                <a:schemeClr val="tx2"/>
              </a:solidFill>
              <a:effectLst/>
              <a:latin typeface="Arial" charset="0"/>
            </a:endParaRPr>
          </a:p>
        </p:txBody>
      </p:sp>
      <p:grpSp>
        <p:nvGrpSpPr>
          <p:cNvPr id="10" name="Group 66"/>
          <p:cNvGrpSpPr>
            <a:grpSpLocks/>
          </p:cNvGrpSpPr>
          <p:nvPr/>
        </p:nvGrpSpPr>
        <p:grpSpPr bwMode="auto">
          <a:xfrm>
            <a:off x="2519363" y="3505200"/>
            <a:ext cx="3043237" cy="533400"/>
            <a:chOff x="1680" y="1824"/>
            <a:chExt cx="1824" cy="336"/>
          </a:xfrm>
        </p:grpSpPr>
        <p:sp>
          <p:nvSpPr>
            <p:cNvPr id="16406" name="Rectangle 31"/>
            <p:cNvSpPr>
              <a:spLocks noChangeArrowheads="1"/>
            </p:cNvSpPr>
            <p:nvPr/>
          </p:nvSpPr>
          <p:spPr bwMode="auto">
            <a:xfrm>
              <a:off x="1680" y="1824"/>
              <a:ext cx="1344" cy="336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196850"/>
              <a:endParaRPr lang="en-GB" altLang="en-GB" sz="2000"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49" name="Line 57"/>
            <p:cNvSpPr>
              <a:spLocks noChangeShapeType="1"/>
            </p:cNvSpPr>
            <p:nvPr/>
          </p:nvSpPr>
          <p:spPr bwMode="auto">
            <a:xfrm>
              <a:off x="3024" y="2016"/>
              <a:ext cx="4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6404" name="Rectangle 32"/>
          <p:cNvSpPr>
            <a:spLocks noChangeArrowheads="1"/>
          </p:cNvSpPr>
          <p:nvPr/>
        </p:nvSpPr>
        <p:spPr bwMode="auto">
          <a:xfrm>
            <a:off x="2819400" y="2971800"/>
            <a:ext cx="1905000" cy="5334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/>
          <a:lstStyle/>
          <a:p>
            <a:pPr defTabSz="196850"/>
            <a:r>
              <a:rPr lang="en-GB" altLang="en-GB" sz="1400" dirty="0" smtClean="0">
                <a:solidFill>
                  <a:schemeClr val="tx2"/>
                </a:solidFill>
                <a:effectLst/>
                <a:latin typeface="Arial" charset="0"/>
              </a:rPr>
              <a:t>Les </a:t>
            </a:r>
            <a:r>
              <a:rPr lang="en-GB" altLang="en-GB" sz="1400" dirty="0" err="1" smtClean="0">
                <a:solidFill>
                  <a:schemeClr val="tx2"/>
                </a:solidFill>
                <a:effectLst/>
                <a:latin typeface="Arial" charset="0"/>
              </a:rPr>
              <a:t>principes</a:t>
            </a:r>
            <a:r>
              <a:rPr lang="en-GB" altLang="en-GB" sz="1400" dirty="0" smtClean="0">
                <a:solidFill>
                  <a:schemeClr val="tx2"/>
                </a:solidFill>
                <a:effectLst/>
                <a:latin typeface="Arial" charset="0"/>
              </a:rPr>
              <a:t> de protection</a:t>
            </a:r>
            <a:endParaRPr lang="en-GB" altLang="en-GB" sz="1400" dirty="0"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51" name="Rectangle 6"/>
          <p:cNvSpPr>
            <a:spLocks noChangeArrowheads="1"/>
          </p:cNvSpPr>
          <p:nvPr/>
        </p:nvSpPr>
        <p:spPr bwMode="auto">
          <a:xfrm>
            <a:off x="5867400" y="3581400"/>
            <a:ext cx="3048000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/>
          <a:lstStyle/>
          <a:p>
            <a:pPr defTabSz="196850"/>
            <a:r>
              <a:rPr lang="fr-CH" altLang="en-GB" sz="2000" dirty="0">
                <a:solidFill>
                  <a:srgbClr val="FF0000"/>
                </a:solidFill>
                <a:effectLst/>
                <a:latin typeface="Arial" charset="0"/>
              </a:rPr>
              <a:t>•	</a:t>
            </a:r>
            <a:r>
              <a:rPr lang="fr-CH" altLang="en-GB" sz="2000" b="1" dirty="0" smtClean="0">
                <a:effectLst/>
                <a:latin typeface="Arial" charset="0"/>
              </a:rPr>
              <a:t>Actions clés</a:t>
            </a:r>
            <a:endParaRPr lang="en-US" altLang="en-GB" sz="2000" b="1" dirty="0">
              <a:solidFill>
                <a:schemeClr val="tx2"/>
              </a:solidFill>
              <a:effectLst/>
              <a:latin typeface="Arial" charset="0"/>
            </a:endParaRPr>
          </a:p>
          <a:p>
            <a:pPr defTabSz="196850"/>
            <a:endParaRPr lang="en-GB" altLang="en-GB" sz="2000" b="1" dirty="0">
              <a:solidFill>
                <a:schemeClr val="tx2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GB" altLang="en-GB" sz="3200" b="1" dirty="0" smtClean="0"/>
              <a:t>Se familiariser avec le </a:t>
            </a:r>
            <a:r>
              <a:rPr lang="en-GB" altLang="en-GB" sz="3200" b="1" dirty="0" err="1" smtClean="0"/>
              <a:t>manuel</a:t>
            </a:r>
            <a:r>
              <a:rPr lang="en-GB" altLang="en-GB" sz="3200" b="1" dirty="0" smtClean="0"/>
              <a:t> </a:t>
            </a:r>
            <a:r>
              <a:rPr lang="en-GB" altLang="en-GB" sz="3200" b="1" dirty="0" err="1" smtClean="0"/>
              <a:t>Sphère</a:t>
            </a:r>
            <a:r>
              <a:rPr lang="en-GB" altLang="en-GB" sz="3200" b="1" dirty="0" smtClean="0"/>
              <a:t> </a:t>
            </a:r>
            <a:endParaRPr lang="en-US" sz="3200" b="1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90600"/>
            <a:ext cx="8229600" cy="51355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defTabSz="196850"/>
            <a:r>
              <a:rPr lang="en-GB" sz="3600" dirty="0" smtClean="0"/>
              <a:t>   </a:t>
            </a:r>
            <a:r>
              <a:rPr lang="fr-FR" altLang="en-GB" sz="3000" b="1" dirty="0" smtClean="0">
                <a:solidFill>
                  <a:srgbClr val="FFFFCC"/>
                </a:solidFill>
                <a:latin typeface="Arial" charset="0"/>
              </a:rPr>
              <a:t>Repérez et marquez ces sections dans votre manuel pour vous permettre de trouver rapidement les sujets clés :</a:t>
            </a:r>
          </a:p>
          <a:p>
            <a:pPr>
              <a:buFontTx/>
              <a:buNone/>
            </a:pPr>
            <a:r>
              <a:rPr lang="fr-FR" sz="3600" dirty="0" smtClean="0"/>
              <a:t>		- La Charte Humanitaire</a:t>
            </a:r>
          </a:p>
          <a:p>
            <a:pPr>
              <a:buFontTx/>
              <a:buNone/>
            </a:pPr>
            <a:r>
              <a:rPr lang="fr-FR" sz="3600" dirty="0" smtClean="0"/>
              <a:t>		- Les principes de protection</a:t>
            </a:r>
          </a:p>
          <a:p>
            <a:pPr>
              <a:buFontTx/>
              <a:buNone/>
            </a:pPr>
            <a:r>
              <a:rPr lang="fr-FR" sz="3600" dirty="0" smtClean="0"/>
              <a:t>		- </a:t>
            </a:r>
            <a:r>
              <a:rPr lang="fr-FR" altLang="en-GB" sz="3600" dirty="0" smtClean="0"/>
              <a:t>La table des matières pour chaque 	chapitre technique</a:t>
            </a:r>
            <a:endParaRPr lang="fr-FR" sz="3600" dirty="0" smtClean="0"/>
          </a:p>
          <a:p>
            <a:pPr>
              <a:buFontTx/>
              <a:buNone/>
            </a:pPr>
            <a:r>
              <a:rPr lang="fr-FR" sz="3600" dirty="0" smtClean="0"/>
              <a:t>		- Le Code de Conduite</a:t>
            </a:r>
          </a:p>
          <a:p>
            <a:pPr>
              <a:buFontTx/>
              <a:buNone/>
            </a:pPr>
            <a:endParaRPr lang="en-US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58" name="Picture 3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2133600"/>
            <a:ext cx="2159000" cy="215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72400" cy="1143000"/>
          </a:xfrm>
          <a:noFill/>
          <a:ln w="12700"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196850"/>
            <a:r>
              <a:rPr lang="en-GB" altLang="en-GB" sz="3600" smtClean="0">
                <a:solidFill>
                  <a:schemeClr val="bg1"/>
                </a:solidFill>
              </a:rPr>
              <a:t>Process: extensive consultation</a:t>
            </a:r>
            <a:endParaRPr lang="en-GB" altLang="en-GB" smtClean="0">
              <a:solidFill>
                <a:schemeClr val="bg1"/>
              </a:solidFill>
            </a:endParaRPr>
          </a:p>
        </p:txBody>
      </p:sp>
      <p:sp>
        <p:nvSpPr>
          <p:cNvPr id="22554" name="AutoShape 26"/>
          <p:cNvSpPr>
            <a:spLocks noChangeArrowheads="1"/>
          </p:cNvSpPr>
          <p:nvPr/>
        </p:nvSpPr>
        <p:spPr bwMode="auto">
          <a:xfrm rot="10800000">
            <a:off x="304800" y="3124200"/>
            <a:ext cx="1676400" cy="1143000"/>
          </a:xfrm>
          <a:prstGeom prst="wedgeRoundRectCallout">
            <a:avLst>
              <a:gd name="adj1" fmla="val -121208"/>
              <a:gd name="adj2" fmla="val 81384"/>
              <a:gd name="adj3" fmla="val 16667"/>
            </a:avLst>
          </a:prstGeom>
          <a:solidFill>
            <a:srgbClr val="0066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r>
              <a:rPr lang="en-GB" altLang="en-GB" sz="2800">
                <a:solidFill>
                  <a:schemeClr val="bg1"/>
                </a:solidFill>
                <a:effectLst/>
                <a:latin typeface="Arial" charset="0"/>
              </a:rPr>
              <a:t>4000+ </a:t>
            </a:r>
          </a:p>
          <a:p>
            <a:pPr algn="ctr"/>
            <a:r>
              <a:rPr lang="en-GB" altLang="en-GB" sz="2800">
                <a:solidFill>
                  <a:schemeClr val="bg1"/>
                </a:solidFill>
                <a:effectLst/>
                <a:latin typeface="Arial" charset="0"/>
              </a:rPr>
              <a:t>people</a:t>
            </a:r>
          </a:p>
        </p:txBody>
      </p:sp>
      <p:sp>
        <p:nvSpPr>
          <p:cNvPr id="22555" name="AutoShape 27"/>
          <p:cNvSpPr>
            <a:spLocks noChangeArrowheads="1"/>
          </p:cNvSpPr>
          <p:nvPr/>
        </p:nvSpPr>
        <p:spPr bwMode="auto">
          <a:xfrm rot="10800000">
            <a:off x="685800" y="5105400"/>
            <a:ext cx="2286000" cy="914400"/>
          </a:xfrm>
          <a:prstGeom prst="wedgeRoundRectCallout">
            <a:avLst>
              <a:gd name="adj1" fmla="val -65051"/>
              <a:gd name="adj2" fmla="val 184861"/>
              <a:gd name="adj3" fmla="val 16667"/>
            </a:avLst>
          </a:prstGeom>
          <a:solidFill>
            <a:srgbClr val="0066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r>
              <a:rPr lang="en-GB" altLang="en-GB" sz="2800">
                <a:solidFill>
                  <a:schemeClr val="bg1"/>
                </a:solidFill>
                <a:effectLst/>
                <a:latin typeface="Arial" charset="0"/>
              </a:rPr>
              <a:t>400</a:t>
            </a:r>
            <a:r>
              <a:rPr lang="en-GB" altLang="en-GB">
                <a:solidFill>
                  <a:schemeClr val="bg1"/>
                </a:solidFill>
                <a:effectLst/>
                <a:latin typeface="Arial" charset="0"/>
              </a:rPr>
              <a:t> </a:t>
            </a:r>
          </a:p>
          <a:p>
            <a:pPr algn="ctr"/>
            <a:r>
              <a:rPr lang="en-GB" altLang="en-GB" sz="2800">
                <a:solidFill>
                  <a:schemeClr val="bg1"/>
                </a:solidFill>
                <a:effectLst/>
                <a:latin typeface="Arial" charset="0"/>
              </a:rPr>
              <a:t>organisations</a:t>
            </a:r>
          </a:p>
        </p:txBody>
      </p:sp>
      <p:sp>
        <p:nvSpPr>
          <p:cNvPr id="22557" name="AutoShape 29"/>
          <p:cNvSpPr>
            <a:spLocks noChangeArrowheads="1"/>
          </p:cNvSpPr>
          <p:nvPr/>
        </p:nvSpPr>
        <p:spPr bwMode="auto">
          <a:xfrm rot="10800000">
            <a:off x="4038600" y="5638800"/>
            <a:ext cx="2895600" cy="990600"/>
          </a:xfrm>
          <a:prstGeom prst="wedgeRoundRectCallout">
            <a:avLst>
              <a:gd name="adj1" fmla="val 45847"/>
              <a:gd name="adj2" fmla="val 194255"/>
              <a:gd name="adj3" fmla="val 16667"/>
            </a:avLst>
          </a:prstGeom>
          <a:solidFill>
            <a:srgbClr val="0066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endParaRPr lang="en-GB" altLang="en-GB" sz="2800">
              <a:solidFill>
                <a:schemeClr val="bg1"/>
              </a:solidFill>
              <a:effectLst/>
              <a:latin typeface="Arial" charset="0"/>
            </a:endParaRPr>
          </a:p>
          <a:p>
            <a:pPr algn="ctr"/>
            <a:r>
              <a:rPr lang="en-GB" altLang="en-GB" sz="2800">
                <a:solidFill>
                  <a:schemeClr val="bg1"/>
                </a:solidFill>
                <a:effectLst/>
                <a:latin typeface="Arial" charset="0"/>
              </a:rPr>
              <a:t>80 countries </a:t>
            </a:r>
          </a:p>
          <a:p>
            <a:pPr algn="ctr"/>
            <a:r>
              <a:rPr lang="en-GB" altLang="en-GB" sz="2800">
                <a:solidFill>
                  <a:schemeClr val="bg1"/>
                </a:solidFill>
                <a:effectLst/>
                <a:latin typeface="Arial" charset="0"/>
              </a:rPr>
              <a:t>around the world </a:t>
            </a:r>
          </a:p>
          <a:p>
            <a:pPr algn="ctr"/>
            <a:endParaRPr lang="en-GB" altLang="en-GB" sz="2800">
              <a:solidFill>
                <a:schemeClr val="bg1"/>
              </a:solidFill>
              <a:effectLst/>
              <a:latin typeface="Arial" charset="0"/>
            </a:endParaRPr>
          </a:p>
        </p:txBody>
      </p:sp>
      <p:grpSp>
        <p:nvGrpSpPr>
          <p:cNvPr id="2" name="Group 44"/>
          <p:cNvGrpSpPr>
            <a:grpSpLocks/>
          </p:cNvGrpSpPr>
          <p:nvPr/>
        </p:nvGrpSpPr>
        <p:grpSpPr bwMode="auto">
          <a:xfrm>
            <a:off x="6096000" y="2514600"/>
            <a:ext cx="2438400" cy="925513"/>
            <a:chOff x="3840" y="768"/>
            <a:chExt cx="1536" cy="583"/>
          </a:xfrm>
        </p:grpSpPr>
        <p:sp>
          <p:nvSpPr>
            <p:cNvPr id="18454" name="Rectangle 35"/>
            <p:cNvSpPr>
              <a:spLocks noChangeArrowheads="1"/>
            </p:cNvSpPr>
            <p:nvPr/>
          </p:nvSpPr>
          <p:spPr bwMode="auto">
            <a:xfrm>
              <a:off x="3840" y="768"/>
              <a:ext cx="1536" cy="48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196850"/>
              <a:r>
                <a:rPr lang="fr-CH" altLang="en-GB" dirty="0">
                  <a:effectLst/>
                  <a:latin typeface="Arial Black" pitchFamily="34" charset="0"/>
                </a:rPr>
                <a:t>2011</a:t>
              </a:r>
              <a:r>
                <a:rPr lang="fr-CH" altLang="en-GB" dirty="0">
                  <a:effectLst/>
                  <a:latin typeface="Arial" charset="0"/>
                </a:rPr>
                <a:t> </a:t>
              </a:r>
              <a:r>
                <a:rPr lang="fr-CH" altLang="en-GB" dirty="0" err="1">
                  <a:effectLst/>
                  <a:latin typeface="Arial" charset="0"/>
                </a:rPr>
                <a:t>handbook</a:t>
              </a:r>
              <a:r>
                <a:rPr lang="fr-CH" altLang="en-GB" dirty="0">
                  <a:effectLst/>
                  <a:latin typeface="Arial" charset="0"/>
                </a:rPr>
                <a:t> </a:t>
              </a:r>
              <a:br>
                <a:rPr lang="fr-CH" altLang="en-GB" dirty="0">
                  <a:effectLst/>
                  <a:latin typeface="Arial" charset="0"/>
                </a:rPr>
              </a:br>
              <a:r>
                <a:rPr lang="fr-CH" altLang="en-GB" dirty="0" err="1">
                  <a:effectLst/>
                  <a:latin typeface="Arial" charset="0"/>
                </a:rPr>
                <a:t>revised</a:t>
              </a:r>
              <a:r>
                <a:rPr lang="fr-CH" altLang="en-GB" dirty="0">
                  <a:effectLst/>
                  <a:latin typeface="Arial" charset="0"/>
                </a:rPr>
                <a:t> </a:t>
              </a:r>
              <a:r>
                <a:rPr lang="fr-CH" altLang="en-GB" dirty="0" err="1">
                  <a:effectLst/>
                  <a:latin typeface="Arial" charset="0"/>
                </a:rPr>
                <a:t>edition</a:t>
              </a:r>
              <a:endParaRPr lang="en-GB" altLang="en-GB" dirty="0">
                <a:effectLst/>
                <a:latin typeface="Arial" charset="0"/>
              </a:endParaRPr>
            </a:p>
          </p:txBody>
        </p:sp>
        <p:sp>
          <p:nvSpPr>
            <p:cNvPr id="18455" name="Rectangle 36"/>
            <p:cNvSpPr>
              <a:spLocks noChangeArrowheads="1"/>
            </p:cNvSpPr>
            <p:nvPr/>
          </p:nvSpPr>
          <p:spPr bwMode="auto">
            <a:xfrm>
              <a:off x="3840" y="768"/>
              <a:ext cx="1536" cy="583"/>
            </a:xfrm>
            <a:prstGeom prst="rect">
              <a:avLst/>
            </a:prstGeom>
            <a:noFill/>
            <a:ln w="5080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196850"/>
              <a:endParaRPr lang="en-GB" altLang="en-GB" sz="2000"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3" name="Group 42"/>
          <p:cNvGrpSpPr>
            <a:grpSpLocks/>
          </p:cNvGrpSpPr>
          <p:nvPr/>
        </p:nvGrpSpPr>
        <p:grpSpPr bwMode="auto">
          <a:xfrm>
            <a:off x="304800" y="1066800"/>
            <a:ext cx="2743200" cy="925513"/>
            <a:chOff x="192" y="768"/>
            <a:chExt cx="1728" cy="583"/>
          </a:xfrm>
        </p:grpSpPr>
        <p:sp>
          <p:nvSpPr>
            <p:cNvPr id="18451" name="Rectangle 6"/>
            <p:cNvSpPr>
              <a:spLocks noChangeArrowheads="1"/>
            </p:cNvSpPr>
            <p:nvPr/>
          </p:nvSpPr>
          <p:spPr bwMode="auto">
            <a:xfrm>
              <a:off x="240" y="768"/>
              <a:ext cx="1440" cy="48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196850"/>
              <a:r>
                <a:rPr lang="fr-CH" altLang="en-GB" dirty="0">
                  <a:effectLst/>
                  <a:latin typeface="Arial Black" pitchFamily="34" charset="0"/>
                </a:rPr>
                <a:t>1997</a:t>
              </a:r>
              <a:r>
                <a:rPr lang="fr-CH" altLang="en-GB" dirty="0">
                  <a:effectLst/>
                  <a:latin typeface="Arial" charset="0"/>
                </a:rPr>
                <a:t> Initial</a:t>
              </a:r>
              <a:br>
                <a:rPr lang="fr-CH" altLang="en-GB" dirty="0">
                  <a:effectLst/>
                  <a:latin typeface="Arial" charset="0"/>
                </a:rPr>
              </a:br>
              <a:r>
                <a:rPr lang="fr-CH" altLang="en-GB" dirty="0">
                  <a:effectLst/>
                  <a:latin typeface="Arial" charset="0"/>
                </a:rPr>
                <a:t>consultation</a:t>
              </a:r>
              <a:endParaRPr lang="en-GB" altLang="en-GB" dirty="0">
                <a:effectLst/>
                <a:latin typeface="Arial" charset="0"/>
              </a:endParaRPr>
            </a:p>
          </p:txBody>
        </p:sp>
        <p:sp>
          <p:nvSpPr>
            <p:cNvPr id="18452" name="Rectangle 16"/>
            <p:cNvSpPr>
              <a:spLocks noChangeArrowheads="1"/>
            </p:cNvSpPr>
            <p:nvPr/>
          </p:nvSpPr>
          <p:spPr bwMode="auto">
            <a:xfrm>
              <a:off x="192" y="768"/>
              <a:ext cx="1296" cy="583"/>
            </a:xfrm>
            <a:prstGeom prst="rect">
              <a:avLst/>
            </a:prstGeom>
            <a:noFill/>
            <a:ln w="5080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196850"/>
              <a:endParaRPr lang="en-GB" altLang="en-GB" sz="2000"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22567" name="AutoShape 39"/>
            <p:cNvSpPr>
              <a:spLocks noChangeArrowheads="1"/>
            </p:cNvSpPr>
            <p:nvPr/>
          </p:nvSpPr>
          <p:spPr bwMode="auto">
            <a:xfrm>
              <a:off x="1488" y="960"/>
              <a:ext cx="432" cy="240"/>
            </a:xfrm>
            <a:prstGeom prst="rightArrow">
              <a:avLst>
                <a:gd name="adj1" fmla="val 50000"/>
                <a:gd name="adj2" fmla="val 45000"/>
              </a:avLst>
            </a:prstGeom>
            <a:solidFill>
              <a:srgbClr val="FF0000"/>
            </a:solidFill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4" name="Group 43"/>
          <p:cNvGrpSpPr>
            <a:grpSpLocks/>
          </p:cNvGrpSpPr>
          <p:nvPr/>
        </p:nvGrpSpPr>
        <p:grpSpPr bwMode="auto">
          <a:xfrm>
            <a:off x="2971800" y="1066800"/>
            <a:ext cx="3048000" cy="925513"/>
            <a:chOff x="1920" y="768"/>
            <a:chExt cx="1920" cy="583"/>
          </a:xfrm>
        </p:grpSpPr>
        <p:grpSp>
          <p:nvGrpSpPr>
            <p:cNvPr id="5" name="Group 37"/>
            <p:cNvGrpSpPr>
              <a:grpSpLocks/>
            </p:cNvGrpSpPr>
            <p:nvPr/>
          </p:nvGrpSpPr>
          <p:grpSpPr bwMode="auto">
            <a:xfrm>
              <a:off x="1920" y="768"/>
              <a:ext cx="1548" cy="583"/>
              <a:chOff x="2064" y="768"/>
              <a:chExt cx="1548" cy="583"/>
            </a:xfrm>
          </p:grpSpPr>
          <p:sp>
            <p:nvSpPr>
              <p:cNvPr id="18449" name="Rectangle 32"/>
              <p:cNvSpPr>
                <a:spLocks noChangeArrowheads="1"/>
              </p:cNvSpPr>
              <p:nvPr/>
            </p:nvSpPr>
            <p:spPr bwMode="auto">
              <a:xfrm>
                <a:off x="2069" y="768"/>
                <a:ext cx="1531" cy="48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defTabSz="196850"/>
                <a:r>
                  <a:rPr lang="fr-CH" altLang="en-GB" dirty="0">
                    <a:effectLst/>
                    <a:latin typeface="Arial Black" pitchFamily="34" charset="0"/>
                  </a:rPr>
                  <a:t>2000</a:t>
                </a:r>
                <a:r>
                  <a:rPr lang="fr-CH" altLang="en-GB" dirty="0">
                    <a:effectLst/>
                    <a:latin typeface="Arial" charset="0"/>
                  </a:rPr>
                  <a:t> </a:t>
                </a:r>
                <a:r>
                  <a:rPr lang="fr-CH" altLang="en-GB" dirty="0" err="1">
                    <a:effectLst/>
                    <a:latin typeface="Arial" charset="0"/>
                  </a:rPr>
                  <a:t>handbook</a:t>
                </a:r>
                <a:r>
                  <a:rPr lang="fr-CH" altLang="en-GB" dirty="0">
                    <a:effectLst/>
                    <a:latin typeface="Arial" charset="0"/>
                  </a:rPr>
                  <a:t> </a:t>
                </a:r>
                <a:r>
                  <a:rPr lang="fr-CH" altLang="en-GB" dirty="0" err="1">
                    <a:effectLst/>
                    <a:latin typeface="Arial" charset="0"/>
                  </a:rPr>
                  <a:t>launched</a:t>
                </a:r>
                <a:endParaRPr lang="en-GB" altLang="en-GB" dirty="0">
                  <a:effectLst/>
                  <a:latin typeface="Arial" charset="0"/>
                </a:endParaRPr>
              </a:p>
            </p:txBody>
          </p:sp>
          <p:sp>
            <p:nvSpPr>
              <p:cNvPr id="18450" name="Rectangle 33"/>
              <p:cNvSpPr>
                <a:spLocks noChangeArrowheads="1"/>
              </p:cNvSpPr>
              <p:nvPr/>
            </p:nvSpPr>
            <p:spPr bwMode="auto">
              <a:xfrm>
                <a:off x="2064" y="768"/>
                <a:ext cx="1548" cy="583"/>
              </a:xfrm>
              <a:prstGeom prst="rect">
                <a:avLst/>
              </a:prstGeom>
              <a:noFill/>
              <a:ln w="508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defTabSz="196850"/>
                <a:endParaRPr lang="en-GB" altLang="en-GB" sz="2000">
                  <a:solidFill>
                    <a:schemeClr val="tx2"/>
                  </a:solidFill>
                  <a:effectLst/>
                  <a:latin typeface="Arial" charset="0"/>
                </a:endParaRPr>
              </a:p>
            </p:txBody>
          </p:sp>
        </p:grpSp>
        <p:sp>
          <p:nvSpPr>
            <p:cNvPr id="22569" name="AutoShape 41"/>
            <p:cNvSpPr>
              <a:spLocks noChangeArrowheads="1"/>
            </p:cNvSpPr>
            <p:nvPr/>
          </p:nvSpPr>
          <p:spPr bwMode="auto">
            <a:xfrm>
              <a:off x="3456" y="960"/>
              <a:ext cx="384" cy="240"/>
            </a:xfrm>
            <a:prstGeom prst="rightArrow">
              <a:avLst>
                <a:gd name="adj1" fmla="val 50000"/>
                <a:gd name="adj2" fmla="val 40000"/>
              </a:avLst>
            </a:prstGeom>
            <a:solidFill>
              <a:srgbClr val="FF0000"/>
            </a:solidFill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6" name="Group 43"/>
          <p:cNvGrpSpPr>
            <a:grpSpLocks/>
          </p:cNvGrpSpPr>
          <p:nvPr/>
        </p:nvGrpSpPr>
        <p:grpSpPr bwMode="auto">
          <a:xfrm rot="5400000">
            <a:off x="6705600" y="457200"/>
            <a:ext cx="1371600" cy="2590800"/>
            <a:chOff x="1920" y="768"/>
            <a:chExt cx="1920" cy="583"/>
          </a:xfrm>
        </p:grpSpPr>
        <p:sp>
          <p:nvSpPr>
            <p:cNvPr id="18445" name="Rectangle 33"/>
            <p:cNvSpPr>
              <a:spLocks noChangeArrowheads="1"/>
            </p:cNvSpPr>
            <p:nvPr/>
          </p:nvSpPr>
          <p:spPr bwMode="auto">
            <a:xfrm>
              <a:off x="1920" y="768"/>
              <a:ext cx="1548" cy="583"/>
            </a:xfrm>
            <a:prstGeom prst="rect">
              <a:avLst/>
            </a:prstGeom>
            <a:noFill/>
            <a:ln w="5080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196850"/>
              <a:endParaRPr lang="en-GB" altLang="en-GB" sz="2000"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AutoShape 41"/>
            <p:cNvSpPr>
              <a:spLocks noChangeArrowheads="1"/>
            </p:cNvSpPr>
            <p:nvPr/>
          </p:nvSpPr>
          <p:spPr bwMode="auto">
            <a:xfrm>
              <a:off x="3456" y="960"/>
              <a:ext cx="384" cy="240"/>
            </a:xfrm>
            <a:prstGeom prst="rightArrow">
              <a:avLst>
                <a:gd name="adj1" fmla="val 50000"/>
                <a:gd name="adj2" fmla="val 40000"/>
              </a:avLst>
            </a:prstGeom>
            <a:solidFill>
              <a:srgbClr val="FF0000"/>
            </a:solidFill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8444" name="Rectangle 35"/>
          <p:cNvSpPr>
            <a:spLocks noChangeArrowheads="1"/>
          </p:cNvSpPr>
          <p:nvPr/>
        </p:nvSpPr>
        <p:spPr bwMode="auto">
          <a:xfrm>
            <a:off x="6096000" y="1219200"/>
            <a:ext cx="2438400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/>
          <a:lstStyle/>
          <a:p>
            <a:pPr defTabSz="196850"/>
            <a:r>
              <a:rPr lang="fr-CH" altLang="en-GB" dirty="0">
                <a:effectLst/>
                <a:latin typeface="Arial Black" pitchFamily="34" charset="0"/>
              </a:rPr>
              <a:t>2004</a:t>
            </a:r>
            <a:r>
              <a:rPr lang="fr-CH" altLang="en-GB" dirty="0">
                <a:effectLst/>
                <a:latin typeface="Arial" charset="0"/>
              </a:rPr>
              <a:t> </a:t>
            </a:r>
            <a:r>
              <a:rPr lang="fr-CH" altLang="en-GB" dirty="0" err="1">
                <a:effectLst/>
                <a:latin typeface="Arial" charset="0"/>
              </a:rPr>
              <a:t>handbook</a:t>
            </a:r>
            <a:r>
              <a:rPr lang="fr-CH" altLang="en-GB" dirty="0">
                <a:effectLst/>
                <a:latin typeface="Arial" charset="0"/>
              </a:rPr>
              <a:t> </a:t>
            </a:r>
            <a:br>
              <a:rPr lang="fr-CH" altLang="en-GB" dirty="0">
                <a:effectLst/>
                <a:latin typeface="Arial" charset="0"/>
              </a:rPr>
            </a:br>
            <a:r>
              <a:rPr lang="fr-CH" altLang="en-GB" dirty="0" err="1">
                <a:effectLst/>
                <a:latin typeface="Arial" charset="0"/>
              </a:rPr>
              <a:t>revised</a:t>
            </a:r>
            <a:r>
              <a:rPr lang="fr-CH" altLang="en-GB" dirty="0">
                <a:effectLst/>
                <a:latin typeface="Arial" charset="0"/>
              </a:rPr>
              <a:t> </a:t>
            </a:r>
            <a:r>
              <a:rPr lang="fr-CH" altLang="en-GB" dirty="0" err="1">
                <a:effectLst/>
                <a:latin typeface="Arial" charset="0"/>
              </a:rPr>
              <a:t>edition</a:t>
            </a:r>
            <a:endParaRPr lang="en-GB" altLang="en-GB" dirty="0"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225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225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2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2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2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2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2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2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2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2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2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2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54" grpId="0" animBg="1" autoUpdateAnimBg="0"/>
      <p:bldP spid="22555" grpId="0" animBg="1" autoUpdateAnimBg="0"/>
      <p:bldP spid="22557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72400" cy="1143000"/>
          </a:xfrm>
          <a:noFill/>
          <a:ln w="12700"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defTabSz="196850"/>
            <a:r>
              <a:rPr lang="en-GB" altLang="en-GB" sz="3600" dirty="0" smtClean="0"/>
              <a:t>La </a:t>
            </a:r>
            <a:r>
              <a:rPr lang="en-GB" altLang="en-GB" sz="3600" dirty="0" err="1" smtClean="0"/>
              <a:t>Charte</a:t>
            </a:r>
            <a:r>
              <a:rPr lang="en-GB" altLang="en-GB" sz="3600" dirty="0" smtClean="0"/>
              <a:t> </a:t>
            </a:r>
            <a:r>
              <a:rPr lang="en-GB" altLang="en-GB" sz="3600" dirty="0" err="1" smtClean="0"/>
              <a:t>Humanitaire</a:t>
            </a:r>
            <a:endParaRPr lang="en-GB" altLang="en-GB" dirty="0" smtClean="0"/>
          </a:p>
        </p:txBody>
      </p:sp>
      <p:sp>
        <p:nvSpPr>
          <p:cNvPr id="115716" name="Rectangle 4"/>
          <p:cNvSpPr>
            <a:spLocks noChangeArrowheads="1"/>
          </p:cNvSpPr>
          <p:nvPr/>
        </p:nvSpPr>
        <p:spPr bwMode="auto">
          <a:xfrm>
            <a:off x="609600" y="1524000"/>
            <a:ext cx="8153400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/>
          <a:lstStyle/>
          <a:p>
            <a:pPr defTabSz="196850"/>
            <a:r>
              <a:rPr lang="en-GB" altLang="en-GB" sz="2800" dirty="0" smtClean="0">
                <a:effectLst/>
                <a:latin typeface="Arial Black" pitchFamily="34" charset="0"/>
              </a:rPr>
              <a:t>“</a:t>
            </a:r>
            <a:r>
              <a:rPr lang="fr-FR" altLang="en-GB" sz="2800" dirty="0">
                <a:latin typeface="Arial Black" pitchFamily="34" charset="0"/>
              </a:rPr>
              <a:t>En tant qu’agences humanitaires </a:t>
            </a:r>
            <a:r>
              <a:rPr lang="fr-FR" altLang="en-GB" sz="2800" dirty="0" smtClean="0">
                <a:latin typeface="Arial Black" pitchFamily="34" charset="0"/>
              </a:rPr>
              <a:t>aux </a:t>
            </a:r>
            <a:r>
              <a:rPr lang="fr-FR" altLang="en-GB" sz="2800" dirty="0">
                <a:latin typeface="Arial Black" pitchFamily="34" charset="0"/>
              </a:rPr>
              <a:t>niveaux local, national et international, nous </a:t>
            </a:r>
            <a:r>
              <a:rPr lang="fr-FR" altLang="en-GB" sz="2800" dirty="0" smtClean="0">
                <a:latin typeface="Arial Black" pitchFamily="34" charset="0"/>
              </a:rPr>
              <a:t>nous </a:t>
            </a:r>
            <a:r>
              <a:rPr lang="fr-FR" altLang="en-GB" sz="2800" dirty="0">
                <a:latin typeface="Arial Black" pitchFamily="34" charset="0"/>
              </a:rPr>
              <a:t>engageons à promouvoir et à respecter les principes de cette Charte, et à </a:t>
            </a:r>
            <a:r>
              <a:rPr lang="fr-FR" altLang="en-GB" sz="2800" dirty="0" smtClean="0">
                <a:latin typeface="Arial Black" pitchFamily="34" charset="0"/>
              </a:rPr>
              <a:t>appliquer </a:t>
            </a:r>
            <a:r>
              <a:rPr lang="fr-FR" altLang="en-GB" sz="2800" dirty="0">
                <a:latin typeface="Arial Black" pitchFamily="34" charset="0"/>
              </a:rPr>
              <a:t>les standards minimums dans les efforts que nous accomplissons </a:t>
            </a:r>
            <a:r>
              <a:rPr lang="fr-FR" altLang="en-GB" sz="2800" dirty="0" smtClean="0">
                <a:latin typeface="Arial Black" pitchFamily="34" charset="0"/>
              </a:rPr>
              <a:t>pour venir </a:t>
            </a:r>
            <a:r>
              <a:rPr lang="fr-FR" altLang="en-GB" sz="2800" dirty="0">
                <a:latin typeface="Arial Black" pitchFamily="34" charset="0"/>
              </a:rPr>
              <a:t>en aide aux personnes touchées par une catastrophe et les protéger.</a:t>
            </a:r>
            <a:r>
              <a:rPr lang="en-GB" altLang="en-GB" sz="2800" dirty="0" smtClean="0">
                <a:effectLst/>
                <a:latin typeface="Arial Black" pitchFamily="34" charset="0"/>
              </a:rPr>
              <a:t>”</a:t>
            </a:r>
            <a:endParaRPr lang="en-GB" altLang="en-GB" sz="2800" dirty="0"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6" grpId="0" autoUpdateAnimBg="0" rev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dirty="0" err="1" smtClean="0"/>
              <a:t>Rôles</a:t>
            </a:r>
            <a:r>
              <a:rPr lang="en-US" dirty="0" smtClean="0"/>
              <a:t> et obligations (p.23)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5029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fr-FR" dirty="0" smtClean="0"/>
              <a:t>Les personnes touchées par une catastrophe </a:t>
            </a:r>
            <a:r>
              <a:rPr lang="fr-FR" dirty="0" smtClean="0">
                <a:solidFill>
                  <a:srgbClr val="FFFF00"/>
                </a:solidFill>
              </a:rPr>
              <a:t>pourvoiront à leurs besoins élémentaires </a:t>
            </a:r>
            <a:r>
              <a:rPr lang="fr-FR" dirty="0" smtClean="0"/>
              <a:t>en tout premier lieu grâce à </a:t>
            </a:r>
            <a:r>
              <a:rPr lang="fr-FR" dirty="0" smtClean="0">
                <a:solidFill>
                  <a:srgbClr val="FFFF00"/>
                </a:solidFill>
              </a:rPr>
              <a:t>leurs propres efforts</a:t>
            </a:r>
            <a:r>
              <a:rPr lang="fr-FR" dirty="0" smtClean="0"/>
              <a:t>.</a:t>
            </a:r>
          </a:p>
          <a:p>
            <a:pPr>
              <a:lnSpc>
                <a:spcPct val="80000"/>
              </a:lnSpc>
            </a:pPr>
            <a:r>
              <a:rPr lang="fr-FR" dirty="0" smtClean="0"/>
              <a:t>Nous reconnaissons </a:t>
            </a:r>
            <a:r>
              <a:rPr lang="fr-FR" dirty="0" smtClean="0">
                <a:solidFill>
                  <a:srgbClr val="FFFF00"/>
                </a:solidFill>
              </a:rPr>
              <a:t>la responsabilité </a:t>
            </a:r>
            <a:r>
              <a:rPr lang="fr-FR" dirty="0" smtClean="0"/>
              <a:t>et le rôle primordiaux </a:t>
            </a:r>
            <a:r>
              <a:rPr lang="fr-FR" dirty="0" smtClean="0">
                <a:solidFill>
                  <a:srgbClr val="FFFF00"/>
                </a:solidFill>
              </a:rPr>
              <a:t>de l’État </a:t>
            </a:r>
            <a:r>
              <a:rPr lang="fr-FR" dirty="0" smtClean="0"/>
              <a:t>concerné de venir en aide aux populations affectées. </a:t>
            </a:r>
          </a:p>
          <a:p>
            <a:pPr>
              <a:lnSpc>
                <a:spcPct val="80000"/>
              </a:lnSpc>
            </a:pPr>
            <a:r>
              <a:rPr lang="fr-FR" altLang="en-GB" dirty="0" smtClean="0"/>
              <a:t>Les populations affectées ont le droit  à la </a:t>
            </a:r>
            <a:r>
              <a:rPr lang="fr-FR" altLang="en-GB" dirty="0" smtClean="0">
                <a:solidFill>
                  <a:srgbClr val="FFFF00"/>
                </a:solidFill>
              </a:rPr>
              <a:t>protection</a:t>
            </a:r>
            <a:r>
              <a:rPr lang="fr-FR" altLang="en-GB" dirty="0" smtClean="0"/>
              <a:t>, à  </a:t>
            </a:r>
            <a:r>
              <a:rPr lang="fr-FR" altLang="en-GB" dirty="0" smtClean="0">
                <a:solidFill>
                  <a:srgbClr val="FFFF00"/>
                </a:solidFill>
              </a:rPr>
              <a:t>l’assistance</a:t>
            </a:r>
            <a:r>
              <a:rPr lang="fr-FR" altLang="en-GB" dirty="0" smtClean="0"/>
              <a:t> et à la </a:t>
            </a:r>
            <a:r>
              <a:rPr lang="fr-FR" altLang="en-GB" dirty="0" smtClean="0">
                <a:solidFill>
                  <a:srgbClr val="FFFF00"/>
                </a:solidFill>
              </a:rPr>
              <a:t>sécurité</a:t>
            </a:r>
            <a:r>
              <a:rPr lang="fr-FR" altLang="en-GB" dirty="0" smtClean="0"/>
              <a:t>. Les Etats et les belligérants sont légalement tenus de faire valoir ces droits.</a:t>
            </a:r>
            <a:endParaRPr lang="fr-FR" dirty="0" smtClean="0"/>
          </a:p>
          <a:p>
            <a:pPr>
              <a:lnSpc>
                <a:spcPct val="80000"/>
              </a:lnSpc>
            </a:pPr>
            <a:r>
              <a:rPr lang="fr-FR" dirty="0" smtClean="0"/>
              <a:t>Notre rôle d’assistance met en évidence une réalité : ceux qui sont premièrement responsables ne sont pas toujours totalement en mesure d’assumer ce rôle, ou ne souhaitent pas l’assumer.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Protection Principles (p.)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371600"/>
            <a:ext cx="8229600" cy="5029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80000"/>
              </a:lnSpc>
            </a:pPr>
            <a:r>
              <a:rPr lang="en-US" sz="3600" dirty="0" smtClean="0"/>
              <a:t>Avoid causing further harm as a result of your actions</a:t>
            </a:r>
            <a:endParaRPr lang="en-US" sz="3600" b="1" dirty="0" smtClean="0">
              <a:solidFill>
                <a:srgbClr val="0066CC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3600" dirty="0" smtClean="0"/>
              <a:t>Ensure people’s access to impartial assistance</a:t>
            </a:r>
          </a:p>
          <a:p>
            <a:pPr>
              <a:lnSpc>
                <a:spcPct val="80000"/>
              </a:lnSpc>
            </a:pPr>
            <a:r>
              <a:rPr lang="en-US" sz="3600" dirty="0" smtClean="0"/>
              <a:t>Protect people from physical </a:t>
            </a:r>
            <a:r>
              <a:rPr lang="en-US" sz="3600" dirty="0"/>
              <a:t>&amp;</a:t>
            </a:r>
            <a:r>
              <a:rPr lang="en-US" sz="3600" dirty="0" smtClean="0"/>
              <a:t> psychological harm due to violence or coercion</a:t>
            </a:r>
          </a:p>
          <a:p>
            <a:pPr>
              <a:lnSpc>
                <a:spcPct val="80000"/>
              </a:lnSpc>
            </a:pPr>
            <a:r>
              <a:rPr lang="en-US" sz="3600" dirty="0" smtClean="0"/>
              <a:t>Assist with rights claims, access to remedies, </a:t>
            </a:r>
            <a:r>
              <a:rPr lang="en-US" sz="3600" dirty="0"/>
              <a:t>&amp;</a:t>
            </a:r>
            <a:r>
              <a:rPr lang="en-US" sz="3600" dirty="0" smtClean="0"/>
              <a:t> recovery from abuse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dirty="0" smtClean="0"/>
              <a:t>Modes of Protection Activity  (p.)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76400"/>
            <a:ext cx="8229600" cy="457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80000"/>
              </a:lnSpc>
            </a:pPr>
            <a:r>
              <a:rPr lang="en-US" sz="4400" dirty="0" smtClean="0"/>
              <a:t>Preventive: Preventing physical threats or rights abuse</a:t>
            </a:r>
          </a:p>
          <a:p>
            <a:pPr>
              <a:lnSpc>
                <a:spcPct val="80000"/>
              </a:lnSpc>
            </a:pPr>
            <a:r>
              <a:rPr lang="en-US" sz="4400" dirty="0" smtClean="0"/>
              <a:t>Responsive: Stopping ongoing violations</a:t>
            </a:r>
          </a:p>
          <a:p>
            <a:pPr>
              <a:lnSpc>
                <a:spcPct val="80000"/>
              </a:lnSpc>
            </a:pPr>
            <a:r>
              <a:rPr lang="en-US" sz="4400" dirty="0" smtClean="0"/>
              <a:t>Remedial: Providing remedies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5139</TotalTime>
  <Words>979</Words>
  <Application>Microsoft Office PowerPoint</Application>
  <PresentationFormat>On-screen Show (4:3)</PresentationFormat>
  <Paragraphs>114</Paragraphs>
  <Slides>24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Intro à Sphère: Objectif</vt:lpstr>
      <vt:lpstr>Les buts de Sphère:</vt:lpstr>
      <vt:lpstr> Outils pour mettre les principes et valeurs en action</vt:lpstr>
      <vt:lpstr>Se familiariser avec le manuel Sphère </vt:lpstr>
      <vt:lpstr>Process: extensive consultation</vt:lpstr>
      <vt:lpstr>La Charte Humanitaire</vt:lpstr>
      <vt:lpstr>Rôles et obligations (p.23)</vt:lpstr>
      <vt:lpstr>Protection Principles (p.)</vt:lpstr>
      <vt:lpstr>Modes of Protection Activity  (p.)</vt:lpstr>
      <vt:lpstr>Message Clé</vt:lpstr>
      <vt:lpstr>Code de conduite : Objectifs</vt:lpstr>
      <vt:lpstr>Exercice</vt:lpstr>
      <vt:lpstr>Messages Clés</vt:lpstr>
      <vt:lpstr>Dėfinitions  - Objectif</vt:lpstr>
      <vt:lpstr>Définitions</vt:lpstr>
      <vt:lpstr>Définitions</vt:lpstr>
      <vt:lpstr>Analysez &amp; Catégorisez</vt:lpstr>
      <vt:lpstr>Les Standard essentiels: objectif</vt:lpstr>
      <vt:lpstr>Questions</vt:lpstr>
      <vt:lpstr>Message Clé</vt:lpstr>
      <vt:lpstr>Objective</vt:lpstr>
      <vt:lpstr>Exercice Scenario</vt:lpstr>
      <vt:lpstr>Messages Clés</vt:lpstr>
      <vt:lpstr>Messages Clés</vt:lpstr>
    </vt:vector>
  </TitlesOfParts>
  <Company>Catholic Relief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EARO Accountability &amp; Protection Workshop</dc:title>
  <dc:creator>ehenning</dc:creator>
  <cp:lastModifiedBy>ted.henning</cp:lastModifiedBy>
  <cp:revision>145</cp:revision>
  <dcterms:created xsi:type="dcterms:W3CDTF">2012-08-04T12:52:26Z</dcterms:created>
  <dcterms:modified xsi:type="dcterms:W3CDTF">2014-11-30T12:34:48Z</dcterms:modified>
</cp:coreProperties>
</file>