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534" r:id="rId2"/>
    <p:sldId id="539" r:id="rId3"/>
    <p:sldId id="536" r:id="rId4"/>
    <p:sldId id="537" r:id="rId5"/>
    <p:sldId id="538" r:id="rId6"/>
    <p:sldId id="545" r:id="rId7"/>
    <p:sldId id="546" r:id="rId8"/>
    <p:sldId id="53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1FA183-0D9D-4507-86D3-7C5FC95C81D2}">
          <p14:sldIdLst>
            <p14:sldId id="534"/>
            <p14:sldId id="539"/>
            <p14:sldId id="536"/>
            <p14:sldId id="537"/>
            <p14:sldId id="538"/>
            <p14:sldId id="545"/>
            <p14:sldId id="546"/>
            <p14:sldId id="532"/>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hin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7D"/>
    <a:srgbClr val="70F89A"/>
    <a:srgbClr val="69FF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06" autoAdjust="0"/>
  </p:normalViewPr>
  <p:slideViewPr>
    <p:cSldViewPr>
      <p:cViewPr>
        <p:scale>
          <a:sx n="71" d="100"/>
          <a:sy n="71" d="100"/>
        </p:scale>
        <p:origin x="-1356" y="-30"/>
      </p:cViewPr>
      <p:guideLst>
        <p:guide orient="horz" pos="2160"/>
        <p:guide pos="2880"/>
      </p:guideLst>
    </p:cSldViewPr>
  </p:slideViewPr>
  <p:notesTextViewPr>
    <p:cViewPr>
      <p:scale>
        <a:sx n="1" d="1"/>
        <a:sy n="1" d="1"/>
      </p:scale>
      <p:origin x="0" y="0"/>
    </p:cViewPr>
  </p:notesTextViewPr>
  <p:sorterViewPr>
    <p:cViewPr>
      <p:scale>
        <a:sx n="80" d="100"/>
        <a:sy n="80" d="100"/>
      </p:scale>
      <p:origin x="0" y="53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77CAA-5536-4DCD-9076-7F2295F15C70}" type="datetimeFigureOut">
              <a:rPr lang="en-US" smtClean="0"/>
              <a:t>9/3/2015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B5BA8-9DC2-4149-ACD9-019336428A74}" type="slidenum">
              <a:rPr lang="en-US" smtClean="0"/>
              <a:t>‹#›</a:t>
            </a:fld>
            <a:endParaRPr lang="en-US"/>
          </a:p>
        </p:txBody>
      </p:sp>
    </p:spTree>
    <p:extLst>
      <p:ext uri="{BB962C8B-B14F-4D97-AF65-F5344CB8AC3E}">
        <p14:creationId xmlns:p14="http://schemas.microsoft.com/office/powerpoint/2010/main" val="81547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F5982B4-C47A-441C-9303-07A470F8A8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271F8BB-836F-4578-B05C-CC52E495AC9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982B4-C47A-441C-9303-07A470F8A8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982B4-C47A-441C-9303-07A470F8A8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781800" cy="1050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676400"/>
            <a:ext cx="38481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1676400"/>
            <a:ext cx="38481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08534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982B4-C47A-441C-9303-07A470F8A85E}"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F5982B4-C47A-441C-9303-07A470F8A85E}" type="datetimeFigureOut">
              <a:rPr lang="en-US" smtClean="0"/>
              <a:t>9/3/2015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1F8BB-836F-4578-B05C-CC52E495AC9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5982B4-C47A-441C-9303-07A470F8A85E}"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5982B4-C47A-441C-9303-07A470F8A85E}"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5982B4-C47A-441C-9303-07A470F8A85E}"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F5982B4-C47A-441C-9303-07A470F8A85E}"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1F8BB-836F-4578-B05C-CC52E495AC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5982B4-C47A-441C-9303-07A470F8A85E}"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1F8BB-836F-4578-B05C-CC52E495AC9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F5982B4-C47A-441C-9303-07A470F8A85E}" type="datetimeFigureOut">
              <a:rPr lang="en-US" smtClean="0"/>
              <a:t>9/3/2015</a:t>
            </a:fld>
            <a:endParaRPr lang="en-US"/>
          </a:p>
        </p:txBody>
      </p:sp>
      <p:sp>
        <p:nvSpPr>
          <p:cNvPr id="7" name="Slide Number Placeholder 6"/>
          <p:cNvSpPr>
            <a:spLocks noGrp="1"/>
          </p:cNvSpPr>
          <p:nvPr>
            <p:ph type="sldNum" sz="quarter" idx="12"/>
          </p:nvPr>
        </p:nvSpPr>
        <p:spPr/>
        <p:txBody>
          <a:bodyPr/>
          <a:lstStyle/>
          <a:p>
            <a:fld id="{7271F8BB-836F-4578-B05C-CC52E495AC9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F5982B4-C47A-441C-9303-07A470F8A85E}" type="datetimeFigureOut">
              <a:rPr lang="en-US" smtClean="0"/>
              <a:t>9/3/2015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71F8BB-836F-4578-B05C-CC52E495AC9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Lessons learned</a:t>
            </a:r>
            <a:endParaRPr lang="en-US" dirty="0"/>
          </a:p>
        </p:txBody>
      </p:sp>
      <p:sp>
        <p:nvSpPr>
          <p:cNvPr id="5" name="Text Placeholder 4"/>
          <p:cNvSpPr>
            <a:spLocks noGrp="1"/>
          </p:cNvSpPr>
          <p:nvPr>
            <p:ph type="body" idx="1"/>
          </p:nvPr>
        </p:nvSpPr>
        <p:spPr/>
        <p:txBody>
          <a:bodyPr/>
          <a:lstStyle/>
          <a:p>
            <a:r>
              <a:rPr lang="en-US" dirty="0">
                <a:solidFill>
                  <a:schemeClr val="bg1"/>
                </a:solidFill>
              </a:rPr>
              <a:t>Day 2 – Session </a:t>
            </a:r>
            <a:r>
              <a:rPr lang="en-US" dirty="0" smtClean="0">
                <a:solidFill>
                  <a:schemeClr val="bg1"/>
                </a:solidFill>
              </a:rPr>
              <a:t>4</a:t>
            </a:r>
            <a:endParaRPr lang="en-US" dirty="0">
              <a:solidFill>
                <a:schemeClr val="bg1"/>
              </a:solidFill>
            </a:endParaRPr>
          </a:p>
        </p:txBody>
      </p:sp>
      <p:pic>
        <p:nvPicPr>
          <p:cNvPr id="6" name="Picture 2" descr="crs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57200"/>
            <a:ext cx="2057400" cy="134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790" b="6297"/>
          <a:stretch/>
        </p:blipFill>
        <p:spPr>
          <a:xfrm>
            <a:off x="7464141" y="457200"/>
            <a:ext cx="1298859" cy="1349619"/>
          </a:xfrm>
          <a:prstGeom prst="rect">
            <a:avLst/>
          </a:prstGeom>
        </p:spPr>
      </p:pic>
    </p:spTree>
    <p:extLst>
      <p:ext uri="{BB962C8B-B14F-4D97-AF65-F5344CB8AC3E}">
        <p14:creationId xmlns:p14="http://schemas.microsoft.com/office/powerpoint/2010/main" val="3626073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(so far…)</a:t>
            </a:r>
            <a:endParaRPr lang="en-US" dirty="0"/>
          </a:p>
        </p:txBody>
      </p:sp>
      <p:sp>
        <p:nvSpPr>
          <p:cNvPr id="3" name="Content Placeholder 2"/>
          <p:cNvSpPr>
            <a:spLocks noGrp="1"/>
          </p:cNvSpPr>
          <p:nvPr>
            <p:ph sz="quarter" idx="1"/>
          </p:nvPr>
        </p:nvSpPr>
        <p:spPr>
          <a:xfrm>
            <a:off x="228600" y="1676400"/>
            <a:ext cx="8763000" cy="5029200"/>
          </a:xfrm>
        </p:spPr>
        <p:txBody>
          <a:bodyPr>
            <a:normAutofit fontScale="70000" lnSpcReduction="20000"/>
          </a:bodyPr>
          <a:lstStyle/>
          <a:p>
            <a:r>
              <a:rPr lang="en-US" sz="4200" b="1" dirty="0" smtClean="0"/>
              <a:t>Test, test, test—then scale.</a:t>
            </a:r>
            <a:r>
              <a:rPr lang="en-US" sz="4200" dirty="0" smtClean="0"/>
              <a:t> Plan sufficient time for </a:t>
            </a:r>
            <a:r>
              <a:rPr lang="en-US" sz="4200" u="sng" dirty="0" smtClean="0"/>
              <a:t>field testing </a:t>
            </a:r>
            <a:r>
              <a:rPr lang="en-US" sz="4200" dirty="0" smtClean="0"/>
              <a:t>and application revision before scaling to a large number of users.  Once the tools are scaled-up, it is more challenging to introduce changes given the time and financial costs of re-installing and re-training users.</a:t>
            </a:r>
            <a:endParaRPr lang="en-US" sz="4200" b="1" dirty="0" smtClean="0"/>
          </a:p>
          <a:p>
            <a:pPr>
              <a:spcBef>
                <a:spcPts val="1200"/>
              </a:spcBef>
            </a:pPr>
            <a:r>
              <a:rPr lang="en-US" sz="4200" b="1" dirty="0" smtClean="0"/>
              <a:t>It takes a team.</a:t>
            </a:r>
            <a:r>
              <a:rPr lang="en-US" sz="4200" dirty="0" smtClean="0"/>
              <a:t> Application development requires </a:t>
            </a:r>
            <a:r>
              <a:rPr lang="en-US" sz="4200" dirty="0" err="1" smtClean="0"/>
              <a:t>sectoral</a:t>
            </a:r>
            <a:r>
              <a:rPr lang="en-US" sz="4200" dirty="0" smtClean="0"/>
              <a:t> (program, M&amp;E, etc.), technology, translation and implementation expertise.  Take this into consideration and plan accordingly when developing ICT4D solutions</a:t>
            </a:r>
          </a:p>
          <a:p>
            <a:pPr lvl="1"/>
            <a:endParaRPr lang="en-US" sz="3700" b="1" dirty="0" smtClean="0"/>
          </a:p>
          <a:p>
            <a:endParaRPr lang="en-US" sz="4000" b="1" dirty="0"/>
          </a:p>
        </p:txBody>
      </p:sp>
    </p:spTree>
    <p:extLst>
      <p:ext uri="{BB962C8B-B14F-4D97-AF65-F5344CB8AC3E}">
        <p14:creationId xmlns:p14="http://schemas.microsoft.com/office/powerpoint/2010/main" val="3016294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(cont’d)</a:t>
            </a:r>
            <a:endParaRPr lang="en-US" dirty="0"/>
          </a:p>
        </p:txBody>
      </p:sp>
      <p:sp>
        <p:nvSpPr>
          <p:cNvPr id="3" name="Content Placeholder 2"/>
          <p:cNvSpPr>
            <a:spLocks noGrp="1"/>
          </p:cNvSpPr>
          <p:nvPr>
            <p:ph sz="quarter" idx="1"/>
          </p:nvPr>
        </p:nvSpPr>
        <p:spPr>
          <a:xfrm>
            <a:off x="152400" y="1752600"/>
            <a:ext cx="8839200" cy="4876800"/>
          </a:xfrm>
        </p:spPr>
        <p:txBody>
          <a:bodyPr>
            <a:normAutofit/>
          </a:bodyPr>
          <a:lstStyle/>
          <a:p>
            <a:pPr>
              <a:spcAft>
                <a:spcPts val="1200"/>
              </a:spcAft>
            </a:pPr>
            <a:r>
              <a:rPr lang="en-US" sz="3200" b="1" dirty="0" smtClean="0"/>
              <a:t>Invest in staff and partner capacity.</a:t>
            </a:r>
            <a:r>
              <a:rPr lang="en-US" sz="3200" dirty="0" smtClean="0"/>
              <a:t>  Because of the wide range of skills and knowledge required, it is important to develop skills (developing definitions, building forms, using devices etc.) across organization and partner staff to ensure  ICT4D knowledge and capacity is sustained throughout and across projects.</a:t>
            </a:r>
            <a:endParaRPr lang="en-US" sz="3200" b="1" dirty="0" smtClean="0"/>
          </a:p>
        </p:txBody>
      </p:sp>
    </p:spTree>
    <p:extLst>
      <p:ext uri="{BB962C8B-B14F-4D97-AF65-F5344CB8AC3E}">
        <p14:creationId xmlns:p14="http://schemas.microsoft.com/office/powerpoint/2010/main" val="2580491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(cont’d)</a:t>
            </a:r>
          </a:p>
        </p:txBody>
      </p:sp>
      <p:sp>
        <p:nvSpPr>
          <p:cNvPr id="3" name="Content Placeholder 2"/>
          <p:cNvSpPr>
            <a:spLocks noGrp="1"/>
          </p:cNvSpPr>
          <p:nvPr>
            <p:ph idx="1"/>
          </p:nvPr>
        </p:nvSpPr>
        <p:spPr/>
        <p:txBody>
          <a:bodyPr>
            <a:normAutofit/>
          </a:bodyPr>
          <a:lstStyle/>
          <a:p>
            <a:r>
              <a:rPr lang="en-US" b="1" dirty="0"/>
              <a:t>Keep Forms Simple</a:t>
            </a:r>
            <a:r>
              <a:rPr lang="en-US" dirty="0"/>
              <a:t>:  </a:t>
            </a:r>
            <a:r>
              <a:rPr lang="en-US" dirty="0" smtClean="0"/>
              <a:t>Keep </a:t>
            </a:r>
            <a:r>
              <a:rPr lang="en-US" dirty="0"/>
              <a:t>the forms simple and </a:t>
            </a:r>
            <a:r>
              <a:rPr lang="en-US" dirty="0" smtClean="0"/>
              <a:t>collect </a:t>
            </a:r>
            <a:r>
              <a:rPr lang="en-US" dirty="0"/>
              <a:t>only the information necessary for use</a:t>
            </a:r>
            <a:r>
              <a:rPr lang="en-US" dirty="0" smtClean="0"/>
              <a:t>.</a:t>
            </a:r>
          </a:p>
          <a:p>
            <a:endParaRPr lang="en-US" dirty="0"/>
          </a:p>
          <a:p>
            <a:r>
              <a:rPr lang="en-US" b="1" dirty="0"/>
              <a:t>Safeguarding against Data Loss</a:t>
            </a:r>
            <a:r>
              <a:rPr lang="en-US" dirty="0"/>
              <a:t>: </a:t>
            </a:r>
            <a:r>
              <a:rPr lang="en-US" dirty="0" smtClean="0"/>
              <a:t>When using iFormBuilder software, disable the “delete </a:t>
            </a:r>
            <a:r>
              <a:rPr lang="en-US" dirty="0"/>
              <a:t>on upload” default setting </a:t>
            </a:r>
            <a:r>
              <a:rPr lang="en-US" dirty="0" smtClean="0"/>
              <a:t>for the first 2 months of data collection so </a:t>
            </a:r>
            <a:r>
              <a:rPr lang="en-US" dirty="0"/>
              <a:t>that data is not deleted on upload.  This will enable incomplete uploads to be recovered on the devices.</a:t>
            </a:r>
          </a:p>
          <a:p>
            <a:endParaRPr lang="en-US" dirty="0"/>
          </a:p>
          <a:p>
            <a:endParaRPr lang="en-US" dirty="0"/>
          </a:p>
        </p:txBody>
      </p:sp>
    </p:spTree>
    <p:extLst>
      <p:ext uri="{BB962C8B-B14F-4D97-AF65-F5344CB8AC3E}">
        <p14:creationId xmlns:p14="http://schemas.microsoft.com/office/powerpoint/2010/main" val="4043562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(cont’d)</a:t>
            </a:r>
          </a:p>
        </p:txBody>
      </p:sp>
      <p:sp>
        <p:nvSpPr>
          <p:cNvPr id="3" name="Content Placeholder 2"/>
          <p:cNvSpPr>
            <a:spLocks noGrp="1"/>
          </p:cNvSpPr>
          <p:nvPr>
            <p:ph idx="1"/>
          </p:nvPr>
        </p:nvSpPr>
        <p:spPr>
          <a:xfrm>
            <a:off x="457200" y="1752600"/>
            <a:ext cx="8458200" cy="4724400"/>
          </a:xfrm>
        </p:spPr>
        <p:txBody>
          <a:bodyPr>
            <a:normAutofit lnSpcReduction="10000"/>
          </a:bodyPr>
          <a:lstStyle/>
          <a:p>
            <a:r>
              <a:rPr lang="en-US" b="1" dirty="0"/>
              <a:t>ICT4E requires IT support staff: </a:t>
            </a:r>
            <a:r>
              <a:rPr lang="en-US" dirty="0" smtClean="0"/>
              <a:t>Dedicated </a:t>
            </a:r>
            <a:r>
              <a:rPr lang="en-US" dirty="0"/>
              <a:t>ICT4E support </a:t>
            </a:r>
            <a:r>
              <a:rPr lang="en-US" dirty="0" smtClean="0"/>
              <a:t>is necessary from the ICT roll-out.  ICT responsibilities should be included in job descriptions, if possible.</a:t>
            </a:r>
            <a:endParaRPr lang="en-US" dirty="0"/>
          </a:p>
          <a:p>
            <a:endParaRPr lang="en-US" dirty="0"/>
          </a:p>
          <a:p>
            <a:r>
              <a:rPr lang="en-US" b="1" dirty="0"/>
              <a:t>Timing of ICT Introduction : </a:t>
            </a:r>
            <a:r>
              <a:rPr lang="en-US" dirty="0"/>
              <a:t>Factors which affect readiness for ICT4E include: in-country experience and capacity; permanent emergency program and IT staff in place; project timeframe; and connectivity.  </a:t>
            </a:r>
            <a:endParaRPr lang="en-US" b="1" dirty="0"/>
          </a:p>
          <a:p>
            <a:endParaRPr lang="en-US" b="1" dirty="0"/>
          </a:p>
          <a:p>
            <a:r>
              <a:rPr lang="en-US" b="1" dirty="0"/>
              <a:t>Share and learn, learn and share.</a:t>
            </a:r>
            <a:r>
              <a:rPr lang="en-US" dirty="0"/>
              <a:t> Be willing to share—you (and others) will learn more that way</a:t>
            </a:r>
            <a:r>
              <a:rPr lang="en-US" dirty="0" smtClean="0"/>
              <a:t>.</a:t>
            </a:r>
            <a:endParaRPr lang="en-US" dirty="0"/>
          </a:p>
          <a:p>
            <a:endParaRPr lang="en-US" dirty="0"/>
          </a:p>
        </p:txBody>
      </p:sp>
    </p:spTree>
    <p:extLst>
      <p:ext uri="{BB962C8B-B14F-4D97-AF65-F5344CB8AC3E}">
        <p14:creationId xmlns:p14="http://schemas.microsoft.com/office/powerpoint/2010/main" val="2620823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Moment for reflection</a:t>
            </a:r>
            <a:endParaRPr lang="en-US" dirty="0"/>
          </a:p>
        </p:txBody>
      </p:sp>
      <p:sp>
        <p:nvSpPr>
          <p:cNvPr id="5" name="Text Placeholder 4"/>
          <p:cNvSpPr>
            <a:spLocks noGrp="1"/>
          </p:cNvSpPr>
          <p:nvPr>
            <p:ph type="body" idx="1"/>
          </p:nvPr>
        </p:nvSpPr>
        <p:spPr/>
        <p:txBody>
          <a:bodyPr/>
          <a:lstStyle/>
          <a:p>
            <a:r>
              <a:rPr lang="en-US" dirty="0" smtClean="0"/>
              <a:t>ICT4D Session 4.1</a:t>
            </a:r>
            <a:endParaRPr lang="en-US" dirty="0"/>
          </a:p>
        </p:txBody>
      </p:sp>
      <p:pic>
        <p:nvPicPr>
          <p:cNvPr id="6" name="Picture 2" descr="crs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57200"/>
            <a:ext cx="2057400" cy="134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790" b="6297"/>
          <a:stretch/>
        </p:blipFill>
        <p:spPr>
          <a:xfrm>
            <a:off x="7464141" y="457200"/>
            <a:ext cx="1298859" cy="1349619"/>
          </a:xfrm>
          <a:prstGeom prst="rect">
            <a:avLst/>
          </a:prstGeom>
        </p:spPr>
      </p:pic>
    </p:spTree>
    <p:extLst>
      <p:ext uri="{BB962C8B-B14F-4D97-AF65-F5344CB8AC3E}">
        <p14:creationId xmlns:p14="http://schemas.microsoft.com/office/powerpoint/2010/main" val="1552558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020433"/>
            <a:ext cx="8077200" cy="2554545"/>
          </a:xfrm>
          <a:prstGeom prst="rect">
            <a:avLst/>
          </a:prstGeom>
        </p:spPr>
        <p:txBody>
          <a:bodyPr wrap="square" anchor="ctr">
            <a:spAutoFit/>
          </a:bodyPr>
          <a:lstStyle/>
          <a:p>
            <a:pPr marL="114300" indent="0" algn="ctr">
              <a:buNone/>
            </a:pPr>
            <a:r>
              <a:rPr lang="en-US" sz="4000" dirty="0" smtClean="0"/>
              <a:t>How will you incorporate these lessons learned into your future programming that involves ICT?</a:t>
            </a:r>
            <a:endParaRPr lang="en-US" sz="4000" dirty="0"/>
          </a:p>
        </p:txBody>
      </p:sp>
    </p:spTree>
    <p:extLst>
      <p:ext uri="{BB962C8B-B14F-4D97-AF65-F5344CB8AC3E}">
        <p14:creationId xmlns:p14="http://schemas.microsoft.com/office/powerpoint/2010/main" val="2519044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Form Building Practice</a:t>
            </a:r>
            <a:endParaRPr lang="en-US" dirty="0"/>
          </a:p>
        </p:txBody>
      </p:sp>
      <p:sp>
        <p:nvSpPr>
          <p:cNvPr id="5" name="Text Placeholder 4"/>
          <p:cNvSpPr>
            <a:spLocks noGrp="1"/>
          </p:cNvSpPr>
          <p:nvPr>
            <p:ph type="body" idx="1"/>
          </p:nvPr>
        </p:nvSpPr>
        <p:spPr/>
        <p:txBody>
          <a:bodyPr/>
          <a:lstStyle/>
          <a:p>
            <a:r>
              <a:rPr lang="en-US" dirty="0" smtClean="0">
                <a:solidFill>
                  <a:schemeClr val="bg1"/>
                </a:solidFill>
              </a:rPr>
              <a:t>Day 2 – Session </a:t>
            </a:r>
            <a:r>
              <a:rPr lang="en-US" dirty="0">
                <a:solidFill>
                  <a:schemeClr val="bg1"/>
                </a:solidFill>
              </a:rPr>
              <a:t>5</a:t>
            </a:r>
          </a:p>
        </p:txBody>
      </p:sp>
      <p:pic>
        <p:nvPicPr>
          <p:cNvPr id="6" name="Picture 2" descr="crs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57200"/>
            <a:ext cx="2057400" cy="134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7790" b="6297"/>
          <a:stretch/>
        </p:blipFill>
        <p:spPr>
          <a:xfrm>
            <a:off x="7464141" y="457200"/>
            <a:ext cx="1298859" cy="1349619"/>
          </a:xfrm>
          <a:prstGeom prst="rect">
            <a:avLst/>
          </a:prstGeom>
        </p:spPr>
      </p:pic>
    </p:spTree>
    <p:extLst>
      <p:ext uri="{BB962C8B-B14F-4D97-AF65-F5344CB8AC3E}">
        <p14:creationId xmlns:p14="http://schemas.microsoft.com/office/powerpoint/2010/main" val="4266810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5256</TotalTime>
  <Words>339</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Lessons learned</vt:lpstr>
      <vt:lpstr>Lessons LEARNED (so far…)</vt:lpstr>
      <vt:lpstr>Lessons (cont’d)</vt:lpstr>
      <vt:lpstr>Lessons (cont’d)</vt:lpstr>
      <vt:lpstr>Lessons (cont’d)</vt:lpstr>
      <vt:lpstr>Moment for reflection</vt:lpstr>
      <vt:lpstr>PowerPoint Presentation</vt:lpstr>
      <vt:lpstr>Form Building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ICT4D Design Training</dc:title>
  <dc:creator>marianna.hensley</dc:creator>
  <cp:lastModifiedBy>Gilbert, Sarah</cp:lastModifiedBy>
  <cp:revision>244</cp:revision>
  <dcterms:created xsi:type="dcterms:W3CDTF">2013-07-07T16:05:56Z</dcterms:created>
  <dcterms:modified xsi:type="dcterms:W3CDTF">2015-09-03T07:23:37Z</dcterms:modified>
</cp:coreProperties>
</file>