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57" r:id="rId2"/>
    <p:sldId id="258" r:id="rId3"/>
    <p:sldId id="259" r:id="rId4"/>
    <p:sldId id="274" r:id="rId5"/>
    <p:sldId id="260" r:id="rId6"/>
    <p:sldId id="261" r:id="rId7"/>
    <p:sldId id="262" r:id="rId8"/>
    <p:sldId id="278" r:id="rId9"/>
    <p:sldId id="263" r:id="rId10"/>
    <p:sldId id="264" r:id="rId11"/>
    <p:sldId id="276" r:id="rId12"/>
    <p:sldId id="275" r:id="rId13"/>
    <p:sldId id="277" r:id="rId14"/>
    <p:sldId id="265" r:id="rId15"/>
    <p:sldId id="266" r:id="rId16"/>
    <p:sldId id="267" r:id="rId17"/>
    <p:sldId id="268" r:id="rId18"/>
    <p:sldId id="269" r:id="rId19"/>
    <p:sldId id="270" r:id="rId20"/>
    <p:sldId id="271" r:id="rId21"/>
    <p:sldId id="272" r:id="rId22"/>
    <p:sldId id="273"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754" autoAdjust="0"/>
  </p:normalViewPr>
  <p:slideViewPr>
    <p:cSldViewPr>
      <p:cViewPr varScale="1">
        <p:scale>
          <a:sx n="61" d="100"/>
          <a:sy n="61" d="100"/>
        </p:scale>
        <p:origin x="-162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BA149B-96E3-4A54-89A9-EBE4D4B73A8D}" type="datetimeFigureOut">
              <a:rPr lang="en-US" smtClean="0"/>
              <a:t>1/26/2015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A8E678-A6C0-490D-9B10-7F5625F3B54E}" type="slidenum">
              <a:rPr lang="en-US" smtClean="0"/>
              <a:t>‹#›</a:t>
            </a:fld>
            <a:endParaRPr lang="en-US"/>
          </a:p>
        </p:txBody>
      </p:sp>
    </p:spTree>
    <p:extLst>
      <p:ext uri="{BB962C8B-B14F-4D97-AF65-F5344CB8AC3E}">
        <p14:creationId xmlns:p14="http://schemas.microsoft.com/office/powerpoint/2010/main" val="3382399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43C51D50-B113-4EBC-AB9B-68766B1DBAAA}" type="slidenum">
              <a:rPr lang="en-US" smtClean="0">
                <a:solidFill>
                  <a:prstClr val="black"/>
                </a:solidFill>
              </a:rPr>
              <a:pPr>
                <a:defRPr/>
              </a:pPr>
              <a:t>2</a:t>
            </a:fld>
            <a:endParaRPr lang="en-US">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43169F68-6435-4902-9354-A260F4A57328}" type="slidenum">
              <a:rPr lang="en-US" smtClean="0">
                <a:solidFill>
                  <a:prstClr val="black"/>
                </a:solidFill>
              </a:rPr>
              <a:pPr>
                <a:defRPr/>
              </a:pPr>
              <a:t>12</a:t>
            </a:fld>
            <a:endParaRPr 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43169F68-6435-4902-9354-A260F4A57328}" type="slidenum">
              <a:rPr lang="en-US" smtClean="0">
                <a:solidFill>
                  <a:prstClr val="black"/>
                </a:solidFill>
              </a:rPr>
              <a:pPr>
                <a:defRPr/>
              </a:pPr>
              <a:t>13</a:t>
            </a:fld>
            <a:endParaRPr lang="en-US">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If market integration is poor due to weak information and infrastructure and high transport and marketing costs, supply will not flow into the market, increasing prices for the population. In such cases, the local procurement of food can have significant effects on local prices.</a:t>
            </a:r>
          </a:p>
          <a:p>
            <a:endParaRPr lang="en-US" smtClean="0"/>
          </a:p>
        </p:txBody>
      </p:sp>
      <p:sp>
        <p:nvSpPr>
          <p:cNvPr id="4" name="Slide Number Placeholder 3"/>
          <p:cNvSpPr>
            <a:spLocks noGrp="1"/>
          </p:cNvSpPr>
          <p:nvPr>
            <p:ph type="sldNum" sz="quarter" idx="5"/>
          </p:nvPr>
        </p:nvSpPr>
        <p:spPr/>
        <p:txBody>
          <a:bodyPr/>
          <a:lstStyle/>
          <a:p>
            <a:pPr>
              <a:defRPr/>
            </a:pPr>
            <a:fld id="{F99CBE73-E14D-4E86-BA86-EB5733B66715}" type="slidenum">
              <a:rPr lang="en-US" smtClean="0">
                <a:solidFill>
                  <a:prstClr val="black"/>
                </a:solidFill>
              </a:rPr>
              <a:pPr>
                <a:defRPr/>
              </a:pPr>
              <a:t>14</a:t>
            </a:fld>
            <a:endParaRPr lang="en-US">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lnSpcReduction="10000"/>
          </a:bodyPr>
          <a:lstStyle/>
          <a:p>
            <a:pPr>
              <a:defRPr/>
            </a:pPr>
            <a:r>
              <a:rPr lang="en-US" dirty="0" smtClean="0"/>
              <a:t>How can you tell which markets are integrated? </a:t>
            </a:r>
          </a:p>
          <a:p>
            <a:pPr marL="228600" indent="-228600">
              <a:buFontTx/>
              <a:buAutoNum type="arabicPeriod"/>
              <a:defRPr/>
            </a:pPr>
            <a:r>
              <a:rPr lang="en-US" dirty="0" smtClean="0"/>
              <a:t>Similar price trends, with the difference in prices due to marketing costs (transport)</a:t>
            </a:r>
          </a:p>
          <a:p>
            <a:pPr marL="228600" indent="-228600">
              <a:buFontTx/>
              <a:buAutoNum type="arabicPeriod"/>
              <a:defRPr/>
            </a:pPr>
            <a:r>
              <a:rPr lang="en-US" dirty="0" smtClean="0"/>
              <a:t>Markets are not integrated because price peaks in the local market did not act as a signal for more supplies from the capital. During harvests, food is not moving out to bring prices back up.</a:t>
            </a:r>
          </a:p>
          <a:p>
            <a:pPr marL="228600" indent="-228600">
              <a:defRPr/>
            </a:pPr>
            <a:endParaRPr lang="en-US" dirty="0" smtClean="0"/>
          </a:p>
          <a:p>
            <a:pPr marL="228600" indent="-228600">
              <a:defRPr/>
            </a:pPr>
            <a:r>
              <a:rPr lang="en-US" dirty="0" smtClean="0"/>
              <a:t>Market integration </a:t>
            </a:r>
            <a:r>
              <a:rPr lang="en-US" dirty="0" err="1" smtClean="0"/>
              <a:t>smooths</a:t>
            </a:r>
            <a:r>
              <a:rPr lang="en-US" dirty="0" smtClean="0"/>
              <a:t> seasonal price fluctuations.</a:t>
            </a:r>
          </a:p>
          <a:p>
            <a:pPr marL="228600" indent="-228600">
              <a:defRPr/>
            </a:pPr>
            <a:endParaRPr lang="en-US" dirty="0" smtClean="0"/>
          </a:p>
          <a:p>
            <a:pPr marL="228600" indent="-228600">
              <a:defRPr/>
            </a:pPr>
            <a:r>
              <a:rPr lang="en-US" dirty="0" smtClean="0"/>
              <a:t>Criteria for good integration – good road infrastructure, geographical distances, market information, high number of market actors</a:t>
            </a:r>
          </a:p>
          <a:p>
            <a:pPr marL="228600" indent="-228600">
              <a:defRPr/>
            </a:pPr>
            <a:r>
              <a:rPr lang="en-US" dirty="0" smtClean="0"/>
              <a:t>Criteria for poor integration – high transport costs, insecurity, informal taxes during routes, poor road structure.</a:t>
            </a:r>
          </a:p>
          <a:p>
            <a:pPr marL="228600" indent="-228600">
              <a:defRPr/>
            </a:pPr>
            <a:endParaRPr lang="en-US" dirty="0" smtClean="0"/>
          </a:p>
          <a:p>
            <a:pPr marL="228600" indent="-228600">
              <a:defRPr/>
            </a:pPr>
            <a:r>
              <a:rPr lang="en-US" dirty="0" smtClean="0"/>
              <a:t>Changes in emergency – damage to transport infrastructure, elimination of key market actors who provided links with other markets, lack of finance for trading activities (break down of credit), insecurity and conflict</a:t>
            </a:r>
          </a:p>
          <a:p>
            <a:pPr marL="228600" indent="-228600">
              <a:defRPr/>
            </a:pPr>
            <a:endParaRPr lang="en-US" dirty="0" smtClean="0"/>
          </a:p>
          <a:p>
            <a:pPr marL="228600" indent="-228600">
              <a:defRPr/>
            </a:pPr>
            <a:r>
              <a:rPr lang="en-US" dirty="0" smtClean="0"/>
              <a:t>Why is it important? If market is not integrated, increasing demand through cash/vouchers will not signal more supplies, causing prices to increase.</a:t>
            </a:r>
            <a:endParaRPr lang="en-US" dirty="0"/>
          </a:p>
        </p:txBody>
      </p:sp>
      <p:sp>
        <p:nvSpPr>
          <p:cNvPr id="4" name="Slide Number Placeholder 3"/>
          <p:cNvSpPr>
            <a:spLocks noGrp="1"/>
          </p:cNvSpPr>
          <p:nvPr>
            <p:ph type="sldNum" sz="quarter" idx="5"/>
          </p:nvPr>
        </p:nvSpPr>
        <p:spPr/>
        <p:txBody>
          <a:bodyPr/>
          <a:lstStyle/>
          <a:p>
            <a:pPr>
              <a:defRPr/>
            </a:pPr>
            <a:fld id="{F85EEFEE-F855-4CBE-A22E-ADA4C3F39E23}" type="slidenum">
              <a:rPr lang="en-US" smtClean="0">
                <a:solidFill>
                  <a:prstClr val="black"/>
                </a:solidFill>
              </a:rPr>
              <a:pPr>
                <a:defRPr/>
              </a:pPr>
              <a:t>15</a:t>
            </a:fld>
            <a:endParaRPr lang="en-US">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477B1E4E-7B46-4059-A725-FCEFEB5C5879}" type="slidenum">
              <a:rPr lang="en-US" smtClean="0">
                <a:solidFill>
                  <a:prstClr val="black"/>
                </a:solidFill>
              </a:rPr>
              <a:pPr>
                <a:defRPr/>
              </a:pPr>
              <a:t>16</a:t>
            </a:fld>
            <a:endParaRPr lang="en-US">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How might competition decrease in emergency?</a:t>
            </a:r>
          </a:p>
          <a:p>
            <a:pPr>
              <a:buFontTx/>
              <a:buChar char="•"/>
            </a:pPr>
            <a:r>
              <a:rPr lang="en-US" smtClean="0"/>
              <a:t>Reduced competition – market actors exit</a:t>
            </a:r>
          </a:p>
          <a:p>
            <a:pPr>
              <a:buFontTx/>
              <a:buChar char="•"/>
            </a:pPr>
            <a:r>
              <a:rPr lang="en-US" smtClean="0"/>
              <a:t>Increased monopolistic behavior – actors start colluding</a:t>
            </a:r>
          </a:p>
          <a:p>
            <a:pPr>
              <a:buFontTx/>
              <a:buChar char="•"/>
            </a:pPr>
            <a:r>
              <a:rPr lang="en-US" smtClean="0"/>
              <a:t>Greater exclusion – worse restrictions on where and when certain market actors can operate</a:t>
            </a:r>
          </a:p>
          <a:p>
            <a:pPr>
              <a:buFontTx/>
              <a:buChar char="•"/>
            </a:pPr>
            <a:r>
              <a:rPr lang="en-US" smtClean="0"/>
              <a:t>Greater market distortion – actions by governments (or aid agencies) which temporarily disadvantage vulnerable producers or depress economic activity.</a:t>
            </a:r>
          </a:p>
          <a:p>
            <a:pPr>
              <a:buFontTx/>
              <a:buChar char="•"/>
            </a:pPr>
            <a:endParaRPr lang="en-US" smtClean="0"/>
          </a:p>
          <a:p>
            <a:r>
              <a:rPr lang="en-US" smtClean="0"/>
              <a:t>Why is it important?</a:t>
            </a:r>
          </a:p>
          <a:p>
            <a:pPr>
              <a:buFontTx/>
              <a:buChar char="•"/>
            </a:pPr>
            <a:r>
              <a:rPr lang="en-US" smtClean="0"/>
              <a:t>If there is not competition in markets, collusion between traders can cause prices to rise (or stay high), even though supplies are available and the market system is otherwise performing well</a:t>
            </a:r>
          </a:p>
          <a:p>
            <a:pPr>
              <a:buFontTx/>
              <a:buChar char="•"/>
            </a:pPr>
            <a:endParaRPr lang="en-US" smtClean="0"/>
          </a:p>
          <a:p>
            <a:r>
              <a:rPr lang="en-US" smtClean="0"/>
              <a:t>How might our program design affect market power? </a:t>
            </a:r>
          </a:p>
          <a:p>
            <a:r>
              <a:rPr lang="en-US" smtClean="0"/>
              <a:t>Can facilitate the entry of new actors </a:t>
            </a:r>
          </a:p>
          <a:p>
            <a:r>
              <a:rPr lang="en-US" smtClean="0"/>
              <a:t>Can target certain types of traders in our voucher and procurement programs (positive or negative impact)</a:t>
            </a:r>
          </a:p>
        </p:txBody>
      </p:sp>
      <p:sp>
        <p:nvSpPr>
          <p:cNvPr id="4" name="Slide Number Placeholder 3"/>
          <p:cNvSpPr>
            <a:spLocks noGrp="1"/>
          </p:cNvSpPr>
          <p:nvPr>
            <p:ph type="sldNum" sz="quarter" idx="5"/>
          </p:nvPr>
        </p:nvSpPr>
        <p:spPr/>
        <p:txBody>
          <a:bodyPr/>
          <a:lstStyle/>
          <a:p>
            <a:pPr>
              <a:defRPr/>
            </a:pPr>
            <a:fld id="{48A85E8F-03A6-4F64-ACE3-55A7045F24F9}" type="slidenum">
              <a:rPr lang="en-US" smtClean="0">
                <a:solidFill>
                  <a:prstClr val="black"/>
                </a:solidFill>
              </a:rPr>
              <a:pPr>
                <a:defRPr/>
              </a:pPr>
              <a:t>17</a:t>
            </a:fld>
            <a:endParaRPr lang="en-US">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A8369461-F93E-4C5A-A139-624FDD8A25B2}" type="slidenum">
              <a:rPr lang="en-US" smtClean="0">
                <a:solidFill>
                  <a:prstClr val="black"/>
                </a:solidFill>
              </a:rPr>
              <a:pPr>
                <a:defRPr/>
              </a:pPr>
              <a:t>18</a:t>
            </a:fld>
            <a:endParaRPr lang="en-US">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Tx/>
              <a:buChar char="•"/>
            </a:pPr>
            <a:r>
              <a:rPr lang="en-US" smtClean="0"/>
              <a:t>The number and type of participants engaged in the market may change over the year.</a:t>
            </a:r>
          </a:p>
          <a:p>
            <a:pPr>
              <a:buFontTx/>
              <a:buChar char="•"/>
            </a:pPr>
            <a:r>
              <a:rPr lang="en-US" smtClean="0"/>
              <a:t>For example, the numbers of traders and transport services tend to peak around the harvest period.</a:t>
            </a:r>
          </a:p>
          <a:p>
            <a:pPr>
              <a:buFontTx/>
              <a:buChar char="•"/>
            </a:pPr>
            <a:r>
              <a:rPr lang="en-US" smtClean="0"/>
              <a:t>The volume, origin and quality of commodities in the market change over the year.</a:t>
            </a:r>
          </a:p>
          <a:p>
            <a:pPr>
              <a:buFontTx/>
              <a:buChar char="•"/>
            </a:pPr>
            <a:r>
              <a:rPr lang="en-US" smtClean="0"/>
              <a:t>Local products are more common at harvest time and imported products are more common during the lean season.</a:t>
            </a:r>
          </a:p>
          <a:p>
            <a:pPr>
              <a:buFontTx/>
              <a:buChar char="•"/>
            </a:pPr>
            <a:r>
              <a:rPr lang="en-US" smtClean="0"/>
              <a:t>Road infrastructure becomes unusable during the rainy season in areas that do not have all-weather roads.</a:t>
            </a:r>
          </a:p>
          <a:p>
            <a:pPr>
              <a:buFontTx/>
              <a:buChar char="•"/>
            </a:pPr>
            <a:r>
              <a:rPr lang="en-US" smtClean="0"/>
              <a:t>The quality of perishable products such as vegetables and grains changes throughout the year and can influence prices.</a:t>
            </a:r>
          </a:p>
          <a:p>
            <a:pPr>
              <a:buFontTx/>
              <a:buChar char="•"/>
            </a:pPr>
            <a:r>
              <a:rPr lang="en-US" smtClean="0"/>
              <a:t>Market prices at all levels of the market also follow seasonal patterns.</a:t>
            </a:r>
          </a:p>
          <a:p>
            <a:pPr>
              <a:buFontTx/>
              <a:buChar char="•"/>
            </a:pPr>
            <a:endParaRPr lang="en-US" smtClean="0"/>
          </a:p>
          <a:p>
            <a:r>
              <a:rPr lang="en-US" smtClean="0"/>
              <a:t>Why is it important – Changes in price and volumes may not be due to the emergency. </a:t>
            </a:r>
          </a:p>
          <a:p>
            <a:pPr>
              <a:buFontTx/>
              <a:buChar char="•"/>
            </a:pPr>
            <a:r>
              <a:rPr lang="en-US" smtClean="0"/>
              <a:t>Need to know how to compare baseline and post-emergency data</a:t>
            </a:r>
          </a:p>
          <a:p>
            <a:pPr>
              <a:buFontTx/>
              <a:buChar char="•"/>
            </a:pPr>
            <a:r>
              <a:rPr lang="en-US" smtClean="0"/>
              <a:t>Certain programs may work in certain times of the year, but not in others. Interventions needed may be different.</a:t>
            </a:r>
          </a:p>
        </p:txBody>
      </p:sp>
      <p:sp>
        <p:nvSpPr>
          <p:cNvPr id="4" name="Slide Number Placeholder 3"/>
          <p:cNvSpPr>
            <a:spLocks noGrp="1"/>
          </p:cNvSpPr>
          <p:nvPr>
            <p:ph type="sldNum" sz="quarter" idx="5"/>
          </p:nvPr>
        </p:nvSpPr>
        <p:spPr/>
        <p:txBody>
          <a:bodyPr/>
          <a:lstStyle/>
          <a:p>
            <a:pPr>
              <a:defRPr/>
            </a:pPr>
            <a:fld id="{542510A5-A08D-43D9-91B3-2FB952E95DEA}" type="slidenum">
              <a:rPr lang="en-US" smtClean="0">
                <a:solidFill>
                  <a:prstClr val="black"/>
                </a:solidFill>
              </a:rPr>
              <a:pPr>
                <a:defRPr/>
              </a:pPr>
              <a:t>19</a:t>
            </a:fld>
            <a:endParaRPr lang="en-US">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latin typeface="Garamond" pitchFamily="18" charset="0"/>
            </a:endParaRPr>
          </a:p>
        </p:txBody>
      </p:sp>
      <p:sp>
        <p:nvSpPr>
          <p:cNvPr id="67588" name="Slide Number Placeholder 3"/>
          <p:cNvSpPr>
            <a:spLocks noGrp="1"/>
          </p:cNvSpPr>
          <p:nvPr>
            <p:ph type="sldNum" sz="quarter" idx="5"/>
          </p:nvPr>
        </p:nvSpPr>
        <p:spPr/>
        <p:txBody>
          <a:bodyPr/>
          <a:lstStyle/>
          <a:p>
            <a:pPr>
              <a:defRPr/>
            </a:pPr>
            <a:fld id="{45F2B14F-0766-47BB-BBF7-5BFE2CDE55EF}" type="slidenum">
              <a:rPr lang="en-US">
                <a:solidFill>
                  <a:prstClr val="black"/>
                </a:solidFill>
              </a:rPr>
              <a:pPr>
                <a:defRPr/>
              </a:pPr>
              <a:t>20</a:t>
            </a:fld>
            <a:endParaRPr lang="en-US">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latin typeface="Garamond" pitchFamily="18" charset="0"/>
              </a:rPr>
              <a:t>Why is this important – changes in government policy may impact needs and the feasibility of certain interventions. Need to continue to monitor over the course of the project and adapt project as necessary.</a:t>
            </a:r>
          </a:p>
        </p:txBody>
      </p:sp>
      <p:sp>
        <p:nvSpPr>
          <p:cNvPr id="69636" name="Slide Number Placeholder 3"/>
          <p:cNvSpPr>
            <a:spLocks noGrp="1"/>
          </p:cNvSpPr>
          <p:nvPr>
            <p:ph type="sldNum" sz="quarter" idx="5"/>
          </p:nvPr>
        </p:nvSpPr>
        <p:spPr/>
        <p:txBody>
          <a:bodyPr/>
          <a:lstStyle/>
          <a:p>
            <a:pPr>
              <a:defRPr/>
            </a:pPr>
            <a:fld id="{4D31D92E-54CD-4D52-95E2-0011637FEA11}" type="slidenum">
              <a:rPr lang="en-US">
                <a:solidFill>
                  <a:prstClr val="black"/>
                </a:solidFill>
              </a:rPr>
              <a:pPr>
                <a:defRPr/>
              </a:pPr>
              <a:t>21</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8BDACEC9-16B2-498E-BD58-649FBE9A36DE}" type="slidenum">
              <a:rPr lang="en-US" smtClean="0">
                <a:solidFill>
                  <a:prstClr val="black"/>
                </a:solidFill>
              </a:rPr>
              <a:pPr>
                <a:defRPr/>
              </a:pPr>
              <a:t>3</a:t>
            </a:fld>
            <a:endParaRPr 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Markets can be affected by a shock.</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Poor and erratic rainfall reduces farm production and market supply, leading to higher food and grain prices for consumers.</a:t>
            </a:r>
          </a:p>
          <a:p>
            <a:pPr lvl="0"/>
            <a:r>
              <a:rPr lang="en-US" sz="1200" kern="1200" dirty="0" smtClean="0">
                <a:solidFill>
                  <a:schemeClr val="tx1"/>
                </a:solidFill>
                <a:effectLst/>
                <a:latin typeface="+mn-lt"/>
                <a:ea typeface="+mn-ea"/>
                <a:cs typeface="+mn-cs"/>
              </a:rPr>
              <a:t>As grain prices rise, livestock prices may decline due to illness, poor body condition, and the decline in terms of trade with respect to grain.</a:t>
            </a:r>
          </a:p>
          <a:p>
            <a:pPr lvl="0"/>
            <a:r>
              <a:rPr lang="en-US" sz="1200" kern="1200" dirty="0" smtClean="0">
                <a:solidFill>
                  <a:schemeClr val="tx1"/>
                </a:solidFill>
                <a:effectLst/>
                <a:latin typeface="+mn-lt"/>
                <a:ea typeface="+mn-ea"/>
                <a:cs typeface="+mn-cs"/>
              </a:rPr>
              <a:t>Storms and floods might destroy roads; spoil grain stocks and sever supply chains, preventing markets from being re-supplied.</a:t>
            </a:r>
          </a:p>
          <a:p>
            <a:pPr lvl="0"/>
            <a:r>
              <a:rPr lang="en-US" sz="1200" kern="1200" dirty="0" smtClean="0">
                <a:solidFill>
                  <a:schemeClr val="tx1"/>
                </a:solidFill>
                <a:effectLst/>
                <a:latin typeface="+mn-lt"/>
                <a:ea typeface="+mn-ea"/>
                <a:cs typeface="+mn-cs"/>
              </a:rPr>
              <a:t>Excessive fuel prices increase transport and processing costs, shrink trader margins and incentives, and, thereby, depress producer incomes, and increase consumer prices.</a:t>
            </a:r>
          </a:p>
          <a:p>
            <a:r>
              <a:rPr lang="en-US" sz="1200" b="1" kern="1200" dirty="0" smtClean="0">
                <a:solidFill>
                  <a:schemeClr val="tx1"/>
                </a:solidFill>
                <a:effectLst/>
                <a:latin typeface="+mn-lt"/>
                <a:ea typeface="+mn-ea"/>
                <a:cs typeface="+mn-cs"/>
              </a:rPr>
              <a:t>Markets can form part of the response.</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Traders move supplies from surplus areas that are less affected by the crisis to supply deficit areas based on price signals.</a:t>
            </a:r>
          </a:p>
          <a:p>
            <a:pPr lvl="0"/>
            <a:r>
              <a:rPr lang="en-US" sz="1200" kern="1200" dirty="0" smtClean="0">
                <a:solidFill>
                  <a:schemeClr val="tx1"/>
                </a:solidFill>
                <a:effectLst/>
                <a:latin typeface="+mn-lt"/>
                <a:ea typeface="+mn-ea"/>
                <a:cs typeface="+mn-cs"/>
              </a:rPr>
              <a:t>Governments buy food from surplus areas or import food, and sell these stocks into the local market in an effort to increase the supply of food and stabilize rising prices.</a:t>
            </a:r>
          </a:p>
          <a:p>
            <a:pPr lvl="0"/>
            <a:r>
              <a:rPr lang="en-US" sz="1200" kern="1200" dirty="0" smtClean="0">
                <a:solidFill>
                  <a:schemeClr val="tx1"/>
                </a:solidFill>
                <a:effectLst/>
                <a:latin typeface="+mn-lt"/>
                <a:ea typeface="+mn-ea"/>
                <a:cs typeface="+mn-cs"/>
              </a:rPr>
              <a:t>Institutions (government and non-government) make local purchases from surplus areas and support food distribution in deficit areas, or supply vulnerable populations with vouchers or cash as part of humanitarian response and social welfare programs.</a:t>
            </a:r>
          </a:p>
          <a:p>
            <a:r>
              <a:rPr lang="en-US" sz="1200" b="1" kern="1200" dirty="0" smtClean="0">
                <a:solidFill>
                  <a:schemeClr val="tx1"/>
                </a:solidFill>
                <a:effectLst/>
                <a:latin typeface="+mn-lt"/>
                <a:ea typeface="+mn-ea"/>
                <a:cs typeface="+mn-cs"/>
              </a:rPr>
              <a:t>Markets can be affected by the response.</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An influx of food aid can reduce acute price spikes caused by food shortages, improving food access even for non-beneficiaries.</a:t>
            </a:r>
          </a:p>
          <a:p>
            <a:pPr lvl="0"/>
            <a:r>
              <a:rPr lang="en-US" sz="1200" kern="1200" dirty="0" smtClean="0">
                <a:solidFill>
                  <a:schemeClr val="tx1"/>
                </a:solidFill>
                <a:effectLst/>
                <a:latin typeface="+mn-lt"/>
                <a:ea typeface="+mn-ea"/>
                <a:cs typeface="+mn-cs"/>
              </a:rPr>
              <a:t>An influx of food aid can depress prices, lowering farmer and trader incomes.</a:t>
            </a:r>
          </a:p>
          <a:p>
            <a:pPr lvl="0"/>
            <a:r>
              <a:rPr lang="en-US" sz="1200" kern="1200" dirty="0" smtClean="0">
                <a:solidFill>
                  <a:schemeClr val="tx1"/>
                </a:solidFill>
                <a:effectLst/>
                <a:latin typeface="+mn-lt"/>
                <a:ea typeface="+mn-ea"/>
                <a:cs typeface="+mn-cs"/>
              </a:rPr>
              <a:t>Cash, voucher programs can stimulate demand, driving up food prices.</a:t>
            </a:r>
          </a:p>
          <a:p>
            <a:pPr lvl="0"/>
            <a:r>
              <a:rPr lang="en-US" sz="1200" kern="1200" dirty="0" smtClean="0">
                <a:solidFill>
                  <a:schemeClr val="tx1"/>
                </a:solidFill>
                <a:effectLst/>
                <a:latin typeface="+mn-lt"/>
                <a:ea typeface="+mn-ea"/>
                <a:cs typeface="+mn-cs"/>
              </a:rPr>
              <a:t>Trade barriers may disrupt market flows, cause shortages and result in high food prices.</a:t>
            </a:r>
          </a:p>
          <a:p>
            <a:r>
              <a:rPr lang="en-US" sz="1200" kern="1200" dirty="0" smtClean="0">
                <a:solidFill>
                  <a:schemeClr val="tx1"/>
                </a:solidFill>
                <a:effectLst/>
                <a:latin typeface="+mn-lt"/>
                <a:ea typeface="+mn-ea"/>
                <a:cs typeface="+mn-cs"/>
              </a:rPr>
              <a:t>FEWS NET Markets Guidance No.6 “Markets, Food Security and Early Warning Reporting.” October 2009, p.5</a:t>
            </a:r>
          </a:p>
          <a:p>
            <a:endParaRPr lang="en-US" dirty="0"/>
          </a:p>
        </p:txBody>
      </p:sp>
      <p:sp>
        <p:nvSpPr>
          <p:cNvPr id="4" name="Slide Number Placeholder 3"/>
          <p:cNvSpPr>
            <a:spLocks noGrp="1"/>
          </p:cNvSpPr>
          <p:nvPr>
            <p:ph type="sldNum" sz="quarter" idx="10"/>
          </p:nvPr>
        </p:nvSpPr>
        <p:spPr/>
        <p:txBody>
          <a:bodyPr/>
          <a:lstStyle/>
          <a:p>
            <a:fld id="{52A8E678-A6C0-490D-9B10-7F5625F3B54E}" type="slidenum">
              <a:rPr lang="en-US" smtClean="0"/>
              <a:t>4</a:t>
            </a:fld>
            <a:endParaRPr lang="en-US"/>
          </a:p>
        </p:txBody>
      </p:sp>
    </p:spTree>
    <p:extLst>
      <p:ext uri="{BB962C8B-B14F-4D97-AF65-F5344CB8AC3E}">
        <p14:creationId xmlns:p14="http://schemas.microsoft.com/office/powerpoint/2010/main" val="2971183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A </a:t>
            </a:r>
            <a:r>
              <a:rPr lang="en-US" sz="1200" b="1" dirty="0" smtClean="0"/>
              <a:t>commodity</a:t>
            </a:r>
            <a:r>
              <a:rPr lang="en-US" sz="1200" dirty="0" smtClean="0"/>
              <a:t> is something tangible, that has value and can be exchanged.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r>
              <a:rPr lang="en-US" b="1" i="1" dirty="0" smtClean="0"/>
              <a:t>Ask: what are market actors? </a:t>
            </a:r>
            <a:r>
              <a:rPr lang="en-US" dirty="0" smtClean="0"/>
              <a:t>– all the different individuals and enterprises involved in buying and selling in a market system. </a:t>
            </a:r>
          </a:p>
          <a:p>
            <a:endParaRPr lang="en-US" dirty="0" smtClean="0"/>
          </a:p>
          <a:p>
            <a:r>
              <a:rPr lang="en-US" b="1" i="1" dirty="0" smtClean="0"/>
              <a:t>Ask participants to name different market actors, and write on flip chart.</a:t>
            </a:r>
          </a:p>
          <a:p>
            <a:endParaRPr lang="en-US" dirty="0" smtClean="0"/>
          </a:p>
          <a:p>
            <a:r>
              <a:rPr lang="en-US" dirty="0" smtClean="0"/>
              <a:t>May include small-holder farmers, large-scale producers, assemblers, importers/exporters, traders, itinerant traders, processors, transporters, wholesalers, retailers and consumers.</a:t>
            </a:r>
          </a:p>
          <a:p>
            <a:r>
              <a:rPr lang="en-US" dirty="0" smtClean="0">
                <a:solidFill>
                  <a:schemeClr val="bg1"/>
                </a:solidFill>
              </a:rPr>
              <a:t>Along a market chain, each trader buys and sells at different prices.</a:t>
            </a:r>
          </a:p>
          <a:p>
            <a:endParaRPr lang="en-US" dirty="0" smtClean="0">
              <a:solidFill>
                <a:schemeClr val="bg1"/>
              </a:solidFill>
            </a:endParaRPr>
          </a:p>
          <a:p>
            <a:r>
              <a:rPr lang="en-US" dirty="0" smtClean="0"/>
              <a:t>The difference between the buying and selling price – minus other costs (storage, transport) – is called the</a:t>
            </a:r>
            <a:r>
              <a:rPr lang="en-US" b="1" dirty="0" smtClean="0"/>
              <a:t> margin</a:t>
            </a:r>
            <a:endParaRPr lang="en-US" dirty="0" smtClean="0"/>
          </a:p>
          <a:p>
            <a:endParaRPr lang="en-US" dirty="0" smtClean="0"/>
          </a:p>
          <a:p>
            <a:r>
              <a:rPr lang="en-US" b="1" i="1" dirty="0" smtClean="0"/>
              <a:t>When we consider the whole market system, who else might we consider in the list above?</a:t>
            </a:r>
          </a:p>
          <a:p>
            <a:endParaRPr lang="en-US" dirty="0" smtClean="0"/>
          </a:p>
          <a:p>
            <a:r>
              <a:rPr lang="en-US" dirty="0" smtClean="0"/>
              <a:t>Others behind the scenes: storage owners, input suppliers, credit suppliers, government officials and policies</a:t>
            </a:r>
          </a:p>
          <a:p>
            <a:endParaRPr lang="en-US" dirty="0" smtClean="0"/>
          </a:p>
        </p:txBody>
      </p:sp>
      <p:sp>
        <p:nvSpPr>
          <p:cNvPr id="4" name="Slide Number Placeholder 3"/>
          <p:cNvSpPr>
            <a:spLocks noGrp="1"/>
          </p:cNvSpPr>
          <p:nvPr>
            <p:ph type="sldNum" sz="quarter" idx="5"/>
          </p:nvPr>
        </p:nvSpPr>
        <p:spPr/>
        <p:txBody>
          <a:bodyPr/>
          <a:lstStyle/>
          <a:p>
            <a:pPr>
              <a:defRPr/>
            </a:pPr>
            <a:fld id="{2CD8D721-EEDC-49EF-BD09-90C71C5E9E37}" type="slidenum">
              <a:rPr lang="en-US" smtClean="0">
                <a:solidFill>
                  <a:prstClr val="black"/>
                </a:solidFill>
              </a:rPr>
              <a:pPr>
                <a:defRPr/>
              </a:pPr>
              <a:t>5</a:t>
            </a:fld>
            <a:endParaRPr 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A </a:t>
            </a:r>
            <a:r>
              <a:rPr lang="en-US" sz="1200" b="1" dirty="0" smtClean="0"/>
              <a:t>commodity</a:t>
            </a:r>
            <a:r>
              <a:rPr lang="en-US" sz="1200" dirty="0" smtClean="0"/>
              <a:t> is something tangible, that has value and can be exchanged.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r>
              <a:rPr lang="en-US" b="1" i="1" dirty="0" smtClean="0"/>
              <a:t>Ask: what are market actors? </a:t>
            </a:r>
            <a:r>
              <a:rPr lang="en-US" dirty="0" smtClean="0"/>
              <a:t>– all the different individuals and enterprises involved in buying and selling in a market system. </a:t>
            </a:r>
          </a:p>
          <a:p>
            <a:endParaRPr lang="en-US" dirty="0" smtClean="0"/>
          </a:p>
          <a:p>
            <a:r>
              <a:rPr lang="en-US" b="1" i="1" dirty="0" smtClean="0"/>
              <a:t>Ask participants to name different market actors, and write on flip chart.</a:t>
            </a:r>
          </a:p>
          <a:p>
            <a:endParaRPr lang="en-US" dirty="0" smtClean="0"/>
          </a:p>
          <a:p>
            <a:r>
              <a:rPr lang="en-US" dirty="0" smtClean="0"/>
              <a:t>May include small-holder farmers, large-scale producers, assemblers, importers/exporters, traders, itinerant traders, processors, transporters, wholesalers, retailers and consumers.</a:t>
            </a:r>
          </a:p>
          <a:p>
            <a:r>
              <a:rPr lang="en-US" dirty="0" smtClean="0">
                <a:solidFill>
                  <a:schemeClr val="bg1"/>
                </a:solidFill>
              </a:rPr>
              <a:t>Along a market chain, each trader buys and sells at different prices.</a:t>
            </a:r>
          </a:p>
          <a:p>
            <a:endParaRPr lang="en-US" dirty="0" smtClean="0">
              <a:solidFill>
                <a:schemeClr val="bg1"/>
              </a:solidFill>
            </a:endParaRPr>
          </a:p>
          <a:p>
            <a:r>
              <a:rPr lang="en-US" dirty="0" smtClean="0"/>
              <a:t>The difference between the buying and selling price – minus other costs (storage, transport) – is called the</a:t>
            </a:r>
            <a:r>
              <a:rPr lang="en-US" b="1" dirty="0" smtClean="0"/>
              <a:t> margin</a:t>
            </a:r>
            <a:endParaRPr lang="en-US" dirty="0" smtClean="0"/>
          </a:p>
          <a:p>
            <a:endParaRPr lang="en-US" dirty="0" smtClean="0"/>
          </a:p>
          <a:p>
            <a:r>
              <a:rPr lang="en-US" b="1" i="1" dirty="0" smtClean="0"/>
              <a:t>When we consider the whole market system, who else might we consider in the list above?</a:t>
            </a:r>
          </a:p>
          <a:p>
            <a:endParaRPr lang="en-US" dirty="0" smtClean="0"/>
          </a:p>
          <a:p>
            <a:r>
              <a:rPr lang="en-US" dirty="0" smtClean="0"/>
              <a:t>Others behind the scenes: storage owners, input suppliers, credit suppliers, government officials and policies</a:t>
            </a:r>
          </a:p>
          <a:p>
            <a:endParaRPr lang="en-US" dirty="0" smtClean="0"/>
          </a:p>
        </p:txBody>
      </p:sp>
      <p:sp>
        <p:nvSpPr>
          <p:cNvPr id="4" name="Slide Number Placeholder 3"/>
          <p:cNvSpPr>
            <a:spLocks noGrp="1"/>
          </p:cNvSpPr>
          <p:nvPr>
            <p:ph type="sldNum" sz="quarter" idx="5"/>
          </p:nvPr>
        </p:nvSpPr>
        <p:spPr/>
        <p:txBody>
          <a:bodyPr/>
          <a:lstStyle/>
          <a:p>
            <a:pPr>
              <a:defRPr/>
            </a:pPr>
            <a:fld id="{2CD8D721-EEDC-49EF-BD09-90C71C5E9E37}" type="slidenum">
              <a:rPr lang="en-US" smtClean="0">
                <a:solidFill>
                  <a:prstClr val="black"/>
                </a:solidFill>
              </a:rPr>
              <a:pPr>
                <a:defRPr/>
              </a:pPr>
              <a:t>6</a:t>
            </a:fld>
            <a:endParaRPr 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A </a:t>
            </a:r>
            <a:r>
              <a:rPr lang="en-US" sz="1200" b="1" dirty="0" smtClean="0"/>
              <a:t>commodity</a:t>
            </a:r>
            <a:r>
              <a:rPr lang="en-US" sz="1200" dirty="0" smtClean="0"/>
              <a:t> is something tangible, that has value and can be exchanged.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r>
              <a:rPr lang="en-US" b="1" i="1" dirty="0" smtClean="0"/>
              <a:t>Ask: what are market actors? </a:t>
            </a:r>
            <a:r>
              <a:rPr lang="en-US" dirty="0" smtClean="0"/>
              <a:t>– all the different individuals and enterprises involved in buying and selling in a market system. </a:t>
            </a:r>
          </a:p>
          <a:p>
            <a:endParaRPr lang="en-US" dirty="0" smtClean="0"/>
          </a:p>
          <a:p>
            <a:r>
              <a:rPr lang="en-US" b="1" i="1" dirty="0" smtClean="0"/>
              <a:t>Ask participants to name different market actors, and write on flip chart.</a:t>
            </a:r>
          </a:p>
          <a:p>
            <a:endParaRPr lang="en-US" dirty="0" smtClean="0"/>
          </a:p>
          <a:p>
            <a:r>
              <a:rPr lang="en-US" dirty="0" smtClean="0"/>
              <a:t>May include small-holder farmers, large-scale producers, assemblers, importers/exporters, traders, itinerant traders, processors, transporters, wholesalers, retailers and consumers.</a:t>
            </a:r>
          </a:p>
          <a:p>
            <a:r>
              <a:rPr lang="en-US" dirty="0" smtClean="0">
                <a:solidFill>
                  <a:schemeClr val="bg1"/>
                </a:solidFill>
              </a:rPr>
              <a:t>Along a market chain, each trader buys and sells at different prices.</a:t>
            </a:r>
          </a:p>
          <a:p>
            <a:endParaRPr lang="en-US" dirty="0" smtClean="0">
              <a:solidFill>
                <a:schemeClr val="bg1"/>
              </a:solidFill>
            </a:endParaRPr>
          </a:p>
          <a:p>
            <a:r>
              <a:rPr lang="en-US" dirty="0" smtClean="0"/>
              <a:t>The difference between the buying and selling price – minus other costs (storage, transport) – is called the</a:t>
            </a:r>
            <a:r>
              <a:rPr lang="en-US" b="1" dirty="0" smtClean="0"/>
              <a:t> margin</a:t>
            </a:r>
            <a:endParaRPr lang="en-US" dirty="0" smtClean="0"/>
          </a:p>
          <a:p>
            <a:endParaRPr lang="en-US" dirty="0" smtClean="0"/>
          </a:p>
          <a:p>
            <a:r>
              <a:rPr lang="en-US" b="1" i="1" dirty="0" smtClean="0"/>
              <a:t>When we consider the whole market system, who else might we consider in the list above?</a:t>
            </a:r>
          </a:p>
          <a:p>
            <a:endParaRPr lang="en-US" dirty="0" smtClean="0"/>
          </a:p>
          <a:p>
            <a:r>
              <a:rPr lang="en-US" dirty="0" smtClean="0"/>
              <a:t>Others behind the scenes: storage owners, input suppliers, credit suppliers, government officials and policies</a:t>
            </a:r>
          </a:p>
          <a:p>
            <a:endParaRPr lang="en-US" dirty="0" smtClean="0"/>
          </a:p>
        </p:txBody>
      </p:sp>
      <p:sp>
        <p:nvSpPr>
          <p:cNvPr id="4" name="Slide Number Placeholder 3"/>
          <p:cNvSpPr>
            <a:spLocks noGrp="1"/>
          </p:cNvSpPr>
          <p:nvPr>
            <p:ph type="sldNum" sz="quarter" idx="5"/>
          </p:nvPr>
        </p:nvSpPr>
        <p:spPr/>
        <p:txBody>
          <a:bodyPr/>
          <a:lstStyle/>
          <a:p>
            <a:pPr>
              <a:defRPr/>
            </a:pPr>
            <a:fld id="{2CD8D721-EEDC-49EF-BD09-90C71C5E9E37}" type="slidenum">
              <a:rPr lang="en-US" smtClean="0">
                <a:solidFill>
                  <a:prstClr val="black"/>
                </a:solidFill>
              </a:rPr>
              <a:pPr>
                <a:defRPr/>
              </a:pPr>
              <a:t>7</a:t>
            </a:fld>
            <a:endParaRPr 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A </a:t>
            </a:r>
            <a:r>
              <a:rPr lang="en-US" sz="1200" b="1" dirty="0" smtClean="0"/>
              <a:t>commodity</a:t>
            </a:r>
            <a:r>
              <a:rPr lang="en-US" sz="1200" dirty="0" smtClean="0"/>
              <a:t> is something tangible, that has value and can be exchanged.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r>
              <a:rPr lang="en-US" b="1" i="1" dirty="0" smtClean="0"/>
              <a:t>Ask: what are market actors? </a:t>
            </a:r>
            <a:r>
              <a:rPr lang="en-US" dirty="0" smtClean="0"/>
              <a:t>– all the different individuals and enterprises involved in buying and selling in a market system. </a:t>
            </a:r>
          </a:p>
          <a:p>
            <a:endParaRPr lang="en-US" dirty="0" smtClean="0"/>
          </a:p>
          <a:p>
            <a:r>
              <a:rPr lang="en-US" b="1" i="1" dirty="0" smtClean="0"/>
              <a:t>Ask participants to name different market actors, and write on flip chart.</a:t>
            </a:r>
          </a:p>
          <a:p>
            <a:endParaRPr lang="en-US" dirty="0" smtClean="0"/>
          </a:p>
          <a:p>
            <a:r>
              <a:rPr lang="en-US" dirty="0" smtClean="0"/>
              <a:t>May include small-holder farmers, large-scale producers, assemblers, importers/exporters, traders, itinerant traders, processors, transporters, wholesalers, retailers and consumers.</a:t>
            </a:r>
          </a:p>
          <a:p>
            <a:r>
              <a:rPr lang="en-US" dirty="0" smtClean="0">
                <a:solidFill>
                  <a:schemeClr val="bg1"/>
                </a:solidFill>
              </a:rPr>
              <a:t>Along a market chain, each trader buys and sells at different prices.</a:t>
            </a:r>
          </a:p>
          <a:p>
            <a:endParaRPr lang="en-US" dirty="0" smtClean="0">
              <a:solidFill>
                <a:schemeClr val="bg1"/>
              </a:solidFill>
            </a:endParaRPr>
          </a:p>
          <a:p>
            <a:r>
              <a:rPr lang="en-US" dirty="0" smtClean="0"/>
              <a:t>The difference between the buying and selling price – minus other costs (storage, transport) – is called the</a:t>
            </a:r>
            <a:r>
              <a:rPr lang="en-US" b="1" dirty="0" smtClean="0"/>
              <a:t> margin</a:t>
            </a:r>
            <a:endParaRPr lang="en-US" dirty="0" smtClean="0"/>
          </a:p>
          <a:p>
            <a:endParaRPr lang="en-US" dirty="0" smtClean="0"/>
          </a:p>
          <a:p>
            <a:r>
              <a:rPr lang="en-US" b="1" i="1" dirty="0" smtClean="0"/>
              <a:t>When we consider the whole market system, who else might we consider in the list above?</a:t>
            </a:r>
          </a:p>
          <a:p>
            <a:endParaRPr lang="en-US" dirty="0" smtClean="0"/>
          </a:p>
          <a:p>
            <a:r>
              <a:rPr lang="en-US" dirty="0" smtClean="0"/>
              <a:t>Others behind the scenes: storage owners, input suppliers, credit suppliers, government officials and policies</a:t>
            </a:r>
          </a:p>
          <a:p>
            <a:endParaRPr lang="en-US" dirty="0" smtClean="0"/>
          </a:p>
        </p:txBody>
      </p:sp>
      <p:sp>
        <p:nvSpPr>
          <p:cNvPr id="4" name="Slide Number Placeholder 3"/>
          <p:cNvSpPr>
            <a:spLocks noGrp="1"/>
          </p:cNvSpPr>
          <p:nvPr>
            <p:ph type="sldNum" sz="quarter" idx="5"/>
          </p:nvPr>
        </p:nvSpPr>
        <p:spPr/>
        <p:txBody>
          <a:bodyPr/>
          <a:lstStyle/>
          <a:p>
            <a:pPr>
              <a:defRPr/>
            </a:pPr>
            <a:fld id="{2CD8D721-EEDC-49EF-BD09-90C71C5E9E37}" type="slidenum">
              <a:rPr lang="en-US" smtClean="0">
                <a:solidFill>
                  <a:prstClr val="black"/>
                </a:solidFill>
              </a:rPr>
              <a:pPr>
                <a:defRPr/>
              </a:pPr>
              <a:t>9</a:t>
            </a:fld>
            <a:endParaRPr 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43169F68-6435-4902-9354-A260F4A57328}" type="slidenum">
              <a:rPr lang="en-US" smtClean="0">
                <a:solidFill>
                  <a:prstClr val="black"/>
                </a:solidFill>
              </a:rPr>
              <a:pPr>
                <a:defRPr/>
              </a:pPr>
              <a:t>10</a:t>
            </a:fld>
            <a:endParaRPr 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43169F68-6435-4902-9354-A260F4A57328}" type="slidenum">
              <a:rPr lang="en-US" smtClean="0">
                <a:solidFill>
                  <a:prstClr val="black"/>
                </a:solidFill>
              </a:rPr>
              <a:pPr>
                <a:defRPr/>
              </a:pPr>
              <a:t>11</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F26FF88-A21C-4FB8-8E4F-B628E7D0B31C}" type="datetimeFigureOut">
              <a:rPr lang="en-US" smtClean="0">
                <a:solidFill>
                  <a:prstClr val="white">
                    <a:tint val="75000"/>
                  </a:prstClr>
                </a:solidFill>
              </a:rPr>
              <a:pPr/>
              <a:t>1/26/2015</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83CB894D-43D9-41BC-AE43-29EC54972F74}"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1369891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26FF88-A21C-4FB8-8E4F-B628E7D0B31C}" type="datetimeFigureOut">
              <a:rPr lang="en-US" smtClean="0">
                <a:solidFill>
                  <a:prstClr val="white">
                    <a:tint val="75000"/>
                  </a:prstClr>
                </a:solidFill>
              </a:rPr>
              <a:pPr/>
              <a:t>1/26/2015</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83CB894D-43D9-41BC-AE43-29EC54972F74}"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3566902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26FF88-A21C-4FB8-8E4F-B628E7D0B31C}" type="datetimeFigureOut">
              <a:rPr lang="en-US" smtClean="0">
                <a:solidFill>
                  <a:prstClr val="white">
                    <a:tint val="75000"/>
                  </a:prstClr>
                </a:solidFill>
              </a:rPr>
              <a:pPr/>
              <a:t>1/26/2015</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83CB894D-43D9-41BC-AE43-29EC54972F74}"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946213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26FF88-A21C-4FB8-8E4F-B628E7D0B31C}" type="datetimeFigureOut">
              <a:rPr lang="en-US" smtClean="0">
                <a:solidFill>
                  <a:prstClr val="white">
                    <a:tint val="75000"/>
                  </a:prstClr>
                </a:solidFill>
              </a:rPr>
              <a:pPr/>
              <a:t>1/26/2015</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83CB894D-43D9-41BC-AE43-29EC54972F74}"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638379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F26FF88-A21C-4FB8-8E4F-B628E7D0B31C}" type="datetimeFigureOut">
              <a:rPr lang="en-US" smtClean="0">
                <a:solidFill>
                  <a:prstClr val="white">
                    <a:tint val="75000"/>
                  </a:prstClr>
                </a:solidFill>
              </a:rPr>
              <a:pPr/>
              <a:t>1/26/2015</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83CB894D-43D9-41BC-AE43-29EC54972F74}"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9285501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F26FF88-A21C-4FB8-8E4F-B628E7D0B31C}" type="datetimeFigureOut">
              <a:rPr lang="en-US" smtClean="0">
                <a:solidFill>
                  <a:prstClr val="white">
                    <a:tint val="75000"/>
                  </a:prstClr>
                </a:solidFill>
              </a:rPr>
              <a:pPr/>
              <a:t>1/26/2015</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83CB894D-43D9-41BC-AE43-29EC54972F74}"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6566438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F26FF88-A21C-4FB8-8E4F-B628E7D0B31C}" type="datetimeFigureOut">
              <a:rPr lang="en-US" smtClean="0">
                <a:solidFill>
                  <a:prstClr val="white">
                    <a:tint val="75000"/>
                  </a:prstClr>
                </a:solidFill>
              </a:rPr>
              <a:pPr/>
              <a:t>1/26/2015</a:t>
            </a:fld>
            <a:endParaRPr lang="en-US">
              <a:solidFill>
                <a:prstClr val="white">
                  <a:tint val="75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83CB894D-43D9-41BC-AE43-29EC54972F74}"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203721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F26FF88-A21C-4FB8-8E4F-B628E7D0B31C}" type="datetimeFigureOut">
              <a:rPr lang="en-US" smtClean="0">
                <a:solidFill>
                  <a:prstClr val="white">
                    <a:tint val="75000"/>
                  </a:prstClr>
                </a:solidFill>
              </a:rPr>
              <a:pPr/>
              <a:t>1/26/2015</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83CB894D-43D9-41BC-AE43-29EC54972F74}"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744665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26FF88-A21C-4FB8-8E4F-B628E7D0B31C}" type="datetimeFigureOut">
              <a:rPr lang="en-US" smtClean="0">
                <a:solidFill>
                  <a:prstClr val="white">
                    <a:tint val="75000"/>
                  </a:prstClr>
                </a:solidFill>
              </a:rPr>
              <a:pPr/>
              <a:t>1/26/2015</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83CB894D-43D9-41BC-AE43-29EC54972F74}"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1601823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26FF88-A21C-4FB8-8E4F-B628E7D0B31C}" type="datetimeFigureOut">
              <a:rPr lang="en-US" smtClean="0">
                <a:solidFill>
                  <a:prstClr val="white">
                    <a:tint val="75000"/>
                  </a:prstClr>
                </a:solidFill>
              </a:rPr>
              <a:pPr/>
              <a:t>1/26/2015</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83CB894D-43D9-41BC-AE43-29EC54972F74}"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5417374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26FF88-A21C-4FB8-8E4F-B628E7D0B31C}" type="datetimeFigureOut">
              <a:rPr lang="en-US" smtClean="0">
                <a:solidFill>
                  <a:prstClr val="white">
                    <a:tint val="75000"/>
                  </a:prstClr>
                </a:solidFill>
              </a:rPr>
              <a:pPr/>
              <a:t>1/26/2015</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83CB894D-43D9-41BC-AE43-29EC54972F74}"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1085898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26FF88-A21C-4FB8-8E4F-B628E7D0B31C}" type="datetimeFigureOut">
              <a:rPr lang="en-US" smtClean="0">
                <a:solidFill>
                  <a:prstClr val="white">
                    <a:tint val="75000"/>
                  </a:prstClr>
                </a:solidFill>
              </a:rPr>
              <a:pPr/>
              <a:t>1/26/2015</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CB894D-43D9-41BC-AE43-29EC54972F74}"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85341153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Market Concepts</a:t>
            </a:r>
            <a:endParaRPr lang="en-US" dirty="0"/>
          </a:p>
        </p:txBody>
      </p:sp>
      <p:sp>
        <p:nvSpPr>
          <p:cNvPr id="5" name="Subtitle 4"/>
          <p:cNvSpPr>
            <a:spLocks noGrp="1"/>
          </p:cNvSpPr>
          <p:nvPr>
            <p:ph type="subTitle" idx="1"/>
          </p:nvPr>
        </p:nvSpPr>
        <p:spPr/>
        <p:txBody>
          <a:bodyPr>
            <a:normAutofit/>
          </a:bodyPr>
          <a:lstStyle/>
          <a:p>
            <a:r>
              <a:rPr lang="en-US" sz="3500" dirty="0" smtClean="0"/>
              <a:t>MBRRR </a:t>
            </a:r>
            <a:r>
              <a:rPr lang="en-US" sz="3500" dirty="0" smtClean="0"/>
              <a:t>Training</a:t>
            </a:r>
          </a:p>
          <a:p>
            <a:r>
              <a:rPr lang="en-US" sz="3500" dirty="0" smtClean="0"/>
              <a:t>Session 1.4</a:t>
            </a:r>
            <a:endParaRPr lang="en-US" sz="3500" dirty="0"/>
          </a:p>
        </p:txBody>
      </p:sp>
    </p:spTree>
    <p:extLst>
      <p:ext uri="{BB962C8B-B14F-4D97-AF65-F5344CB8AC3E}">
        <p14:creationId xmlns:p14="http://schemas.microsoft.com/office/powerpoint/2010/main" val="33932702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Market Characteristics and Efficiency</a:t>
            </a:r>
            <a:endParaRPr lang="en-US" dirty="0"/>
          </a:p>
        </p:txBody>
      </p:sp>
      <p:sp>
        <p:nvSpPr>
          <p:cNvPr id="3" name="Content Placeholder 2"/>
          <p:cNvSpPr>
            <a:spLocks noGrp="1"/>
          </p:cNvSpPr>
          <p:nvPr>
            <p:ph sz="quarter" idx="1"/>
          </p:nvPr>
        </p:nvSpPr>
        <p:spPr>
          <a:xfrm>
            <a:off x="609600" y="1600200"/>
            <a:ext cx="8382000" cy="5105400"/>
          </a:xfrm>
        </p:spPr>
        <p:txBody>
          <a:bodyPr>
            <a:normAutofit/>
          </a:bodyPr>
          <a:lstStyle/>
          <a:p>
            <a:pPr>
              <a:defRPr/>
            </a:pPr>
            <a:r>
              <a:rPr lang="en-US" dirty="0" smtClean="0"/>
              <a:t>A market is said to be </a:t>
            </a:r>
            <a:r>
              <a:rPr lang="en-US" b="1" dirty="0" smtClean="0"/>
              <a:t>functioning well </a:t>
            </a:r>
            <a:r>
              <a:rPr lang="en-US" dirty="0" smtClean="0"/>
              <a:t>when…</a:t>
            </a:r>
          </a:p>
          <a:p>
            <a:pPr>
              <a:defRPr/>
            </a:pPr>
            <a:endParaRPr lang="en-US" dirty="0"/>
          </a:p>
          <a:p>
            <a:pPr>
              <a:defRPr/>
            </a:pPr>
            <a:endParaRPr lang="en-US" dirty="0" smtClean="0"/>
          </a:p>
          <a:p>
            <a:pPr>
              <a:spcBef>
                <a:spcPts val="0"/>
              </a:spcBef>
              <a:defRPr/>
            </a:pPr>
            <a:endParaRPr lang="en-US" dirty="0" smtClean="0"/>
          </a:p>
          <a:p>
            <a:pPr>
              <a:defRPr/>
            </a:pPr>
            <a:r>
              <a:rPr lang="en-US" dirty="0" smtClean="0"/>
              <a:t>A market is said to be </a:t>
            </a:r>
            <a:r>
              <a:rPr lang="en-US" b="1" dirty="0" smtClean="0"/>
              <a:t>functioning inefficiently </a:t>
            </a:r>
            <a:r>
              <a:rPr lang="en-US" dirty="0" smtClean="0"/>
              <a:t>when…</a:t>
            </a:r>
          </a:p>
        </p:txBody>
      </p:sp>
    </p:spTree>
    <p:extLst>
      <p:ext uri="{BB962C8B-B14F-4D97-AF65-F5344CB8AC3E}">
        <p14:creationId xmlns:p14="http://schemas.microsoft.com/office/powerpoint/2010/main" val="38267267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Market Characteristics and Efficiency</a:t>
            </a:r>
            <a:endParaRPr lang="en-US" dirty="0"/>
          </a:p>
        </p:txBody>
      </p:sp>
      <p:sp>
        <p:nvSpPr>
          <p:cNvPr id="3" name="Content Placeholder 2"/>
          <p:cNvSpPr>
            <a:spLocks noGrp="1"/>
          </p:cNvSpPr>
          <p:nvPr>
            <p:ph sz="quarter" idx="1"/>
          </p:nvPr>
        </p:nvSpPr>
        <p:spPr>
          <a:xfrm>
            <a:off x="609600" y="1600200"/>
            <a:ext cx="8382000" cy="5105400"/>
          </a:xfrm>
        </p:spPr>
        <p:txBody>
          <a:bodyPr>
            <a:normAutofit/>
          </a:bodyPr>
          <a:lstStyle/>
          <a:p>
            <a:pPr>
              <a:defRPr/>
            </a:pPr>
            <a:r>
              <a:rPr lang="en-US" dirty="0" smtClean="0"/>
              <a:t>A market is said to be </a:t>
            </a:r>
            <a:r>
              <a:rPr lang="en-US" b="1" dirty="0" smtClean="0"/>
              <a:t>functioning well </a:t>
            </a:r>
            <a:r>
              <a:rPr lang="en-US" dirty="0" smtClean="0"/>
              <a:t>when goods flow into the market in times of deficit and out in times of surplus, via private trading.</a:t>
            </a:r>
          </a:p>
          <a:p>
            <a:pPr>
              <a:spcAft>
                <a:spcPts val="1000"/>
              </a:spcAft>
              <a:defRPr/>
            </a:pPr>
            <a:endParaRPr lang="en-US" dirty="0" smtClean="0"/>
          </a:p>
          <a:p>
            <a:pPr>
              <a:defRPr/>
            </a:pPr>
            <a:r>
              <a:rPr lang="en-US" dirty="0" smtClean="0"/>
              <a:t>A market is said to be </a:t>
            </a:r>
            <a:r>
              <a:rPr lang="en-US" b="1" dirty="0" smtClean="0"/>
              <a:t>functioning inefficiently </a:t>
            </a:r>
            <a:r>
              <a:rPr lang="en-US" dirty="0" smtClean="0"/>
              <a:t>when the costs of moving commodities in and out of markets are greater than the marginal profit received to do so.</a:t>
            </a:r>
          </a:p>
          <a:p>
            <a:pPr>
              <a:defRPr/>
            </a:pPr>
            <a:endParaRPr lang="en-US" dirty="0" smtClean="0"/>
          </a:p>
        </p:txBody>
      </p:sp>
    </p:spTree>
    <p:extLst>
      <p:ext uri="{BB962C8B-B14F-4D97-AF65-F5344CB8AC3E}">
        <p14:creationId xmlns:p14="http://schemas.microsoft.com/office/powerpoint/2010/main" val="30858867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Market Characteristics and Efficiency</a:t>
            </a:r>
            <a:endParaRPr lang="en-US" dirty="0"/>
          </a:p>
        </p:txBody>
      </p:sp>
      <p:sp>
        <p:nvSpPr>
          <p:cNvPr id="3" name="Content Placeholder 2"/>
          <p:cNvSpPr>
            <a:spLocks noGrp="1"/>
          </p:cNvSpPr>
          <p:nvPr>
            <p:ph sz="quarter" idx="1"/>
          </p:nvPr>
        </p:nvSpPr>
        <p:spPr>
          <a:xfrm>
            <a:off x="609600" y="1600200"/>
            <a:ext cx="8382000" cy="5105400"/>
          </a:xfrm>
        </p:spPr>
        <p:txBody>
          <a:bodyPr>
            <a:normAutofit/>
          </a:bodyPr>
          <a:lstStyle/>
          <a:p>
            <a:pPr>
              <a:defRPr/>
            </a:pPr>
            <a:r>
              <a:rPr lang="en-US" dirty="0" smtClean="0"/>
              <a:t>Relative functioning of a market depends on:</a:t>
            </a:r>
          </a:p>
          <a:p>
            <a:pPr lvl="1">
              <a:defRPr/>
            </a:pPr>
            <a:r>
              <a:rPr lang="en-US" dirty="0" smtClean="0"/>
              <a:t>Integration across markets</a:t>
            </a:r>
          </a:p>
          <a:p>
            <a:pPr lvl="1">
              <a:defRPr/>
            </a:pPr>
            <a:r>
              <a:rPr lang="en-US" dirty="0" smtClean="0"/>
              <a:t>Market structure (competition)</a:t>
            </a:r>
          </a:p>
          <a:p>
            <a:pPr lvl="1">
              <a:defRPr/>
            </a:pPr>
            <a:r>
              <a:rPr lang="en-US" dirty="0" smtClean="0"/>
              <a:t>Availability of information on prices and costs</a:t>
            </a:r>
          </a:p>
          <a:p>
            <a:pPr lvl="1">
              <a:defRPr/>
            </a:pPr>
            <a:r>
              <a:rPr lang="en-US" dirty="0" smtClean="0"/>
              <a:t>Formation of prices</a:t>
            </a:r>
          </a:p>
          <a:p>
            <a:pPr lvl="1">
              <a:defRPr/>
            </a:pPr>
            <a:r>
              <a:rPr lang="en-US" dirty="0" smtClean="0"/>
              <a:t>Ease of entry and exit</a:t>
            </a:r>
          </a:p>
          <a:p>
            <a:pPr lvl="1">
              <a:defRPr/>
            </a:pPr>
            <a:r>
              <a:rPr lang="en-US" dirty="0" smtClean="0"/>
              <a:t>Reliability of contract enforcement</a:t>
            </a:r>
          </a:p>
          <a:p>
            <a:pPr lvl="1">
              <a:defRPr/>
            </a:pPr>
            <a:r>
              <a:rPr lang="en-US" dirty="0" smtClean="0"/>
              <a:t>Institutional framework (infrastructure, government policies, etc.)</a:t>
            </a:r>
          </a:p>
          <a:p>
            <a:pPr lvl="1">
              <a:defRPr/>
            </a:pPr>
            <a:r>
              <a:rPr lang="en-US" dirty="0" smtClean="0"/>
              <a:t>Seasonality</a:t>
            </a:r>
            <a:endParaRPr lang="en-US" dirty="0"/>
          </a:p>
        </p:txBody>
      </p:sp>
    </p:spTree>
    <p:extLst>
      <p:ext uri="{BB962C8B-B14F-4D97-AF65-F5344CB8AC3E}">
        <p14:creationId xmlns:p14="http://schemas.microsoft.com/office/powerpoint/2010/main" val="455567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Market Characteristics and Efficiency</a:t>
            </a:r>
            <a:endParaRPr lang="en-US" dirty="0"/>
          </a:p>
        </p:txBody>
      </p:sp>
      <p:sp>
        <p:nvSpPr>
          <p:cNvPr id="3" name="Content Placeholder 2"/>
          <p:cNvSpPr>
            <a:spLocks noGrp="1"/>
          </p:cNvSpPr>
          <p:nvPr>
            <p:ph sz="quarter" idx="1"/>
          </p:nvPr>
        </p:nvSpPr>
        <p:spPr>
          <a:xfrm>
            <a:off x="609600" y="1600200"/>
            <a:ext cx="8382000" cy="5105400"/>
          </a:xfrm>
        </p:spPr>
        <p:txBody>
          <a:bodyPr>
            <a:normAutofit/>
          </a:bodyPr>
          <a:lstStyle/>
          <a:p>
            <a:pPr>
              <a:defRPr/>
            </a:pPr>
            <a:r>
              <a:rPr lang="en-US" dirty="0" smtClean="0"/>
              <a:t>Relative functioning of a market depends on:</a:t>
            </a:r>
          </a:p>
          <a:p>
            <a:pPr lvl="1">
              <a:defRPr/>
            </a:pPr>
            <a:r>
              <a:rPr lang="en-US" b="1" dirty="0" smtClean="0"/>
              <a:t>Integration across markets</a:t>
            </a:r>
          </a:p>
          <a:p>
            <a:pPr lvl="1">
              <a:defRPr/>
            </a:pPr>
            <a:r>
              <a:rPr lang="en-US" b="1" dirty="0" smtClean="0"/>
              <a:t>Market structure (competition)</a:t>
            </a:r>
          </a:p>
          <a:p>
            <a:pPr lvl="1">
              <a:defRPr/>
            </a:pPr>
            <a:r>
              <a:rPr lang="en-US" dirty="0" smtClean="0"/>
              <a:t>Availability of information on prices and costs</a:t>
            </a:r>
          </a:p>
          <a:p>
            <a:pPr lvl="1">
              <a:defRPr/>
            </a:pPr>
            <a:r>
              <a:rPr lang="en-US" dirty="0" smtClean="0"/>
              <a:t>Formation of prices</a:t>
            </a:r>
          </a:p>
          <a:p>
            <a:pPr lvl="1">
              <a:defRPr/>
            </a:pPr>
            <a:r>
              <a:rPr lang="en-US" dirty="0" smtClean="0"/>
              <a:t>Ease of entry and exit</a:t>
            </a:r>
          </a:p>
          <a:p>
            <a:pPr lvl="1">
              <a:defRPr/>
            </a:pPr>
            <a:r>
              <a:rPr lang="en-US" dirty="0" smtClean="0"/>
              <a:t>Reliability of contract enforcement</a:t>
            </a:r>
          </a:p>
          <a:p>
            <a:pPr lvl="1">
              <a:defRPr/>
            </a:pPr>
            <a:r>
              <a:rPr lang="en-US" dirty="0" smtClean="0"/>
              <a:t>Institutional framework (infrastructure, </a:t>
            </a:r>
            <a:r>
              <a:rPr lang="en-US" b="1" dirty="0" smtClean="0"/>
              <a:t>government policies</a:t>
            </a:r>
            <a:r>
              <a:rPr lang="en-US" dirty="0" smtClean="0"/>
              <a:t>, etc.)</a:t>
            </a:r>
          </a:p>
          <a:p>
            <a:pPr lvl="1">
              <a:defRPr/>
            </a:pPr>
            <a:r>
              <a:rPr lang="en-US" b="1" dirty="0" smtClean="0"/>
              <a:t>Seasonality</a:t>
            </a:r>
            <a:endParaRPr lang="en-US" b="1" dirty="0"/>
          </a:p>
        </p:txBody>
      </p:sp>
    </p:spTree>
    <p:extLst>
      <p:ext uri="{BB962C8B-B14F-4D97-AF65-F5344CB8AC3E}">
        <p14:creationId xmlns:p14="http://schemas.microsoft.com/office/powerpoint/2010/main" val="36946791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smtClean="0"/>
              <a:t>Market Integration</a:t>
            </a:r>
          </a:p>
        </p:txBody>
      </p:sp>
      <p:sp>
        <p:nvSpPr>
          <p:cNvPr id="3" name="Content Placeholder 2"/>
          <p:cNvSpPr>
            <a:spLocks noGrp="1"/>
          </p:cNvSpPr>
          <p:nvPr>
            <p:ph sz="quarter" idx="1"/>
          </p:nvPr>
        </p:nvSpPr>
        <p:spPr>
          <a:xfrm>
            <a:off x="685800" y="1600200"/>
            <a:ext cx="8001000" cy="4876800"/>
          </a:xfrm>
        </p:spPr>
        <p:txBody>
          <a:bodyPr>
            <a:normAutofit fontScale="92500"/>
          </a:bodyPr>
          <a:lstStyle/>
          <a:p>
            <a:pPr>
              <a:defRPr/>
            </a:pPr>
            <a:r>
              <a:rPr lang="en-US" b="1" dirty="0" smtClean="0"/>
              <a:t>Market integration </a:t>
            </a:r>
            <a:r>
              <a:rPr lang="en-US" dirty="0" smtClean="0"/>
              <a:t>– The degree to which market systems in different geographical areas are connected to each other.</a:t>
            </a:r>
          </a:p>
          <a:p>
            <a:pPr>
              <a:defRPr/>
            </a:pPr>
            <a:r>
              <a:rPr lang="en-US" dirty="0" smtClean="0"/>
              <a:t>Markets are integrated when: </a:t>
            </a:r>
          </a:p>
          <a:p>
            <a:pPr lvl="1">
              <a:defRPr/>
            </a:pPr>
            <a:r>
              <a:rPr lang="en-US" dirty="0" smtClean="0"/>
              <a:t>price shocks from one geographic market are transmitted to other markets through the trading of goods. </a:t>
            </a:r>
          </a:p>
          <a:p>
            <a:pPr lvl="1">
              <a:defRPr/>
            </a:pPr>
            <a:r>
              <a:rPr lang="en-US" dirty="0" smtClean="0"/>
              <a:t>supply of food adjusts spatially to meet demands.  </a:t>
            </a:r>
          </a:p>
          <a:p>
            <a:pPr lvl="1">
              <a:defRPr/>
            </a:pPr>
            <a:r>
              <a:rPr lang="en-US" dirty="0" smtClean="0"/>
              <a:t>an increase in prices in a market signals traders to bring in more supply, bringing prices back down.</a:t>
            </a:r>
          </a:p>
        </p:txBody>
      </p:sp>
    </p:spTree>
    <p:extLst>
      <p:ext uri="{BB962C8B-B14F-4D97-AF65-F5344CB8AC3E}">
        <p14:creationId xmlns:p14="http://schemas.microsoft.com/office/powerpoint/2010/main" val="20092599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3"/>
          <p:cNvSpPr>
            <a:spLocks noGrp="1"/>
          </p:cNvSpPr>
          <p:nvPr>
            <p:ph type="title"/>
          </p:nvPr>
        </p:nvSpPr>
        <p:spPr/>
        <p:txBody>
          <a:bodyPr/>
          <a:lstStyle/>
          <a:p>
            <a:r>
              <a:rPr lang="en-US" dirty="0" smtClean="0"/>
              <a:t>Market Integration</a:t>
            </a:r>
          </a:p>
        </p:txBody>
      </p:sp>
      <p:pic>
        <p:nvPicPr>
          <p:cNvPr id="1638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295400"/>
            <a:ext cx="5943600" cy="517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95384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algn="r"/>
            <a:r>
              <a:rPr lang="en-US" smtClean="0"/>
              <a:t>Market Competition and Power</a:t>
            </a:r>
          </a:p>
        </p:txBody>
      </p:sp>
      <p:sp>
        <p:nvSpPr>
          <p:cNvPr id="17411" name="Content Placeholder 2"/>
          <p:cNvSpPr>
            <a:spLocks noGrp="1"/>
          </p:cNvSpPr>
          <p:nvPr>
            <p:ph idx="1"/>
          </p:nvPr>
        </p:nvSpPr>
        <p:spPr/>
        <p:txBody>
          <a:bodyPr/>
          <a:lstStyle/>
          <a:p>
            <a:r>
              <a:rPr lang="en-US" b="1" smtClean="0"/>
              <a:t>Competition</a:t>
            </a:r>
            <a:r>
              <a:rPr lang="en-US" smtClean="0"/>
              <a:t> – rivalry in the market place. Exists when buyers and sellers have a real choice between alternative market actors.</a:t>
            </a:r>
          </a:p>
          <a:p>
            <a:r>
              <a:rPr lang="en-US" b="1" smtClean="0"/>
              <a:t>Market power </a:t>
            </a:r>
            <a:r>
              <a:rPr lang="en-US" smtClean="0"/>
              <a:t>– a single actor – or small cartel working in collusion – is able to dictate or strongly influence prices in their own favor, thus earning excessive profits.</a:t>
            </a:r>
          </a:p>
        </p:txBody>
      </p:sp>
    </p:spTree>
    <p:extLst>
      <p:ext uri="{BB962C8B-B14F-4D97-AF65-F5344CB8AC3E}">
        <p14:creationId xmlns:p14="http://schemas.microsoft.com/office/powerpoint/2010/main" val="9012178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3"/>
          <p:cNvSpPr>
            <a:spLocks noGrp="1"/>
          </p:cNvSpPr>
          <p:nvPr>
            <p:ph type="title"/>
          </p:nvPr>
        </p:nvSpPr>
        <p:spPr>
          <a:xfrm>
            <a:off x="838200" y="228600"/>
            <a:ext cx="7620000" cy="838200"/>
          </a:xfrm>
        </p:spPr>
        <p:txBody>
          <a:bodyPr/>
          <a:lstStyle/>
          <a:p>
            <a:r>
              <a:rPr lang="en-US" dirty="0" smtClean="0"/>
              <a:t>Market Competition</a:t>
            </a:r>
          </a:p>
        </p:txBody>
      </p:sp>
      <p:grpSp>
        <p:nvGrpSpPr>
          <p:cNvPr id="18435" name="Group 32"/>
          <p:cNvGrpSpPr>
            <a:grpSpLocks/>
          </p:cNvGrpSpPr>
          <p:nvPr/>
        </p:nvGrpSpPr>
        <p:grpSpPr bwMode="auto">
          <a:xfrm>
            <a:off x="609600" y="2286004"/>
            <a:ext cx="8077200" cy="3372022"/>
            <a:chOff x="1672" y="6964"/>
            <a:chExt cx="8376" cy="2484"/>
          </a:xfrm>
        </p:grpSpPr>
        <p:sp>
          <p:nvSpPr>
            <p:cNvPr id="18436" name="Text Box 33"/>
            <p:cNvSpPr txBox="1">
              <a:spLocks noChangeArrowheads="1"/>
            </p:cNvSpPr>
            <p:nvPr/>
          </p:nvSpPr>
          <p:spPr bwMode="auto">
            <a:xfrm>
              <a:off x="8310" y="8564"/>
              <a:ext cx="1738" cy="884"/>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algn="ctr" eaLnBrk="1" hangingPunct="1"/>
              <a:r>
                <a:rPr lang="en-US" sz="2400" dirty="0">
                  <a:solidFill>
                    <a:prstClr val="black"/>
                  </a:solidFill>
                  <a:latin typeface="Calibri" pitchFamily="34" charset="0"/>
                </a:rPr>
                <a:t>Consumers</a:t>
              </a:r>
            </a:p>
            <a:p>
              <a:pPr algn="ctr" eaLnBrk="1" hangingPunct="1"/>
              <a:r>
                <a:rPr lang="en-US" sz="2400" b="1" dirty="0">
                  <a:solidFill>
                    <a:prstClr val="black"/>
                  </a:solidFill>
                  <a:latin typeface="Calibri" pitchFamily="34" charset="0"/>
                </a:rPr>
                <a:t>N = 4000</a:t>
              </a:r>
              <a:endParaRPr lang="en-US" sz="4000" dirty="0">
                <a:solidFill>
                  <a:prstClr val="black"/>
                </a:solidFill>
              </a:endParaRPr>
            </a:p>
          </p:txBody>
        </p:sp>
        <p:grpSp>
          <p:nvGrpSpPr>
            <p:cNvPr id="18437" name="Group 34"/>
            <p:cNvGrpSpPr>
              <a:grpSpLocks/>
            </p:cNvGrpSpPr>
            <p:nvPr/>
          </p:nvGrpSpPr>
          <p:grpSpPr bwMode="auto">
            <a:xfrm>
              <a:off x="1672" y="6964"/>
              <a:ext cx="8376" cy="2484"/>
              <a:chOff x="1672" y="6964"/>
              <a:chExt cx="8376" cy="2484"/>
            </a:xfrm>
          </p:grpSpPr>
          <p:sp>
            <p:nvSpPr>
              <p:cNvPr id="18438" name="Text Box 35"/>
              <p:cNvSpPr txBox="1">
                <a:spLocks noChangeArrowheads="1"/>
              </p:cNvSpPr>
              <p:nvPr/>
            </p:nvSpPr>
            <p:spPr bwMode="auto">
              <a:xfrm>
                <a:off x="1672" y="8564"/>
                <a:ext cx="1738" cy="884"/>
              </a:xfrm>
              <a:prstGeom prst="rect">
                <a:avLst/>
              </a:prstGeom>
              <a:solidFill>
                <a:srgbClr val="FFFFFF"/>
              </a:solidFill>
              <a:ln w="9525">
                <a:solidFill>
                  <a:srgbClr val="000000"/>
                </a:solidFill>
                <a:miter lim="800000"/>
                <a:headEnd/>
                <a:tailEnd/>
              </a:ln>
            </p:spPr>
            <p:txBody>
              <a:bodyPr>
                <a:spAutoFit/>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algn="ctr" eaLnBrk="1" hangingPunct="1"/>
                <a:r>
                  <a:rPr lang="en-US" sz="2400" dirty="0">
                    <a:solidFill>
                      <a:prstClr val="black"/>
                    </a:solidFill>
                    <a:latin typeface="Calibri" pitchFamily="34" charset="0"/>
                  </a:rPr>
                  <a:t>Small-scale producers</a:t>
                </a:r>
              </a:p>
              <a:p>
                <a:pPr algn="ctr" eaLnBrk="1" hangingPunct="1"/>
                <a:r>
                  <a:rPr lang="en-US" sz="2400" b="1" dirty="0">
                    <a:solidFill>
                      <a:prstClr val="black"/>
                    </a:solidFill>
                    <a:latin typeface="Calibri" pitchFamily="34" charset="0"/>
                  </a:rPr>
                  <a:t>N = 200</a:t>
                </a:r>
                <a:endParaRPr lang="en-US" dirty="0">
                  <a:solidFill>
                    <a:prstClr val="black"/>
                  </a:solidFill>
                </a:endParaRPr>
              </a:p>
            </p:txBody>
          </p:sp>
          <p:sp>
            <p:nvSpPr>
              <p:cNvPr id="18439" name="Text Box 36"/>
              <p:cNvSpPr txBox="1">
                <a:spLocks noChangeArrowheads="1"/>
              </p:cNvSpPr>
              <p:nvPr/>
            </p:nvSpPr>
            <p:spPr bwMode="auto">
              <a:xfrm>
                <a:off x="5183" y="8572"/>
                <a:ext cx="1783" cy="862"/>
              </a:xfrm>
              <a:prstGeom prst="rect">
                <a:avLst/>
              </a:prstGeom>
              <a:solidFill>
                <a:srgbClr val="FFFFFF"/>
              </a:solidFill>
              <a:ln w="9525">
                <a:solidFill>
                  <a:srgbClr val="000000"/>
                </a:solidFill>
                <a:miter lim="800000"/>
                <a:headEnd/>
                <a:tailEnd/>
              </a:ln>
            </p:spPr>
            <p:txBody>
              <a:bodyPr>
                <a:spAutoFit/>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algn="ctr" eaLnBrk="1" hangingPunct="1"/>
                <a:r>
                  <a:rPr lang="en-US" sz="2400" dirty="0">
                    <a:solidFill>
                      <a:prstClr val="black"/>
                    </a:solidFill>
                    <a:latin typeface="Calibri" pitchFamily="34" charset="0"/>
                  </a:rPr>
                  <a:t>Traders</a:t>
                </a:r>
              </a:p>
              <a:p>
                <a:pPr algn="ctr" eaLnBrk="1" hangingPunct="1"/>
                <a:r>
                  <a:rPr lang="en-US" sz="2400" b="1" dirty="0">
                    <a:solidFill>
                      <a:prstClr val="black"/>
                    </a:solidFill>
                    <a:latin typeface="Calibri" pitchFamily="34" charset="0"/>
                  </a:rPr>
                  <a:t>N = </a:t>
                </a:r>
                <a:r>
                  <a:rPr lang="en-US" sz="2400" b="1" dirty="0" smtClean="0">
                    <a:solidFill>
                      <a:prstClr val="black"/>
                    </a:solidFill>
                    <a:latin typeface="Calibri" pitchFamily="34" charset="0"/>
                  </a:rPr>
                  <a:t>15</a:t>
                </a:r>
              </a:p>
              <a:p>
                <a:pPr algn="ctr" eaLnBrk="1" hangingPunct="1"/>
                <a:endParaRPr lang="en-US" sz="1400" b="1" dirty="0" smtClean="0">
                  <a:solidFill>
                    <a:prstClr val="black"/>
                  </a:solidFill>
                  <a:latin typeface="Calibri" pitchFamily="34" charset="0"/>
                </a:endParaRPr>
              </a:p>
              <a:p>
                <a:pPr algn="ctr" eaLnBrk="1" hangingPunct="1"/>
                <a:endParaRPr lang="en-US" sz="600" dirty="0">
                  <a:solidFill>
                    <a:prstClr val="black"/>
                  </a:solidFill>
                </a:endParaRPr>
              </a:p>
            </p:txBody>
          </p:sp>
          <p:grpSp>
            <p:nvGrpSpPr>
              <p:cNvPr id="18440" name="Group 37"/>
              <p:cNvGrpSpPr>
                <a:grpSpLocks/>
              </p:cNvGrpSpPr>
              <p:nvPr/>
            </p:nvGrpSpPr>
            <p:grpSpPr bwMode="auto">
              <a:xfrm>
                <a:off x="1672" y="6964"/>
                <a:ext cx="8376" cy="900"/>
                <a:chOff x="1672" y="6964"/>
                <a:chExt cx="8376" cy="900"/>
              </a:xfrm>
            </p:grpSpPr>
            <p:sp>
              <p:nvSpPr>
                <p:cNvPr id="18443" name="AutoShape 38"/>
                <p:cNvSpPr>
                  <a:spLocks noChangeArrowheads="1"/>
                </p:cNvSpPr>
                <p:nvPr/>
              </p:nvSpPr>
              <p:spPr bwMode="auto">
                <a:xfrm>
                  <a:off x="3690" y="7335"/>
                  <a:ext cx="1125" cy="143"/>
                </a:xfrm>
                <a:prstGeom prst="rightArrow">
                  <a:avLst>
                    <a:gd name="adj1" fmla="val 50000"/>
                    <a:gd name="adj2" fmla="val 196678"/>
                  </a:avLst>
                </a:prstGeom>
                <a:solidFill>
                  <a:srgbClr val="FFFFFF"/>
                </a:solidFill>
                <a:ln w="9525">
                  <a:solidFill>
                    <a:srgbClr val="000000"/>
                  </a:solidFill>
                  <a:miter lim="800000"/>
                  <a:headEnd/>
                  <a:tailEnd/>
                </a:ln>
              </p:spPr>
              <p:txBody>
                <a:bodyPr/>
                <a:lstStyle/>
                <a:p>
                  <a:endParaRPr lang="en-US">
                    <a:solidFill>
                      <a:prstClr val="white"/>
                    </a:solidFill>
                  </a:endParaRPr>
                </a:p>
              </p:txBody>
            </p:sp>
            <p:sp>
              <p:nvSpPr>
                <p:cNvPr id="18444" name="AutoShape 39"/>
                <p:cNvSpPr>
                  <a:spLocks noChangeArrowheads="1"/>
                </p:cNvSpPr>
                <p:nvPr/>
              </p:nvSpPr>
              <p:spPr bwMode="auto">
                <a:xfrm>
                  <a:off x="6960" y="7335"/>
                  <a:ext cx="1125" cy="143"/>
                </a:xfrm>
                <a:prstGeom prst="rightArrow">
                  <a:avLst>
                    <a:gd name="adj1" fmla="val 50000"/>
                    <a:gd name="adj2" fmla="val 196678"/>
                  </a:avLst>
                </a:prstGeom>
                <a:solidFill>
                  <a:srgbClr val="FFFFFF"/>
                </a:solidFill>
                <a:ln w="9525">
                  <a:solidFill>
                    <a:srgbClr val="000000"/>
                  </a:solidFill>
                  <a:miter lim="800000"/>
                  <a:headEnd/>
                  <a:tailEnd/>
                </a:ln>
              </p:spPr>
              <p:txBody>
                <a:bodyPr/>
                <a:lstStyle/>
                <a:p>
                  <a:endParaRPr lang="en-US">
                    <a:solidFill>
                      <a:prstClr val="white"/>
                    </a:solidFill>
                  </a:endParaRPr>
                </a:p>
              </p:txBody>
            </p:sp>
            <p:sp>
              <p:nvSpPr>
                <p:cNvPr id="18445" name="Text Box 40"/>
                <p:cNvSpPr txBox="1">
                  <a:spLocks noChangeArrowheads="1"/>
                </p:cNvSpPr>
                <p:nvPr/>
              </p:nvSpPr>
              <p:spPr bwMode="auto">
                <a:xfrm>
                  <a:off x="1672" y="6980"/>
                  <a:ext cx="1738" cy="884"/>
                </a:xfrm>
                <a:prstGeom prst="rect">
                  <a:avLst/>
                </a:prstGeom>
                <a:solidFill>
                  <a:srgbClr val="FFFFFF"/>
                </a:solidFill>
                <a:ln w="9525">
                  <a:solidFill>
                    <a:srgbClr val="000000"/>
                  </a:solidFill>
                  <a:miter lim="800000"/>
                  <a:headEnd/>
                  <a:tailEnd/>
                </a:ln>
              </p:spPr>
              <p:txBody>
                <a:bodyPr>
                  <a:spAutoFit/>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algn="ctr" eaLnBrk="1" hangingPunct="1"/>
                  <a:r>
                    <a:rPr lang="en-US" sz="2400" dirty="0" smtClean="0">
                      <a:solidFill>
                        <a:prstClr val="black"/>
                      </a:solidFill>
                      <a:latin typeface="Calibri" pitchFamily="34" charset="0"/>
                    </a:rPr>
                    <a:t>Small-scale producers</a:t>
                  </a:r>
                </a:p>
                <a:p>
                  <a:pPr algn="ctr" eaLnBrk="1" hangingPunct="1"/>
                  <a:r>
                    <a:rPr lang="en-US" sz="2400" b="1" dirty="0" smtClean="0">
                      <a:solidFill>
                        <a:prstClr val="black"/>
                      </a:solidFill>
                      <a:latin typeface="Calibri" pitchFamily="34" charset="0"/>
                    </a:rPr>
                    <a:t>N </a:t>
                  </a:r>
                  <a:r>
                    <a:rPr lang="en-US" sz="2400" b="1" dirty="0">
                      <a:solidFill>
                        <a:prstClr val="black"/>
                      </a:solidFill>
                      <a:latin typeface="Calibri" pitchFamily="34" charset="0"/>
                    </a:rPr>
                    <a:t>= 2</a:t>
                  </a:r>
                  <a:r>
                    <a:rPr lang="en-US" sz="2400" b="1" dirty="0">
                      <a:solidFill>
                        <a:prstClr val="black"/>
                      </a:solidFill>
                      <a:latin typeface="Times New Roman" pitchFamily="18" charset="0"/>
                    </a:rPr>
                    <a:t>00</a:t>
                  </a:r>
                  <a:endParaRPr lang="en-US" sz="4000" dirty="0">
                    <a:solidFill>
                      <a:prstClr val="black"/>
                    </a:solidFill>
                  </a:endParaRPr>
                </a:p>
              </p:txBody>
            </p:sp>
            <p:sp>
              <p:nvSpPr>
                <p:cNvPr id="18446" name="Text Box 41"/>
                <p:cNvSpPr txBox="1">
                  <a:spLocks noChangeArrowheads="1"/>
                </p:cNvSpPr>
                <p:nvPr/>
              </p:nvSpPr>
              <p:spPr bwMode="auto">
                <a:xfrm>
                  <a:off x="5149" y="6964"/>
                  <a:ext cx="1817" cy="900"/>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algn="ctr" eaLnBrk="1" hangingPunct="1"/>
                  <a:r>
                    <a:rPr lang="en-US" sz="2400">
                      <a:solidFill>
                        <a:prstClr val="black"/>
                      </a:solidFill>
                      <a:latin typeface="Calibri" pitchFamily="34" charset="0"/>
                    </a:rPr>
                    <a:t>Traders</a:t>
                  </a:r>
                </a:p>
                <a:p>
                  <a:pPr algn="ctr" eaLnBrk="1" hangingPunct="1"/>
                  <a:r>
                    <a:rPr lang="en-US" sz="2400" b="1">
                      <a:solidFill>
                        <a:prstClr val="black"/>
                      </a:solidFill>
                      <a:latin typeface="Calibri" pitchFamily="34" charset="0"/>
                    </a:rPr>
                    <a:t>N = 2</a:t>
                  </a:r>
                  <a:endParaRPr lang="en-US" sz="4000">
                    <a:solidFill>
                      <a:prstClr val="black"/>
                    </a:solidFill>
                  </a:endParaRPr>
                </a:p>
              </p:txBody>
            </p:sp>
            <p:sp>
              <p:nvSpPr>
                <p:cNvPr id="18447" name="Text Box 42"/>
                <p:cNvSpPr txBox="1">
                  <a:spLocks noChangeArrowheads="1"/>
                </p:cNvSpPr>
                <p:nvPr/>
              </p:nvSpPr>
              <p:spPr bwMode="auto">
                <a:xfrm>
                  <a:off x="8310" y="6980"/>
                  <a:ext cx="1738" cy="884"/>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algn="ctr" eaLnBrk="1" hangingPunct="1"/>
                  <a:r>
                    <a:rPr lang="en-US" sz="2400" dirty="0">
                      <a:solidFill>
                        <a:prstClr val="black"/>
                      </a:solidFill>
                      <a:latin typeface="Calibri" pitchFamily="34" charset="0"/>
                    </a:rPr>
                    <a:t>Consumers</a:t>
                  </a:r>
                </a:p>
                <a:p>
                  <a:pPr algn="ctr" eaLnBrk="1" hangingPunct="1"/>
                  <a:r>
                    <a:rPr lang="en-US" sz="2400" b="1" dirty="0">
                      <a:solidFill>
                        <a:prstClr val="black"/>
                      </a:solidFill>
                      <a:latin typeface="Calibri" pitchFamily="34" charset="0"/>
                    </a:rPr>
                    <a:t>N = 4000</a:t>
                  </a:r>
                  <a:endParaRPr lang="en-US" sz="4000" dirty="0">
                    <a:solidFill>
                      <a:prstClr val="black"/>
                    </a:solidFill>
                  </a:endParaRPr>
                </a:p>
              </p:txBody>
            </p:sp>
          </p:grpSp>
          <p:sp>
            <p:nvSpPr>
              <p:cNvPr id="18441" name="AutoShape 43"/>
              <p:cNvSpPr>
                <a:spLocks noChangeArrowheads="1"/>
              </p:cNvSpPr>
              <p:nvPr/>
            </p:nvSpPr>
            <p:spPr bwMode="auto">
              <a:xfrm>
                <a:off x="3600" y="8902"/>
                <a:ext cx="1125" cy="143"/>
              </a:xfrm>
              <a:prstGeom prst="rightArrow">
                <a:avLst>
                  <a:gd name="adj1" fmla="val 50000"/>
                  <a:gd name="adj2" fmla="val 196678"/>
                </a:avLst>
              </a:prstGeom>
              <a:solidFill>
                <a:srgbClr val="FFFFFF"/>
              </a:solidFill>
              <a:ln w="9525">
                <a:solidFill>
                  <a:srgbClr val="000000"/>
                </a:solidFill>
                <a:miter lim="800000"/>
                <a:headEnd/>
                <a:tailEnd/>
              </a:ln>
            </p:spPr>
            <p:txBody>
              <a:bodyPr/>
              <a:lstStyle/>
              <a:p>
                <a:endParaRPr lang="en-US">
                  <a:solidFill>
                    <a:prstClr val="white"/>
                  </a:solidFill>
                </a:endParaRPr>
              </a:p>
            </p:txBody>
          </p:sp>
          <p:sp>
            <p:nvSpPr>
              <p:cNvPr id="18442" name="AutoShape 44"/>
              <p:cNvSpPr>
                <a:spLocks noChangeArrowheads="1"/>
              </p:cNvSpPr>
              <p:nvPr/>
            </p:nvSpPr>
            <p:spPr bwMode="auto">
              <a:xfrm>
                <a:off x="6960" y="8902"/>
                <a:ext cx="1125" cy="143"/>
              </a:xfrm>
              <a:prstGeom prst="rightArrow">
                <a:avLst>
                  <a:gd name="adj1" fmla="val 50000"/>
                  <a:gd name="adj2" fmla="val 196678"/>
                </a:avLst>
              </a:prstGeom>
              <a:solidFill>
                <a:srgbClr val="FFFFFF"/>
              </a:solidFill>
              <a:ln w="9525">
                <a:solidFill>
                  <a:srgbClr val="000000"/>
                </a:solidFill>
                <a:miter lim="800000"/>
                <a:headEnd/>
                <a:tailEnd/>
              </a:ln>
            </p:spPr>
            <p:txBody>
              <a:bodyPr/>
              <a:lstStyle/>
              <a:p>
                <a:endParaRPr lang="en-US">
                  <a:solidFill>
                    <a:prstClr val="white"/>
                  </a:solidFill>
                </a:endParaRPr>
              </a:p>
            </p:txBody>
          </p:sp>
        </p:grpSp>
      </p:grpSp>
    </p:spTree>
    <p:extLst>
      <p:ext uri="{BB962C8B-B14F-4D97-AF65-F5344CB8AC3E}">
        <p14:creationId xmlns:p14="http://schemas.microsoft.com/office/powerpoint/2010/main" val="37421851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dirty="0" smtClean="0"/>
              <a:t>Seasonality</a:t>
            </a:r>
          </a:p>
        </p:txBody>
      </p:sp>
      <p:pic>
        <p:nvPicPr>
          <p:cNvPr id="19459" name="ctl00_SPWebPartManager1_g_d6783049_bb5c_43ac_944b_a50cbfd165fb_ctl00_imgTL" descr="http://v4.fews.net/docs/timeline/fewsTimeline_ug_en.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676400"/>
            <a:ext cx="80772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49918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dirty="0" smtClean="0"/>
              <a:t>Seasonality</a:t>
            </a:r>
          </a:p>
        </p:txBody>
      </p:sp>
      <p:pic>
        <p:nvPicPr>
          <p:cNvPr id="20483" name="Content Placeholder 6" descr="FEWs Maputo maize price.jpg"/>
          <p:cNvPicPr>
            <a:picLocks noGrp="1" noChangeAspect="1"/>
          </p:cNvPicPr>
          <p:nvPr>
            <p:ph sz="quarter" idx="1"/>
          </p:nvPr>
        </p:nvPicPr>
        <p:blipFill>
          <a:blip r:embed="rId3">
            <a:extLst>
              <a:ext uri="{28A0092B-C50C-407E-A947-70E740481C1C}">
                <a14:useLocalDpi xmlns:a14="http://schemas.microsoft.com/office/drawing/2010/main" val="0"/>
              </a:ext>
            </a:extLst>
          </a:blip>
          <a:srcRect l="-7532" r="-7532"/>
          <a:stretch>
            <a:fillRect/>
          </a:stretch>
        </p:blipFill>
        <p:spPr>
          <a:xfrm>
            <a:off x="685800" y="1447800"/>
            <a:ext cx="7696200" cy="4916488"/>
          </a:xfrm>
        </p:spPr>
      </p:pic>
    </p:spTree>
    <p:extLst>
      <p:ext uri="{BB962C8B-B14F-4D97-AF65-F5344CB8AC3E}">
        <p14:creationId xmlns:p14="http://schemas.microsoft.com/office/powerpoint/2010/main" val="11069166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dirty="0" smtClean="0"/>
              <a:t>Markets: Overview</a:t>
            </a:r>
          </a:p>
        </p:txBody>
      </p:sp>
      <p:sp>
        <p:nvSpPr>
          <p:cNvPr id="13315" name="Content Placeholder 2"/>
          <p:cNvSpPr>
            <a:spLocks noGrp="1"/>
          </p:cNvSpPr>
          <p:nvPr>
            <p:ph idx="1"/>
          </p:nvPr>
        </p:nvSpPr>
        <p:spPr>
          <a:xfrm>
            <a:off x="685800" y="1676400"/>
            <a:ext cx="8153400" cy="4724400"/>
          </a:xfrm>
        </p:spPr>
        <p:txBody>
          <a:bodyPr/>
          <a:lstStyle/>
          <a:p>
            <a:r>
              <a:rPr lang="en-US" dirty="0" smtClean="0"/>
              <a:t>Why are markets important?</a:t>
            </a:r>
          </a:p>
          <a:p>
            <a:r>
              <a:rPr lang="en-US" dirty="0" smtClean="0"/>
              <a:t>Market definitions</a:t>
            </a:r>
          </a:p>
          <a:p>
            <a:r>
              <a:rPr lang="en-US" dirty="0"/>
              <a:t>Group Exercise:  Market functioning and efficiency</a:t>
            </a:r>
          </a:p>
          <a:p>
            <a:pPr lvl="1"/>
            <a:r>
              <a:rPr lang="en-US" dirty="0"/>
              <a:t>Market integration</a:t>
            </a:r>
          </a:p>
          <a:p>
            <a:pPr lvl="1"/>
            <a:r>
              <a:rPr lang="en-US" dirty="0"/>
              <a:t>Market competition</a:t>
            </a:r>
          </a:p>
          <a:p>
            <a:pPr lvl="1"/>
            <a:r>
              <a:rPr lang="en-US" dirty="0"/>
              <a:t>Policy impacts</a:t>
            </a:r>
          </a:p>
          <a:p>
            <a:pPr lvl="1"/>
            <a:r>
              <a:rPr lang="en-US" dirty="0"/>
              <a:t>Seasonality</a:t>
            </a:r>
          </a:p>
          <a:p>
            <a:endParaRPr lang="en-US" dirty="0" smtClean="0"/>
          </a:p>
          <a:p>
            <a:endParaRPr lang="en-US" dirty="0" smtClean="0"/>
          </a:p>
          <a:p>
            <a:endParaRPr lang="en-US" dirty="0" smtClean="0"/>
          </a:p>
        </p:txBody>
      </p:sp>
    </p:spTree>
    <p:extLst>
      <p:ext uri="{BB962C8B-B14F-4D97-AF65-F5344CB8AC3E}">
        <p14:creationId xmlns:p14="http://schemas.microsoft.com/office/powerpoint/2010/main" val="11643178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normAutofit fontScale="90000"/>
          </a:bodyPr>
          <a:lstStyle/>
          <a:p>
            <a:pPr>
              <a:defRPr/>
            </a:pPr>
            <a:r>
              <a:rPr lang="en-US" smtClean="0"/>
              <a:t>FEWs: Policy impacts (Lesson 3, p. 24)</a:t>
            </a:r>
          </a:p>
        </p:txBody>
      </p:sp>
      <p:sp>
        <p:nvSpPr>
          <p:cNvPr id="21507" name="Slide Number Placeholder 3"/>
          <p:cNvSpPr>
            <a:spLocks noGrp="1"/>
          </p:cNvSpPr>
          <p:nvPr>
            <p:ph type="sldNum" sz="quarter" idx="4294967295"/>
          </p:nvPr>
        </p:nvSpPr>
        <p:spPr bwMode="auto">
          <a:xfrm>
            <a:off x="6172200" y="6191250"/>
            <a:ext cx="24765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eaLnBrk="1" hangingPunct="1"/>
            <a:fld id="{BE06949F-AF10-4D39-A4F3-100CCD210068}" type="slidenum">
              <a:rPr lang="en-US">
                <a:solidFill>
                  <a:prstClr val="white"/>
                </a:solidFill>
              </a:rPr>
              <a:pPr eaLnBrk="1" hangingPunct="1"/>
              <a:t>20</a:t>
            </a:fld>
            <a:endParaRPr lang="en-US">
              <a:solidFill>
                <a:prstClr val="white"/>
              </a:solidFill>
            </a:endParaRPr>
          </a:p>
        </p:txBody>
      </p:sp>
      <p:pic>
        <p:nvPicPr>
          <p:cNvPr id="21508" name="Content Placeholder 6" descr="FEWs Policy impacts 1.tiff"/>
          <p:cNvPicPr>
            <a:picLocks noGrp="1" noChangeAspect="1"/>
          </p:cNvPicPr>
          <p:nvPr>
            <p:ph idx="1"/>
          </p:nvPr>
        </p:nvPicPr>
        <p:blipFill>
          <a:blip r:embed="rId3">
            <a:extLst>
              <a:ext uri="{28A0092B-C50C-407E-A947-70E740481C1C}">
                <a14:useLocalDpi xmlns:a14="http://schemas.microsoft.com/office/drawing/2010/main" val="0"/>
              </a:ext>
            </a:extLst>
          </a:blip>
          <a:srcRect l="-5647" r="-5647"/>
          <a:stretch>
            <a:fillRect/>
          </a:stretch>
        </p:blipFill>
        <p:spPr>
          <a:xfrm>
            <a:off x="457200" y="1371600"/>
            <a:ext cx="8229600" cy="5257800"/>
          </a:xfrm>
        </p:spPr>
      </p:pic>
    </p:spTree>
    <p:extLst>
      <p:ext uri="{BB962C8B-B14F-4D97-AF65-F5344CB8AC3E}">
        <p14:creationId xmlns:p14="http://schemas.microsoft.com/office/powerpoint/2010/main" val="245924758"/>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normAutofit fontScale="90000"/>
          </a:bodyPr>
          <a:lstStyle/>
          <a:p>
            <a:pPr>
              <a:defRPr/>
            </a:pPr>
            <a:r>
              <a:rPr lang="en-US" smtClean="0"/>
              <a:t>FEWs: Policy impacts (Lesson 3, p. 24)</a:t>
            </a:r>
          </a:p>
        </p:txBody>
      </p:sp>
      <p:sp>
        <p:nvSpPr>
          <p:cNvPr id="22531" name="Slide Number Placeholder 3"/>
          <p:cNvSpPr>
            <a:spLocks noGrp="1"/>
          </p:cNvSpPr>
          <p:nvPr>
            <p:ph type="sldNum" sz="quarter" idx="4294967295"/>
          </p:nvPr>
        </p:nvSpPr>
        <p:spPr bwMode="auto">
          <a:xfrm>
            <a:off x="6172200" y="6191250"/>
            <a:ext cx="24765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eaLnBrk="1" hangingPunct="1"/>
            <a:fld id="{7B7C99A8-698E-4433-B47B-92283F8F1A7B}" type="slidenum">
              <a:rPr lang="en-US">
                <a:solidFill>
                  <a:prstClr val="white"/>
                </a:solidFill>
              </a:rPr>
              <a:pPr eaLnBrk="1" hangingPunct="1"/>
              <a:t>21</a:t>
            </a:fld>
            <a:endParaRPr lang="en-US">
              <a:solidFill>
                <a:prstClr val="white"/>
              </a:solidFill>
            </a:endParaRPr>
          </a:p>
        </p:txBody>
      </p:sp>
      <p:pic>
        <p:nvPicPr>
          <p:cNvPr id="22532" name="Content Placeholder 4" descr="FEWs Policy impacts 2.tiff"/>
          <p:cNvPicPr>
            <a:picLocks noGrp="1" noChangeAspect="1"/>
          </p:cNvPicPr>
          <p:nvPr>
            <p:ph idx="1"/>
          </p:nvPr>
        </p:nvPicPr>
        <p:blipFill>
          <a:blip r:embed="rId3">
            <a:extLst>
              <a:ext uri="{28A0092B-C50C-407E-A947-70E740481C1C}">
                <a14:useLocalDpi xmlns:a14="http://schemas.microsoft.com/office/drawing/2010/main" val="0"/>
              </a:ext>
            </a:extLst>
          </a:blip>
          <a:srcRect t="-8981" b="-8981"/>
          <a:stretch>
            <a:fillRect/>
          </a:stretch>
        </p:blipFill>
        <p:spPr/>
      </p:pic>
    </p:spTree>
    <p:extLst>
      <p:ext uri="{BB962C8B-B14F-4D97-AF65-F5344CB8AC3E}">
        <p14:creationId xmlns:p14="http://schemas.microsoft.com/office/powerpoint/2010/main" val="3020381342"/>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Messages</a:t>
            </a:r>
            <a:endParaRPr lang="en-US" dirty="0"/>
          </a:p>
        </p:txBody>
      </p:sp>
      <p:sp>
        <p:nvSpPr>
          <p:cNvPr id="3" name="Content Placeholder 2"/>
          <p:cNvSpPr>
            <a:spLocks noGrp="1"/>
          </p:cNvSpPr>
          <p:nvPr>
            <p:ph idx="1"/>
          </p:nvPr>
        </p:nvSpPr>
        <p:spPr>
          <a:xfrm>
            <a:off x="457200" y="1600200"/>
            <a:ext cx="8229600" cy="4876800"/>
          </a:xfrm>
        </p:spPr>
        <p:txBody>
          <a:bodyPr>
            <a:normAutofit fontScale="92500" lnSpcReduction="10000"/>
          </a:bodyPr>
          <a:lstStyle/>
          <a:p>
            <a:r>
              <a:rPr lang="en-US" dirty="0" smtClean="0"/>
              <a:t>Most people, especially the poor, rely on markets to provide food, essential goods and services; markets also provide access to paid work, and an outlet for selling commodities and services.</a:t>
            </a:r>
          </a:p>
          <a:p>
            <a:r>
              <a:rPr lang="en-US" dirty="0" smtClean="0"/>
              <a:t>Strengthening markets can improve everyone’s lives and livelihoods; harming markets can have serious negative impacts, particularly on the poor.</a:t>
            </a:r>
          </a:p>
          <a:p>
            <a:r>
              <a:rPr lang="en-US" dirty="0" smtClean="0"/>
              <a:t>It is important to understand markets, so we know if our programs are strengthening or harming them.</a:t>
            </a:r>
            <a:endParaRPr lang="en-US" dirty="0"/>
          </a:p>
        </p:txBody>
      </p:sp>
    </p:spTree>
    <p:extLst>
      <p:ext uri="{BB962C8B-B14F-4D97-AF65-F5344CB8AC3E}">
        <p14:creationId xmlns:p14="http://schemas.microsoft.com/office/powerpoint/2010/main" val="11587432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dirty="0" smtClean="0"/>
              <a:t>Why are markets important?</a:t>
            </a:r>
          </a:p>
        </p:txBody>
      </p:sp>
      <p:sp>
        <p:nvSpPr>
          <p:cNvPr id="3" name="Content Placeholder 2"/>
          <p:cNvSpPr>
            <a:spLocks noGrp="1"/>
          </p:cNvSpPr>
          <p:nvPr>
            <p:ph sz="quarter" idx="1"/>
          </p:nvPr>
        </p:nvSpPr>
        <p:spPr/>
        <p:txBody>
          <a:bodyPr>
            <a:normAutofit fontScale="85000" lnSpcReduction="20000"/>
          </a:bodyPr>
          <a:lstStyle/>
          <a:p>
            <a:pPr>
              <a:defRPr/>
            </a:pPr>
            <a:r>
              <a:rPr lang="en-US" dirty="0" smtClean="0"/>
              <a:t>Markets are a part of everyone’s lives</a:t>
            </a:r>
          </a:p>
          <a:p>
            <a:pPr>
              <a:defRPr/>
            </a:pPr>
            <a:r>
              <a:rPr lang="en-US" dirty="0" smtClean="0"/>
              <a:t>Most people – especially the poor – rely on markets to provide food, essential goods and services</a:t>
            </a:r>
          </a:p>
          <a:p>
            <a:pPr>
              <a:defRPr/>
            </a:pPr>
            <a:r>
              <a:rPr lang="en-US" dirty="0" smtClean="0"/>
              <a:t>Markets also provide access to paid work and mechanisms for selling commodities and services</a:t>
            </a:r>
          </a:p>
          <a:p>
            <a:pPr>
              <a:defRPr/>
            </a:pPr>
            <a:r>
              <a:rPr lang="en-US" dirty="0" smtClean="0"/>
              <a:t>Strengthening markets can improve everyone’s lives and livelihoods</a:t>
            </a:r>
          </a:p>
          <a:p>
            <a:pPr>
              <a:defRPr/>
            </a:pPr>
            <a:r>
              <a:rPr lang="en-US" dirty="0" smtClean="0"/>
              <a:t>Harming markets can have serious negative impacts, particularly on the poor</a:t>
            </a:r>
          </a:p>
          <a:p>
            <a:pPr>
              <a:defRPr/>
            </a:pPr>
            <a:r>
              <a:rPr lang="en-US" dirty="0" smtClean="0"/>
              <a:t>Important to understand markets, so we know if our programs are strengthening or harming markets</a:t>
            </a:r>
            <a:endParaRPr lang="en-US" dirty="0"/>
          </a:p>
        </p:txBody>
      </p:sp>
    </p:spTree>
    <p:extLst>
      <p:ext uri="{BB962C8B-B14F-4D97-AF65-F5344CB8AC3E}">
        <p14:creationId xmlns:p14="http://schemas.microsoft.com/office/powerpoint/2010/main" val="2377341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consider markets in emergencies?</a:t>
            </a:r>
            <a:endParaRPr lang="en-US" dirty="0"/>
          </a:p>
        </p:txBody>
      </p:sp>
      <p:sp>
        <p:nvSpPr>
          <p:cNvPr id="3" name="Content Placeholder 2"/>
          <p:cNvSpPr>
            <a:spLocks noGrp="1"/>
          </p:cNvSpPr>
          <p:nvPr>
            <p:ph idx="1"/>
          </p:nvPr>
        </p:nvSpPr>
        <p:spPr/>
        <p:txBody>
          <a:bodyPr>
            <a:normAutofit/>
          </a:bodyPr>
          <a:lstStyle/>
          <a:p>
            <a:endParaRPr lang="en-US" b="1" dirty="0" smtClean="0"/>
          </a:p>
          <a:p>
            <a:r>
              <a:rPr lang="en-US" b="1" dirty="0" smtClean="0"/>
              <a:t>Markets </a:t>
            </a:r>
            <a:r>
              <a:rPr lang="en-US" b="1" dirty="0"/>
              <a:t>can be affected by a shock</a:t>
            </a:r>
            <a:r>
              <a:rPr lang="en-US" b="1" dirty="0" smtClean="0"/>
              <a:t>.</a:t>
            </a:r>
          </a:p>
          <a:p>
            <a:endParaRPr lang="en-US" dirty="0"/>
          </a:p>
          <a:p>
            <a:r>
              <a:rPr lang="en-US" b="1" dirty="0" smtClean="0"/>
              <a:t>Markets </a:t>
            </a:r>
            <a:r>
              <a:rPr lang="en-US" b="1" dirty="0"/>
              <a:t>can form part of the response</a:t>
            </a:r>
            <a:r>
              <a:rPr lang="en-US" b="1" dirty="0" smtClean="0"/>
              <a:t>.</a:t>
            </a:r>
          </a:p>
          <a:p>
            <a:endParaRPr lang="en-US" dirty="0"/>
          </a:p>
          <a:p>
            <a:r>
              <a:rPr lang="en-US" b="1" dirty="0" smtClean="0"/>
              <a:t>Markets </a:t>
            </a:r>
            <a:r>
              <a:rPr lang="en-US" b="1" dirty="0"/>
              <a:t>can be affected by the response.</a:t>
            </a:r>
            <a:endParaRPr lang="en-US" dirty="0"/>
          </a:p>
          <a:p>
            <a:endParaRPr lang="en-US" dirty="0"/>
          </a:p>
        </p:txBody>
      </p:sp>
    </p:spTree>
    <p:extLst>
      <p:ext uri="{BB962C8B-B14F-4D97-AF65-F5344CB8AC3E}">
        <p14:creationId xmlns:p14="http://schemas.microsoft.com/office/powerpoint/2010/main" val="25443112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dirty="0" smtClean="0"/>
              <a:t>Market Definitions</a:t>
            </a:r>
          </a:p>
        </p:txBody>
      </p:sp>
      <p:sp>
        <p:nvSpPr>
          <p:cNvPr id="15363" name="Content Placeholder 2"/>
          <p:cNvSpPr>
            <a:spLocks noGrp="1"/>
          </p:cNvSpPr>
          <p:nvPr>
            <p:ph sz="quarter" idx="1"/>
          </p:nvPr>
        </p:nvSpPr>
        <p:spPr>
          <a:xfrm>
            <a:off x="304800" y="1600200"/>
            <a:ext cx="8382000" cy="5257800"/>
          </a:xfrm>
        </p:spPr>
        <p:txBody>
          <a:bodyPr/>
          <a:lstStyle/>
          <a:p>
            <a:r>
              <a:rPr lang="en-US" b="1" dirty="0" smtClean="0"/>
              <a:t>Markets</a:t>
            </a:r>
            <a:r>
              <a:rPr lang="en-US" sz="2800" dirty="0" smtClean="0"/>
              <a:t> –</a:t>
            </a:r>
          </a:p>
          <a:p>
            <a:endParaRPr lang="en-US" sz="2400" b="1" dirty="0"/>
          </a:p>
          <a:p>
            <a:r>
              <a:rPr lang="en-US" b="1" dirty="0" smtClean="0"/>
              <a:t>Market chain </a:t>
            </a:r>
            <a:r>
              <a:rPr lang="en-US" sz="2800" dirty="0" smtClean="0"/>
              <a:t>–</a:t>
            </a:r>
          </a:p>
          <a:p>
            <a:endParaRPr lang="en-US" sz="2800" b="1" dirty="0"/>
          </a:p>
          <a:p>
            <a:endParaRPr lang="en-US" sz="2800" b="1" dirty="0" smtClean="0"/>
          </a:p>
          <a:p>
            <a:r>
              <a:rPr lang="en-US" sz="2800" b="1" dirty="0" smtClean="0"/>
              <a:t>M</a:t>
            </a:r>
            <a:r>
              <a:rPr lang="en-US" b="1" dirty="0" smtClean="0"/>
              <a:t>arket system </a:t>
            </a:r>
            <a:r>
              <a:rPr lang="en-US" sz="2800" dirty="0"/>
              <a:t>– </a:t>
            </a:r>
            <a:endParaRPr lang="en-US" sz="2400" dirty="0" smtClean="0"/>
          </a:p>
        </p:txBody>
      </p:sp>
    </p:spTree>
    <p:extLst>
      <p:ext uri="{BB962C8B-B14F-4D97-AF65-F5344CB8AC3E}">
        <p14:creationId xmlns:p14="http://schemas.microsoft.com/office/powerpoint/2010/main" val="1784129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dirty="0" smtClean="0"/>
              <a:t>Market Definitions</a:t>
            </a:r>
          </a:p>
        </p:txBody>
      </p:sp>
      <p:sp>
        <p:nvSpPr>
          <p:cNvPr id="15363" name="Content Placeholder 2"/>
          <p:cNvSpPr>
            <a:spLocks noGrp="1"/>
          </p:cNvSpPr>
          <p:nvPr>
            <p:ph sz="quarter" idx="1"/>
          </p:nvPr>
        </p:nvSpPr>
        <p:spPr>
          <a:xfrm>
            <a:off x="304800" y="1600200"/>
            <a:ext cx="8382000" cy="5257800"/>
          </a:xfrm>
        </p:spPr>
        <p:txBody>
          <a:bodyPr/>
          <a:lstStyle/>
          <a:p>
            <a:r>
              <a:rPr lang="en-US" b="1" dirty="0" smtClean="0"/>
              <a:t>Markets</a:t>
            </a:r>
            <a:r>
              <a:rPr lang="en-US" sz="2800" dirty="0" smtClean="0"/>
              <a:t> – where buyers and sellers come together to obtain information and exchange </a:t>
            </a:r>
            <a:r>
              <a:rPr lang="en-US" sz="2800" i="1" dirty="0" smtClean="0"/>
              <a:t>commodities.</a:t>
            </a:r>
          </a:p>
          <a:p>
            <a:r>
              <a:rPr lang="en-US" b="1" dirty="0" smtClean="0"/>
              <a:t>Market chain </a:t>
            </a:r>
            <a:r>
              <a:rPr lang="en-US" sz="2800" dirty="0" smtClean="0"/>
              <a:t>–</a:t>
            </a:r>
          </a:p>
          <a:p>
            <a:endParaRPr lang="en-US" sz="2800" b="1" dirty="0"/>
          </a:p>
          <a:p>
            <a:endParaRPr lang="en-US" sz="2000" b="1" dirty="0" smtClean="0"/>
          </a:p>
          <a:p>
            <a:r>
              <a:rPr lang="en-US" sz="2800" b="1" dirty="0" smtClean="0"/>
              <a:t>M</a:t>
            </a:r>
            <a:r>
              <a:rPr lang="en-US" b="1" dirty="0" smtClean="0"/>
              <a:t>arket system </a:t>
            </a:r>
            <a:r>
              <a:rPr lang="en-US" sz="2800" dirty="0"/>
              <a:t>– </a:t>
            </a:r>
            <a:endParaRPr lang="en-US" sz="2400" dirty="0" smtClean="0"/>
          </a:p>
        </p:txBody>
      </p:sp>
    </p:spTree>
    <p:extLst>
      <p:ext uri="{BB962C8B-B14F-4D97-AF65-F5344CB8AC3E}">
        <p14:creationId xmlns:p14="http://schemas.microsoft.com/office/powerpoint/2010/main" val="36758000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dirty="0" smtClean="0"/>
              <a:t>Market Definitions</a:t>
            </a:r>
          </a:p>
        </p:txBody>
      </p:sp>
      <p:sp>
        <p:nvSpPr>
          <p:cNvPr id="15363" name="Content Placeholder 2"/>
          <p:cNvSpPr>
            <a:spLocks noGrp="1"/>
          </p:cNvSpPr>
          <p:nvPr>
            <p:ph sz="quarter" idx="1"/>
          </p:nvPr>
        </p:nvSpPr>
        <p:spPr>
          <a:xfrm>
            <a:off x="304800" y="1600200"/>
            <a:ext cx="8382000" cy="5257800"/>
          </a:xfrm>
        </p:spPr>
        <p:txBody>
          <a:bodyPr/>
          <a:lstStyle/>
          <a:p>
            <a:r>
              <a:rPr lang="en-US" b="1" dirty="0" smtClean="0"/>
              <a:t>Markets</a:t>
            </a:r>
            <a:r>
              <a:rPr lang="en-US" sz="2800" dirty="0" smtClean="0"/>
              <a:t> – where buyers and sellers come together to obtain information and exchange </a:t>
            </a:r>
            <a:r>
              <a:rPr lang="en-US" sz="2800" i="1" dirty="0" smtClean="0"/>
              <a:t>commodities</a:t>
            </a:r>
            <a:r>
              <a:rPr lang="en-US" sz="2800" dirty="0" smtClean="0"/>
              <a:t>.</a:t>
            </a:r>
          </a:p>
          <a:p>
            <a:r>
              <a:rPr lang="en-US" b="1" dirty="0" smtClean="0"/>
              <a:t>Market chain </a:t>
            </a:r>
            <a:r>
              <a:rPr lang="en-US" sz="2800" dirty="0"/>
              <a:t>– </a:t>
            </a:r>
            <a:r>
              <a:rPr lang="en-US" sz="2800" dirty="0" smtClean="0"/>
              <a:t>the sequence of </a:t>
            </a:r>
            <a:r>
              <a:rPr lang="en-US" sz="2800" i="1" dirty="0" smtClean="0"/>
              <a:t>market actors </a:t>
            </a:r>
            <a:r>
              <a:rPr lang="en-US" sz="2800" dirty="0" smtClean="0"/>
              <a:t>who buy, sell and transform a product or item as it moves from the initial producer to final consumer.</a:t>
            </a:r>
          </a:p>
          <a:p>
            <a:r>
              <a:rPr lang="en-US" sz="2800" b="1" dirty="0"/>
              <a:t>M</a:t>
            </a:r>
            <a:r>
              <a:rPr lang="en-US" b="1" dirty="0" smtClean="0"/>
              <a:t>arket system </a:t>
            </a:r>
            <a:r>
              <a:rPr lang="en-US" sz="2800" dirty="0"/>
              <a:t>– </a:t>
            </a:r>
            <a:endParaRPr lang="en-US" sz="2400" dirty="0" smtClean="0"/>
          </a:p>
        </p:txBody>
      </p:sp>
    </p:spTree>
    <p:extLst>
      <p:ext uri="{BB962C8B-B14F-4D97-AF65-F5344CB8AC3E}">
        <p14:creationId xmlns:p14="http://schemas.microsoft.com/office/powerpoint/2010/main" val="5755265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67000" y="4800600"/>
            <a:ext cx="6477000" cy="1828800"/>
          </a:xfrm>
        </p:spPr>
        <p:txBody>
          <a:bodyPr>
            <a:normAutofit fontScale="92500" lnSpcReduction="10000"/>
          </a:bodyPr>
          <a:lstStyle/>
          <a:p>
            <a:pPr marL="0" indent="0">
              <a:buNone/>
            </a:pPr>
            <a:r>
              <a:rPr lang="en-US" i="1" dirty="0" smtClean="0"/>
              <a:t>N.B.  In supply market systems, this is a “supply chain”</a:t>
            </a:r>
          </a:p>
          <a:p>
            <a:pPr marL="0" indent="0">
              <a:buNone/>
            </a:pPr>
            <a:r>
              <a:rPr lang="en-US" i="1" dirty="0" smtClean="0"/>
              <a:t> In income market systems, this is a “value chain”</a:t>
            </a:r>
            <a:endParaRPr lang="en-US" i="1" dirty="0"/>
          </a:p>
        </p:txBody>
      </p:sp>
      <p:pic>
        <p:nvPicPr>
          <p:cNvPr id="5" name="Picture 7" descr="DIBUJO+178+COLOR"/>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04800" y="228600"/>
            <a:ext cx="8587237" cy="5435600"/>
          </a:xfrm>
          <a:prstGeom prst="rect">
            <a:avLst/>
          </a:prstGeom>
          <a:noFill/>
          <a:ln w="9525">
            <a:noFill/>
            <a:miter lim="800000"/>
            <a:headEnd/>
            <a:tailEnd/>
          </a:ln>
        </p:spPr>
      </p:pic>
    </p:spTree>
    <p:extLst>
      <p:ext uri="{BB962C8B-B14F-4D97-AF65-F5344CB8AC3E}">
        <p14:creationId xmlns:p14="http://schemas.microsoft.com/office/powerpoint/2010/main" val="33534962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dirty="0" smtClean="0"/>
              <a:t>Market Definitions</a:t>
            </a:r>
          </a:p>
        </p:txBody>
      </p:sp>
      <p:sp>
        <p:nvSpPr>
          <p:cNvPr id="15363" name="Content Placeholder 2"/>
          <p:cNvSpPr>
            <a:spLocks noGrp="1"/>
          </p:cNvSpPr>
          <p:nvPr>
            <p:ph sz="quarter" idx="1"/>
          </p:nvPr>
        </p:nvSpPr>
        <p:spPr>
          <a:xfrm>
            <a:off x="304800" y="1600200"/>
            <a:ext cx="8382000" cy="5257800"/>
          </a:xfrm>
        </p:spPr>
        <p:txBody>
          <a:bodyPr/>
          <a:lstStyle/>
          <a:p>
            <a:r>
              <a:rPr lang="en-US" b="1" dirty="0" smtClean="0"/>
              <a:t>Markets</a:t>
            </a:r>
            <a:r>
              <a:rPr lang="en-US" sz="2800" dirty="0" smtClean="0"/>
              <a:t> – where buyers and sellers come together to obtain information and exchange </a:t>
            </a:r>
            <a:r>
              <a:rPr lang="en-US" sz="2800" i="1" dirty="0" smtClean="0"/>
              <a:t>commodities</a:t>
            </a:r>
            <a:r>
              <a:rPr lang="en-US" sz="2800" dirty="0" smtClean="0"/>
              <a:t>.</a:t>
            </a:r>
          </a:p>
          <a:p>
            <a:r>
              <a:rPr lang="en-US" b="1" dirty="0" smtClean="0"/>
              <a:t>Market chain </a:t>
            </a:r>
            <a:r>
              <a:rPr lang="en-US" sz="2800" dirty="0"/>
              <a:t>– </a:t>
            </a:r>
            <a:r>
              <a:rPr lang="en-US" sz="2800" dirty="0" smtClean="0"/>
              <a:t>the sequence of </a:t>
            </a:r>
            <a:r>
              <a:rPr lang="en-US" sz="2800" i="1" dirty="0" smtClean="0"/>
              <a:t>market actors </a:t>
            </a:r>
            <a:r>
              <a:rPr lang="en-US" sz="2800" dirty="0" smtClean="0"/>
              <a:t>who buy, sell and transform a product or item as it moves from the initial producer to final consumer.</a:t>
            </a:r>
          </a:p>
          <a:p>
            <a:r>
              <a:rPr lang="en-US" sz="2800" b="1" dirty="0"/>
              <a:t>M</a:t>
            </a:r>
            <a:r>
              <a:rPr lang="en-US" b="1" dirty="0" smtClean="0"/>
              <a:t>arket system </a:t>
            </a:r>
            <a:r>
              <a:rPr lang="en-US" sz="2800" dirty="0"/>
              <a:t>– </a:t>
            </a:r>
            <a:r>
              <a:rPr lang="en-US" sz="2800" dirty="0" smtClean="0"/>
              <a:t>the complex web of people, trading structures and rules that determines how goods and services are produced, accessed and exchanged. </a:t>
            </a:r>
          </a:p>
          <a:p>
            <a:pPr marL="0" lvl="1" indent="0">
              <a:buFontTx/>
              <a:buNone/>
            </a:pPr>
            <a:endParaRPr lang="en-US" sz="2400" dirty="0" smtClean="0"/>
          </a:p>
        </p:txBody>
      </p:sp>
    </p:spTree>
    <p:extLst>
      <p:ext uri="{BB962C8B-B14F-4D97-AF65-F5344CB8AC3E}">
        <p14:creationId xmlns:p14="http://schemas.microsoft.com/office/powerpoint/2010/main" val="3806738189"/>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711</TotalTime>
  <Words>2252</Words>
  <Application>Microsoft Office PowerPoint</Application>
  <PresentationFormat>On-screen Show (4:3)</PresentationFormat>
  <Paragraphs>239</Paragraphs>
  <Slides>22</Slides>
  <Notes>19</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1_Office Theme</vt:lpstr>
      <vt:lpstr>Market Concepts</vt:lpstr>
      <vt:lpstr>Markets: Overview</vt:lpstr>
      <vt:lpstr>Why are markets important?</vt:lpstr>
      <vt:lpstr>Why consider markets in emergencies?</vt:lpstr>
      <vt:lpstr>Market Definitions</vt:lpstr>
      <vt:lpstr>Market Definitions</vt:lpstr>
      <vt:lpstr>Market Definitions</vt:lpstr>
      <vt:lpstr>PowerPoint Presentation</vt:lpstr>
      <vt:lpstr>Market Definitions</vt:lpstr>
      <vt:lpstr>Market Characteristics and Efficiency</vt:lpstr>
      <vt:lpstr>Market Characteristics and Efficiency</vt:lpstr>
      <vt:lpstr>Market Characteristics and Efficiency</vt:lpstr>
      <vt:lpstr>Market Characteristics and Efficiency</vt:lpstr>
      <vt:lpstr>Market Integration</vt:lpstr>
      <vt:lpstr>Market Integration</vt:lpstr>
      <vt:lpstr>Market Competition and Power</vt:lpstr>
      <vt:lpstr>Market Competition</vt:lpstr>
      <vt:lpstr>Seasonality</vt:lpstr>
      <vt:lpstr>Seasonality</vt:lpstr>
      <vt:lpstr>FEWs: Policy impacts (Lesson 3, p. 24)</vt:lpstr>
      <vt:lpstr>FEWs: Policy impacts (Lesson 3, p. 24)</vt:lpstr>
      <vt:lpstr>Key Messages</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Market Concepts</dc:title>
  <dc:creator>Megan McGlinchy</dc:creator>
  <cp:lastModifiedBy>Brick, Geraldine (Dina)</cp:lastModifiedBy>
  <cp:revision>7</cp:revision>
  <dcterms:created xsi:type="dcterms:W3CDTF">2013-09-22T17:48:39Z</dcterms:created>
  <dcterms:modified xsi:type="dcterms:W3CDTF">2015-01-26T21:29:35Z</dcterms:modified>
</cp:coreProperties>
</file>