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 id="2147483672" r:id="rId3"/>
    <p:sldMasterId id="2147483660" r:id="rId4"/>
    <p:sldMasterId id="2147483775" r:id="rId5"/>
    <p:sldMasterId id="2147483787" r:id="rId6"/>
  </p:sldMasterIdLst>
  <p:notesMasterIdLst>
    <p:notesMasterId r:id="rId32"/>
  </p:notesMasterIdLst>
  <p:handoutMasterIdLst>
    <p:handoutMasterId r:id="rId33"/>
  </p:handoutMasterIdLst>
  <p:sldIdLst>
    <p:sldId id="322" r:id="rId7"/>
    <p:sldId id="323" r:id="rId8"/>
    <p:sldId id="277" r:id="rId9"/>
    <p:sldId id="269" r:id="rId10"/>
    <p:sldId id="298" r:id="rId11"/>
    <p:sldId id="271" r:id="rId12"/>
    <p:sldId id="278" r:id="rId13"/>
    <p:sldId id="279" r:id="rId14"/>
    <p:sldId id="282" r:id="rId15"/>
    <p:sldId id="270" r:id="rId16"/>
    <p:sldId id="290" r:id="rId17"/>
    <p:sldId id="291" r:id="rId18"/>
    <p:sldId id="292" r:id="rId19"/>
    <p:sldId id="293" r:id="rId20"/>
    <p:sldId id="283" r:id="rId21"/>
    <p:sldId id="299" r:id="rId22"/>
    <p:sldId id="295" r:id="rId23"/>
    <p:sldId id="285" r:id="rId24"/>
    <p:sldId id="297" r:id="rId25"/>
    <p:sldId id="304" r:id="rId26"/>
    <p:sldId id="324" r:id="rId27"/>
    <p:sldId id="316" r:id="rId28"/>
    <p:sldId id="317" r:id="rId29"/>
    <p:sldId id="318" r:id="rId30"/>
    <p:sldId id="319" r:id="rId3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4D00"/>
    <a:srgbClr val="764122"/>
    <a:srgbClr val="4B6C80"/>
    <a:srgbClr val="183B5C"/>
    <a:srgbClr val="881C22"/>
    <a:srgbClr val="CE902B"/>
    <a:srgbClr val="A19589"/>
    <a:srgbClr val="6E88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80" autoAdjust="0"/>
  </p:normalViewPr>
  <p:slideViewPr>
    <p:cSldViewPr snapToGrid="0" snapToObjects="1">
      <p:cViewPr>
        <p:scale>
          <a:sx n="76" d="100"/>
          <a:sy n="76" d="100"/>
        </p:scale>
        <p:origin x="-120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C86C4D-FE29-4151-ABA3-4C14C49875D1}" type="doc">
      <dgm:prSet loTypeId="urn:microsoft.com/office/officeart/2005/8/layout/hierarchy6" loCatId="hierarchy" qsTypeId="urn:microsoft.com/office/officeart/2005/8/quickstyle/simple1#1" qsCatId="simple" csTypeId="urn:microsoft.com/office/officeart/2005/8/colors/accent1_2#1" csCatId="accent1" phldr="1"/>
      <dgm:spPr/>
      <dgm:t>
        <a:bodyPr/>
        <a:lstStyle/>
        <a:p>
          <a:endParaRPr lang="en-US"/>
        </a:p>
      </dgm:t>
    </dgm:pt>
    <dgm:pt modelId="{8E78AE34-BB17-4036-AE5D-6EBFFCF087E5}">
      <dgm:prSet phldrT="[Text]" custT="1">
        <dgm:style>
          <a:lnRef idx="2">
            <a:schemeClr val="accent3">
              <a:shade val="50000"/>
            </a:schemeClr>
          </a:lnRef>
          <a:fillRef idx="1">
            <a:schemeClr val="accent3"/>
          </a:fillRef>
          <a:effectRef idx="0">
            <a:schemeClr val="accent3"/>
          </a:effectRef>
          <a:fontRef idx="minor">
            <a:schemeClr val="lt1"/>
          </a:fontRef>
        </dgm:style>
      </dgm:prSet>
      <dgm:spPr>
        <a:ln/>
      </dgm:spPr>
      <dgm:t>
        <a:bodyPr/>
        <a:lstStyle/>
        <a:p>
          <a:r>
            <a:rPr lang="en-US" sz="2400" b="1" dirty="0" smtClean="0">
              <a:solidFill>
                <a:schemeClr val="tx1"/>
              </a:solidFill>
              <a:latin typeface="Lucida Sans"/>
              <a:cs typeface="Lucida Sans"/>
            </a:rPr>
            <a:t>Core Standards</a:t>
          </a:r>
          <a:endParaRPr lang="en-US" sz="2400" b="1" dirty="0">
            <a:solidFill>
              <a:schemeClr val="tx1"/>
            </a:solidFill>
            <a:latin typeface="Lucida Sans"/>
            <a:cs typeface="Lucida Sans"/>
          </a:endParaRPr>
        </a:p>
      </dgm:t>
    </dgm:pt>
    <dgm:pt modelId="{9835E615-BF21-4D28-9438-58CE95BD50C6}" type="parTrans" cxnId="{CDF85C85-00E4-4941-97E0-82B130476600}">
      <dgm:prSet/>
      <dgm:spPr/>
      <dgm:t>
        <a:bodyPr/>
        <a:lstStyle/>
        <a:p>
          <a:endParaRPr lang="en-US">
            <a:solidFill>
              <a:schemeClr val="tx1"/>
            </a:solidFill>
          </a:endParaRPr>
        </a:p>
      </dgm:t>
    </dgm:pt>
    <dgm:pt modelId="{301178E9-23A7-433D-AF6C-03097063619E}" type="sibTrans" cxnId="{CDF85C85-00E4-4941-97E0-82B130476600}">
      <dgm:prSet/>
      <dgm:spPr/>
      <dgm:t>
        <a:bodyPr/>
        <a:lstStyle/>
        <a:p>
          <a:endParaRPr lang="en-US">
            <a:solidFill>
              <a:schemeClr val="tx1"/>
            </a:solidFill>
          </a:endParaRPr>
        </a:p>
      </dgm:t>
    </dgm:pt>
    <dgm:pt modelId="{9C5DA4C1-2A80-465C-85ED-0DA7FD1296C3}">
      <dgm:prSet phldrT="[Text]"/>
      <dgm:spPr>
        <a:solidFill>
          <a:schemeClr val="accent3">
            <a:lumMod val="60000"/>
            <a:lumOff val="40000"/>
          </a:schemeClr>
        </a:solidFill>
        <a:ln>
          <a:solidFill>
            <a:srgbClr val="003300"/>
          </a:solidFill>
        </a:ln>
        <a:scene3d>
          <a:camera prst="orthographicFront"/>
          <a:lightRig rig="threePt" dir="t"/>
        </a:scene3d>
        <a:sp3d>
          <a:bevelT prst="relaxedInset"/>
          <a:bevelB prst="relaxedInset"/>
        </a:sp3d>
      </dgm:spPr>
      <dgm:t>
        <a:bodyPr/>
        <a:lstStyle/>
        <a:p>
          <a:r>
            <a:rPr lang="en-US" b="1" dirty="0" smtClean="0">
              <a:solidFill>
                <a:schemeClr val="tx1"/>
              </a:solidFill>
              <a:latin typeface="Lucida Sans"/>
              <a:cs typeface="Lucida Sans"/>
            </a:rPr>
            <a:t>Standard 3</a:t>
          </a:r>
        </a:p>
        <a:p>
          <a:r>
            <a:rPr lang="en-US" dirty="0" smtClean="0">
              <a:solidFill>
                <a:schemeClr val="tx1"/>
              </a:solidFill>
              <a:latin typeface="Lucida Sans"/>
              <a:cs typeface="Lucida Sans"/>
            </a:rPr>
            <a:t>Staff Competencies</a:t>
          </a:r>
          <a:endParaRPr lang="en-US" dirty="0">
            <a:solidFill>
              <a:schemeClr val="tx1"/>
            </a:solidFill>
            <a:latin typeface="Lucida Sans"/>
            <a:cs typeface="Lucida Sans"/>
          </a:endParaRPr>
        </a:p>
      </dgm:t>
    </dgm:pt>
    <dgm:pt modelId="{7E619D39-EDBB-491A-8F1B-02A354A7F2F1}" type="parTrans" cxnId="{A664B596-9E42-49B7-88E7-C3D99290AA3D}">
      <dgm:prSet/>
      <dgm:spPr>
        <a:ln w="38100" cap="flat" cmpd="sng" algn="ctr">
          <a:solidFill>
            <a:srgbClr val="9E4D00"/>
          </a:solidFill>
          <a:prstDash val="solid"/>
          <a:round/>
          <a:headEnd type="none" w="med" len="med"/>
          <a:tailEnd type="none" w="med" len="med"/>
        </a:ln>
      </dgm:spPr>
      <dgm:t>
        <a:bodyPr/>
        <a:lstStyle/>
        <a:p>
          <a:endParaRPr lang="en-US">
            <a:solidFill>
              <a:schemeClr val="tx1"/>
            </a:solidFill>
          </a:endParaRPr>
        </a:p>
      </dgm:t>
    </dgm:pt>
    <dgm:pt modelId="{F63AC25F-0BBB-4F8D-A5F5-37D570E66CE2}" type="sibTrans" cxnId="{A664B596-9E42-49B7-88E7-C3D99290AA3D}">
      <dgm:prSet/>
      <dgm:spPr/>
      <dgm:t>
        <a:bodyPr/>
        <a:lstStyle/>
        <a:p>
          <a:endParaRPr lang="en-US">
            <a:solidFill>
              <a:schemeClr val="tx1"/>
            </a:solidFill>
          </a:endParaRPr>
        </a:p>
      </dgm:t>
    </dgm:pt>
    <dgm:pt modelId="{C3836B9F-2A68-4B58-8097-60840E47DD0C}">
      <dgm:prSet/>
      <dgm:spPr>
        <a:solidFill>
          <a:schemeClr val="accent3">
            <a:lumMod val="60000"/>
            <a:lumOff val="40000"/>
          </a:schemeClr>
        </a:solidFill>
        <a:ln>
          <a:solidFill>
            <a:srgbClr val="003300"/>
          </a:solidFill>
        </a:ln>
        <a:scene3d>
          <a:camera prst="orthographicFront"/>
          <a:lightRig rig="threePt" dir="t"/>
        </a:scene3d>
        <a:sp3d>
          <a:bevelT prst="relaxedInset"/>
          <a:bevelB prst="relaxedInset"/>
        </a:sp3d>
      </dgm:spPr>
      <dgm:t>
        <a:bodyPr/>
        <a:lstStyle/>
        <a:p>
          <a:r>
            <a:rPr lang="en-US" b="1" dirty="0" smtClean="0">
              <a:solidFill>
                <a:schemeClr val="tx1"/>
              </a:solidFill>
              <a:latin typeface="Lucida Sans"/>
              <a:cs typeface="Lucida Sans"/>
            </a:rPr>
            <a:t>Standard 1</a:t>
          </a:r>
        </a:p>
        <a:p>
          <a:r>
            <a:rPr lang="en-US" dirty="0" smtClean="0">
              <a:solidFill>
                <a:schemeClr val="tx1"/>
              </a:solidFill>
              <a:latin typeface="Lucida Sans"/>
              <a:cs typeface="Lucida Sans"/>
            </a:rPr>
            <a:t>Market-Oriented Programming</a:t>
          </a:r>
          <a:endParaRPr lang="en-US" dirty="0">
            <a:solidFill>
              <a:schemeClr val="tx1"/>
            </a:solidFill>
            <a:latin typeface="Lucida Sans"/>
            <a:cs typeface="Lucida Sans"/>
          </a:endParaRPr>
        </a:p>
      </dgm:t>
    </dgm:pt>
    <dgm:pt modelId="{89F60B4A-33C5-4A6D-BD89-F41C23BE23C5}" type="parTrans" cxnId="{C09DA238-4EB8-4B46-8585-0709B3E0C388}">
      <dgm:prSet/>
      <dgm:spPr>
        <a:ln w="38100" cap="flat" cmpd="sng" algn="ctr">
          <a:solidFill>
            <a:srgbClr val="9E4D00"/>
          </a:solidFill>
          <a:prstDash val="solid"/>
          <a:round/>
          <a:headEnd type="none" w="med" len="med"/>
          <a:tailEnd type="none" w="med" len="med"/>
        </a:ln>
      </dgm:spPr>
      <dgm:t>
        <a:bodyPr/>
        <a:lstStyle/>
        <a:p>
          <a:endParaRPr lang="en-US">
            <a:solidFill>
              <a:schemeClr val="tx1"/>
            </a:solidFill>
          </a:endParaRPr>
        </a:p>
      </dgm:t>
    </dgm:pt>
    <dgm:pt modelId="{13236E16-EED8-4EE4-8F95-2390E7EEAA5B}" type="sibTrans" cxnId="{C09DA238-4EB8-4B46-8585-0709B3E0C388}">
      <dgm:prSet/>
      <dgm:spPr/>
      <dgm:t>
        <a:bodyPr/>
        <a:lstStyle/>
        <a:p>
          <a:endParaRPr lang="en-US">
            <a:solidFill>
              <a:schemeClr val="tx1"/>
            </a:solidFill>
          </a:endParaRPr>
        </a:p>
      </dgm:t>
    </dgm:pt>
    <dgm:pt modelId="{57762722-F642-4042-BF06-4B738FE3086C}">
      <dgm:prSet/>
      <dgm:spPr>
        <a:solidFill>
          <a:schemeClr val="accent3">
            <a:lumMod val="60000"/>
            <a:lumOff val="40000"/>
          </a:schemeClr>
        </a:solidFill>
        <a:ln>
          <a:solidFill>
            <a:srgbClr val="003300"/>
          </a:solidFill>
        </a:ln>
        <a:scene3d>
          <a:camera prst="orthographicFront"/>
          <a:lightRig rig="threePt" dir="t"/>
        </a:scene3d>
        <a:sp3d>
          <a:bevelT prst="relaxedInset"/>
          <a:bevelB prst="relaxedInset"/>
        </a:sp3d>
      </dgm:spPr>
      <dgm:t>
        <a:bodyPr/>
        <a:lstStyle/>
        <a:p>
          <a:r>
            <a:rPr lang="en-US" b="1" dirty="0" smtClean="0">
              <a:solidFill>
                <a:schemeClr val="tx1"/>
              </a:solidFill>
              <a:latin typeface="Lucida Sans"/>
              <a:cs typeface="Lucida Sans"/>
            </a:rPr>
            <a:t>Standard 2</a:t>
          </a:r>
        </a:p>
        <a:p>
          <a:r>
            <a:rPr lang="en-US" dirty="0" smtClean="0">
              <a:solidFill>
                <a:schemeClr val="tx1"/>
              </a:solidFill>
              <a:latin typeface="Lucida Sans"/>
              <a:cs typeface="Lucida Sans"/>
            </a:rPr>
            <a:t>Coordination and Effectiveness</a:t>
          </a:r>
          <a:endParaRPr lang="en-US" dirty="0">
            <a:solidFill>
              <a:schemeClr val="tx1"/>
            </a:solidFill>
            <a:latin typeface="Lucida Sans"/>
            <a:cs typeface="Lucida Sans"/>
          </a:endParaRPr>
        </a:p>
      </dgm:t>
    </dgm:pt>
    <dgm:pt modelId="{BC2A7D1B-CA47-412D-820B-941EE41CDE12}" type="parTrans" cxnId="{6A504469-D0C4-4655-9694-00E82557F668}">
      <dgm:prSet/>
      <dgm:spPr>
        <a:ln w="38100" cap="flat" cmpd="sng" algn="ctr">
          <a:solidFill>
            <a:srgbClr val="9E4D00"/>
          </a:solidFill>
          <a:prstDash val="solid"/>
          <a:round/>
          <a:headEnd type="none" w="med" len="med"/>
          <a:tailEnd type="none" w="med" len="med"/>
        </a:ln>
      </dgm:spPr>
      <dgm:t>
        <a:bodyPr/>
        <a:lstStyle/>
        <a:p>
          <a:endParaRPr lang="en-US">
            <a:solidFill>
              <a:schemeClr val="tx1"/>
            </a:solidFill>
          </a:endParaRPr>
        </a:p>
      </dgm:t>
    </dgm:pt>
    <dgm:pt modelId="{E5E4EF08-3395-4495-A3F7-AD3419AC8B40}" type="sibTrans" cxnId="{6A504469-D0C4-4655-9694-00E82557F668}">
      <dgm:prSet/>
      <dgm:spPr/>
      <dgm:t>
        <a:bodyPr/>
        <a:lstStyle/>
        <a:p>
          <a:endParaRPr lang="en-US">
            <a:solidFill>
              <a:schemeClr val="tx1"/>
            </a:solidFill>
          </a:endParaRPr>
        </a:p>
      </dgm:t>
    </dgm:pt>
    <dgm:pt modelId="{75BFC905-3FCF-49E6-8E47-55C00F8EBF4A}">
      <dgm:prSet/>
      <dgm:spPr>
        <a:solidFill>
          <a:schemeClr val="accent3">
            <a:lumMod val="60000"/>
            <a:lumOff val="40000"/>
          </a:schemeClr>
        </a:solidFill>
        <a:ln>
          <a:solidFill>
            <a:srgbClr val="003300"/>
          </a:solidFill>
        </a:ln>
        <a:scene3d>
          <a:camera prst="orthographicFront"/>
          <a:lightRig rig="threePt" dir="t"/>
        </a:scene3d>
        <a:sp3d>
          <a:bevelT prst="relaxedInset"/>
          <a:bevelB prst="relaxedInset"/>
        </a:sp3d>
      </dgm:spPr>
      <dgm:t>
        <a:bodyPr/>
        <a:lstStyle/>
        <a:p>
          <a:r>
            <a:rPr lang="en-US" b="1" dirty="0" smtClean="0">
              <a:solidFill>
                <a:schemeClr val="tx1"/>
              </a:solidFill>
              <a:latin typeface="Lucida Sans"/>
              <a:cs typeface="Lucida Sans"/>
            </a:rPr>
            <a:t>Standard 4</a:t>
          </a:r>
        </a:p>
        <a:p>
          <a:r>
            <a:rPr lang="en-US" dirty="0" smtClean="0">
              <a:solidFill>
                <a:schemeClr val="tx1"/>
              </a:solidFill>
              <a:latin typeface="Lucida Sans"/>
              <a:cs typeface="Lucida Sans"/>
            </a:rPr>
            <a:t>Do No Harm</a:t>
          </a:r>
          <a:endParaRPr lang="en-US" dirty="0">
            <a:solidFill>
              <a:schemeClr val="tx1"/>
            </a:solidFill>
            <a:latin typeface="Lucida Sans"/>
            <a:cs typeface="Lucida Sans"/>
          </a:endParaRPr>
        </a:p>
      </dgm:t>
    </dgm:pt>
    <dgm:pt modelId="{9C0BC1CC-D262-4DF4-A282-63404DDE7206}" type="parTrans" cxnId="{B707DC5B-FE09-4FC2-B33F-57CE16D242CE}">
      <dgm:prSet/>
      <dgm:spPr>
        <a:ln w="38100" cap="flat" cmpd="sng" algn="ctr">
          <a:solidFill>
            <a:srgbClr val="9E4D00"/>
          </a:solidFill>
          <a:prstDash val="solid"/>
          <a:round/>
          <a:headEnd type="none" w="med" len="med"/>
          <a:tailEnd type="none" w="med" len="med"/>
        </a:ln>
      </dgm:spPr>
      <dgm:t>
        <a:bodyPr/>
        <a:lstStyle/>
        <a:p>
          <a:endParaRPr lang="en-US">
            <a:solidFill>
              <a:schemeClr val="tx1"/>
            </a:solidFill>
          </a:endParaRPr>
        </a:p>
      </dgm:t>
    </dgm:pt>
    <dgm:pt modelId="{36D0DB6F-32E7-4AF1-8401-A5EF0D775EE1}" type="sibTrans" cxnId="{B707DC5B-FE09-4FC2-B33F-57CE16D242CE}">
      <dgm:prSet/>
      <dgm:spPr/>
      <dgm:t>
        <a:bodyPr/>
        <a:lstStyle/>
        <a:p>
          <a:endParaRPr lang="en-US">
            <a:solidFill>
              <a:schemeClr val="tx1"/>
            </a:solidFill>
          </a:endParaRPr>
        </a:p>
      </dgm:t>
    </dgm:pt>
    <dgm:pt modelId="{DCFC5AA1-23AF-48EF-B0E7-9AAC5632D4A4}" type="pres">
      <dgm:prSet presAssocID="{83C86C4D-FE29-4151-ABA3-4C14C49875D1}" presName="mainComposite" presStyleCnt="0">
        <dgm:presLayoutVars>
          <dgm:chPref val="1"/>
          <dgm:dir/>
          <dgm:animOne val="branch"/>
          <dgm:animLvl val="lvl"/>
          <dgm:resizeHandles val="exact"/>
        </dgm:presLayoutVars>
      </dgm:prSet>
      <dgm:spPr/>
      <dgm:t>
        <a:bodyPr/>
        <a:lstStyle/>
        <a:p>
          <a:endParaRPr lang="en-US"/>
        </a:p>
      </dgm:t>
    </dgm:pt>
    <dgm:pt modelId="{6117810A-A038-409D-B6A8-B4A3C7DA46B2}" type="pres">
      <dgm:prSet presAssocID="{83C86C4D-FE29-4151-ABA3-4C14C49875D1}" presName="hierFlow" presStyleCnt="0"/>
      <dgm:spPr/>
    </dgm:pt>
    <dgm:pt modelId="{71769A91-C00D-4224-8A1E-AF92E623BC49}" type="pres">
      <dgm:prSet presAssocID="{83C86C4D-FE29-4151-ABA3-4C14C49875D1}" presName="hierChild1" presStyleCnt="0">
        <dgm:presLayoutVars>
          <dgm:chPref val="1"/>
          <dgm:animOne val="branch"/>
          <dgm:animLvl val="lvl"/>
        </dgm:presLayoutVars>
      </dgm:prSet>
      <dgm:spPr/>
    </dgm:pt>
    <dgm:pt modelId="{FA69D97F-E702-4D5F-B42D-70F53F0BCC65}" type="pres">
      <dgm:prSet presAssocID="{8E78AE34-BB17-4036-AE5D-6EBFFCF087E5}" presName="Name14" presStyleCnt="0"/>
      <dgm:spPr/>
    </dgm:pt>
    <dgm:pt modelId="{7A3566E3-4601-4E02-B794-CCE284E8A1A4}" type="pres">
      <dgm:prSet presAssocID="{8E78AE34-BB17-4036-AE5D-6EBFFCF087E5}" presName="level1Shape" presStyleLbl="node0" presStyleIdx="0" presStyleCnt="1" custScaleX="211990" custScaleY="77074">
        <dgm:presLayoutVars>
          <dgm:chPref val="3"/>
        </dgm:presLayoutVars>
      </dgm:prSet>
      <dgm:spPr/>
      <dgm:t>
        <a:bodyPr/>
        <a:lstStyle/>
        <a:p>
          <a:endParaRPr lang="en-US"/>
        </a:p>
      </dgm:t>
    </dgm:pt>
    <dgm:pt modelId="{27772029-BACC-43DD-A150-F80E84270E78}" type="pres">
      <dgm:prSet presAssocID="{8E78AE34-BB17-4036-AE5D-6EBFFCF087E5}" presName="hierChild2" presStyleCnt="0"/>
      <dgm:spPr/>
    </dgm:pt>
    <dgm:pt modelId="{4D1D923E-A5B5-485C-8848-A3E02AD7C47A}" type="pres">
      <dgm:prSet presAssocID="{89F60B4A-33C5-4A6D-BD89-F41C23BE23C5}" presName="Name19" presStyleLbl="parChTrans1D2" presStyleIdx="0" presStyleCnt="2"/>
      <dgm:spPr/>
      <dgm:t>
        <a:bodyPr/>
        <a:lstStyle/>
        <a:p>
          <a:endParaRPr lang="en-US"/>
        </a:p>
      </dgm:t>
    </dgm:pt>
    <dgm:pt modelId="{0FF55D4E-710B-4B6A-A85E-734E66293837}" type="pres">
      <dgm:prSet presAssocID="{C3836B9F-2A68-4B58-8097-60840E47DD0C}" presName="Name21" presStyleCnt="0"/>
      <dgm:spPr/>
    </dgm:pt>
    <dgm:pt modelId="{BC817E65-19A9-4D52-B476-7B80E20BBCD2}" type="pres">
      <dgm:prSet presAssocID="{C3836B9F-2A68-4B58-8097-60840E47DD0C}" presName="level2Shape" presStyleLbl="node2" presStyleIdx="0" presStyleCnt="2" custScaleX="128687" custScaleY="82098"/>
      <dgm:spPr/>
      <dgm:t>
        <a:bodyPr/>
        <a:lstStyle/>
        <a:p>
          <a:endParaRPr lang="en-US"/>
        </a:p>
      </dgm:t>
    </dgm:pt>
    <dgm:pt modelId="{BE24D5BE-B240-4F21-BC68-F0A6220EBD65}" type="pres">
      <dgm:prSet presAssocID="{C3836B9F-2A68-4B58-8097-60840E47DD0C}" presName="hierChild3" presStyleCnt="0"/>
      <dgm:spPr/>
    </dgm:pt>
    <dgm:pt modelId="{156836B9-376C-4C16-98B8-2CC17BAB6F45}" type="pres">
      <dgm:prSet presAssocID="{BC2A7D1B-CA47-412D-820B-941EE41CDE12}" presName="Name19" presStyleLbl="parChTrans1D3" presStyleIdx="0" presStyleCnt="2"/>
      <dgm:spPr/>
      <dgm:t>
        <a:bodyPr/>
        <a:lstStyle/>
        <a:p>
          <a:endParaRPr lang="en-US"/>
        </a:p>
      </dgm:t>
    </dgm:pt>
    <dgm:pt modelId="{A254A2D8-12A6-47A5-B001-755F947412C4}" type="pres">
      <dgm:prSet presAssocID="{57762722-F642-4042-BF06-4B738FE3086C}" presName="Name21" presStyleCnt="0"/>
      <dgm:spPr/>
    </dgm:pt>
    <dgm:pt modelId="{E3769D88-D446-4F7C-9C82-8B5A94BBF39B}" type="pres">
      <dgm:prSet presAssocID="{57762722-F642-4042-BF06-4B738FE3086C}" presName="level2Shape" presStyleLbl="node3" presStyleIdx="0" presStyleCnt="2" custScaleX="127494" custScaleY="77779"/>
      <dgm:spPr/>
      <dgm:t>
        <a:bodyPr/>
        <a:lstStyle/>
        <a:p>
          <a:endParaRPr lang="en-US"/>
        </a:p>
      </dgm:t>
    </dgm:pt>
    <dgm:pt modelId="{1FFA0CFA-8004-4ED5-84FD-A4C7B620EA57}" type="pres">
      <dgm:prSet presAssocID="{57762722-F642-4042-BF06-4B738FE3086C}" presName="hierChild3" presStyleCnt="0"/>
      <dgm:spPr/>
    </dgm:pt>
    <dgm:pt modelId="{AB3AD006-D48F-4FFD-B0A8-5530C939BD16}" type="pres">
      <dgm:prSet presAssocID="{7E619D39-EDBB-491A-8F1B-02A354A7F2F1}" presName="Name19" presStyleLbl="parChTrans1D2" presStyleIdx="1" presStyleCnt="2"/>
      <dgm:spPr/>
      <dgm:t>
        <a:bodyPr/>
        <a:lstStyle/>
        <a:p>
          <a:endParaRPr lang="en-US"/>
        </a:p>
      </dgm:t>
    </dgm:pt>
    <dgm:pt modelId="{910C2D02-E2D9-4EEA-857A-234C631077D0}" type="pres">
      <dgm:prSet presAssocID="{9C5DA4C1-2A80-465C-85ED-0DA7FD1296C3}" presName="Name21" presStyleCnt="0"/>
      <dgm:spPr/>
    </dgm:pt>
    <dgm:pt modelId="{192DE176-6F1F-44AC-8C16-688B86B0451B}" type="pres">
      <dgm:prSet presAssocID="{9C5DA4C1-2A80-465C-85ED-0DA7FD1296C3}" presName="level2Shape" presStyleLbl="node2" presStyleIdx="1" presStyleCnt="2" custScaleX="114979" custScaleY="82098"/>
      <dgm:spPr/>
      <dgm:t>
        <a:bodyPr/>
        <a:lstStyle/>
        <a:p>
          <a:endParaRPr lang="en-US"/>
        </a:p>
      </dgm:t>
    </dgm:pt>
    <dgm:pt modelId="{2E90CFE7-6E99-4B1B-A10F-8483CE36A1F0}" type="pres">
      <dgm:prSet presAssocID="{9C5DA4C1-2A80-465C-85ED-0DA7FD1296C3}" presName="hierChild3" presStyleCnt="0"/>
      <dgm:spPr/>
    </dgm:pt>
    <dgm:pt modelId="{73F43868-80A4-4CFF-880A-293D57B115F7}" type="pres">
      <dgm:prSet presAssocID="{9C0BC1CC-D262-4DF4-A282-63404DDE7206}" presName="Name19" presStyleLbl="parChTrans1D3" presStyleIdx="1" presStyleCnt="2"/>
      <dgm:spPr/>
      <dgm:t>
        <a:bodyPr/>
        <a:lstStyle/>
        <a:p>
          <a:endParaRPr lang="en-US"/>
        </a:p>
      </dgm:t>
    </dgm:pt>
    <dgm:pt modelId="{D351431A-46D1-46EF-8248-F17C95CB0C27}" type="pres">
      <dgm:prSet presAssocID="{75BFC905-3FCF-49E6-8E47-55C00F8EBF4A}" presName="Name21" presStyleCnt="0"/>
      <dgm:spPr/>
    </dgm:pt>
    <dgm:pt modelId="{24DEB415-2067-45E8-97DF-B8B3C7C59F5B}" type="pres">
      <dgm:prSet presAssocID="{75BFC905-3FCF-49E6-8E47-55C00F8EBF4A}" presName="level2Shape" presStyleLbl="node3" presStyleIdx="1" presStyleCnt="2" custScaleX="117100" custScaleY="77596"/>
      <dgm:spPr/>
      <dgm:t>
        <a:bodyPr/>
        <a:lstStyle/>
        <a:p>
          <a:endParaRPr lang="en-US"/>
        </a:p>
      </dgm:t>
    </dgm:pt>
    <dgm:pt modelId="{189D5B98-0A21-4769-9AC3-EF0A0FFD061D}" type="pres">
      <dgm:prSet presAssocID="{75BFC905-3FCF-49E6-8E47-55C00F8EBF4A}" presName="hierChild3" presStyleCnt="0"/>
      <dgm:spPr/>
    </dgm:pt>
    <dgm:pt modelId="{93C16E76-B1CE-4943-8068-F5793066EC4A}" type="pres">
      <dgm:prSet presAssocID="{83C86C4D-FE29-4151-ABA3-4C14C49875D1}" presName="bgShapesFlow" presStyleCnt="0"/>
      <dgm:spPr/>
    </dgm:pt>
  </dgm:ptLst>
  <dgm:cxnLst>
    <dgm:cxn modelId="{6A504469-D0C4-4655-9694-00E82557F668}" srcId="{C3836B9F-2A68-4B58-8097-60840E47DD0C}" destId="{57762722-F642-4042-BF06-4B738FE3086C}" srcOrd="0" destOrd="0" parTransId="{BC2A7D1B-CA47-412D-820B-941EE41CDE12}" sibTransId="{E5E4EF08-3395-4495-A3F7-AD3419AC8B40}"/>
    <dgm:cxn modelId="{A075878A-CD52-D841-9294-BAB1AE37E17E}" type="presOf" srcId="{89F60B4A-33C5-4A6D-BD89-F41C23BE23C5}" destId="{4D1D923E-A5B5-485C-8848-A3E02AD7C47A}" srcOrd="0" destOrd="0" presId="urn:microsoft.com/office/officeart/2005/8/layout/hierarchy6"/>
    <dgm:cxn modelId="{795DBE21-E8F0-4247-9B2D-32F208F6B674}" type="presOf" srcId="{83C86C4D-FE29-4151-ABA3-4C14C49875D1}" destId="{DCFC5AA1-23AF-48EF-B0E7-9AAC5632D4A4}" srcOrd="0" destOrd="0" presId="urn:microsoft.com/office/officeart/2005/8/layout/hierarchy6"/>
    <dgm:cxn modelId="{C9737513-218E-AF42-8127-11D0E684C8C7}" type="presOf" srcId="{BC2A7D1B-CA47-412D-820B-941EE41CDE12}" destId="{156836B9-376C-4C16-98B8-2CC17BAB6F45}" srcOrd="0" destOrd="0" presId="urn:microsoft.com/office/officeart/2005/8/layout/hierarchy6"/>
    <dgm:cxn modelId="{ECAB65DA-F6FC-4D42-93AA-3698D26DC21C}" type="presOf" srcId="{9C0BC1CC-D262-4DF4-A282-63404DDE7206}" destId="{73F43868-80A4-4CFF-880A-293D57B115F7}" srcOrd="0" destOrd="0" presId="urn:microsoft.com/office/officeart/2005/8/layout/hierarchy6"/>
    <dgm:cxn modelId="{16208D2E-B30D-5442-9311-D900E56AFE2F}" type="presOf" srcId="{57762722-F642-4042-BF06-4B738FE3086C}" destId="{E3769D88-D446-4F7C-9C82-8B5A94BBF39B}" srcOrd="0" destOrd="0" presId="urn:microsoft.com/office/officeart/2005/8/layout/hierarchy6"/>
    <dgm:cxn modelId="{6A77F18F-EEBE-C24A-BDB4-97D86BE6C5DC}" type="presOf" srcId="{C3836B9F-2A68-4B58-8097-60840E47DD0C}" destId="{BC817E65-19A9-4D52-B476-7B80E20BBCD2}" srcOrd="0" destOrd="0" presId="urn:microsoft.com/office/officeart/2005/8/layout/hierarchy6"/>
    <dgm:cxn modelId="{B707DC5B-FE09-4FC2-B33F-57CE16D242CE}" srcId="{9C5DA4C1-2A80-465C-85ED-0DA7FD1296C3}" destId="{75BFC905-3FCF-49E6-8E47-55C00F8EBF4A}" srcOrd="0" destOrd="0" parTransId="{9C0BC1CC-D262-4DF4-A282-63404DDE7206}" sibTransId="{36D0DB6F-32E7-4AF1-8401-A5EF0D775EE1}"/>
    <dgm:cxn modelId="{A664B596-9E42-49B7-88E7-C3D99290AA3D}" srcId="{8E78AE34-BB17-4036-AE5D-6EBFFCF087E5}" destId="{9C5DA4C1-2A80-465C-85ED-0DA7FD1296C3}" srcOrd="1" destOrd="0" parTransId="{7E619D39-EDBB-491A-8F1B-02A354A7F2F1}" sibTransId="{F63AC25F-0BBB-4F8D-A5F5-37D570E66CE2}"/>
    <dgm:cxn modelId="{2BA0CA57-33E1-C145-9E6D-B00969401E4A}" type="presOf" srcId="{7E619D39-EDBB-491A-8F1B-02A354A7F2F1}" destId="{AB3AD006-D48F-4FFD-B0A8-5530C939BD16}" srcOrd="0" destOrd="0" presId="urn:microsoft.com/office/officeart/2005/8/layout/hierarchy6"/>
    <dgm:cxn modelId="{64A39B5F-8F8C-0840-97BA-BD28F06791F8}" type="presOf" srcId="{8E78AE34-BB17-4036-AE5D-6EBFFCF087E5}" destId="{7A3566E3-4601-4E02-B794-CCE284E8A1A4}" srcOrd="0" destOrd="0" presId="urn:microsoft.com/office/officeart/2005/8/layout/hierarchy6"/>
    <dgm:cxn modelId="{F9193153-A460-2B43-9AF0-13818126E997}" type="presOf" srcId="{75BFC905-3FCF-49E6-8E47-55C00F8EBF4A}" destId="{24DEB415-2067-45E8-97DF-B8B3C7C59F5B}" srcOrd="0" destOrd="0" presId="urn:microsoft.com/office/officeart/2005/8/layout/hierarchy6"/>
    <dgm:cxn modelId="{C09DA238-4EB8-4B46-8585-0709B3E0C388}" srcId="{8E78AE34-BB17-4036-AE5D-6EBFFCF087E5}" destId="{C3836B9F-2A68-4B58-8097-60840E47DD0C}" srcOrd="0" destOrd="0" parTransId="{89F60B4A-33C5-4A6D-BD89-F41C23BE23C5}" sibTransId="{13236E16-EED8-4EE4-8F95-2390E7EEAA5B}"/>
    <dgm:cxn modelId="{CDF85C85-00E4-4941-97E0-82B130476600}" srcId="{83C86C4D-FE29-4151-ABA3-4C14C49875D1}" destId="{8E78AE34-BB17-4036-AE5D-6EBFFCF087E5}" srcOrd="0" destOrd="0" parTransId="{9835E615-BF21-4D28-9438-58CE95BD50C6}" sibTransId="{301178E9-23A7-433D-AF6C-03097063619E}"/>
    <dgm:cxn modelId="{ED24F151-73B3-FE47-BCA4-7595A8C1C966}" type="presOf" srcId="{9C5DA4C1-2A80-465C-85ED-0DA7FD1296C3}" destId="{192DE176-6F1F-44AC-8C16-688B86B0451B}" srcOrd="0" destOrd="0" presId="urn:microsoft.com/office/officeart/2005/8/layout/hierarchy6"/>
    <dgm:cxn modelId="{A7837B71-725E-8C4B-A8FC-959A5FE5DC3D}" type="presParOf" srcId="{DCFC5AA1-23AF-48EF-B0E7-9AAC5632D4A4}" destId="{6117810A-A038-409D-B6A8-B4A3C7DA46B2}" srcOrd="0" destOrd="0" presId="urn:microsoft.com/office/officeart/2005/8/layout/hierarchy6"/>
    <dgm:cxn modelId="{09CCEE32-03EA-0A48-9521-2A074491681D}" type="presParOf" srcId="{6117810A-A038-409D-B6A8-B4A3C7DA46B2}" destId="{71769A91-C00D-4224-8A1E-AF92E623BC49}" srcOrd="0" destOrd="0" presId="urn:microsoft.com/office/officeart/2005/8/layout/hierarchy6"/>
    <dgm:cxn modelId="{78A712F2-6C1F-074F-960E-0C21DDA03258}" type="presParOf" srcId="{71769A91-C00D-4224-8A1E-AF92E623BC49}" destId="{FA69D97F-E702-4D5F-B42D-70F53F0BCC65}" srcOrd="0" destOrd="0" presId="urn:microsoft.com/office/officeart/2005/8/layout/hierarchy6"/>
    <dgm:cxn modelId="{E0E8D5F2-A65A-2F4F-A183-562B38598D7A}" type="presParOf" srcId="{FA69D97F-E702-4D5F-B42D-70F53F0BCC65}" destId="{7A3566E3-4601-4E02-B794-CCE284E8A1A4}" srcOrd="0" destOrd="0" presId="urn:microsoft.com/office/officeart/2005/8/layout/hierarchy6"/>
    <dgm:cxn modelId="{7A026B20-0C05-1947-8743-8AC9DF4FAE28}" type="presParOf" srcId="{FA69D97F-E702-4D5F-B42D-70F53F0BCC65}" destId="{27772029-BACC-43DD-A150-F80E84270E78}" srcOrd="1" destOrd="0" presId="urn:microsoft.com/office/officeart/2005/8/layout/hierarchy6"/>
    <dgm:cxn modelId="{DF45ABA7-5DD3-9B49-9E9A-A112C338AC24}" type="presParOf" srcId="{27772029-BACC-43DD-A150-F80E84270E78}" destId="{4D1D923E-A5B5-485C-8848-A3E02AD7C47A}" srcOrd="0" destOrd="0" presId="urn:microsoft.com/office/officeart/2005/8/layout/hierarchy6"/>
    <dgm:cxn modelId="{3301C30E-1899-0F48-A7D3-39B67BD746E9}" type="presParOf" srcId="{27772029-BACC-43DD-A150-F80E84270E78}" destId="{0FF55D4E-710B-4B6A-A85E-734E66293837}" srcOrd="1" destOrd="0" presId="urn:microsoft.com/office/officeart/2005/8/layout/hierarchy6"/>
    <dgm:cxn modelId="{B4ACCFEF-E799-E749-847C-0D73AB7ABFE5}" type="presParOf" srcId="{0FF55D4E-710B-4B6A-A85E-734E66293837}" destId="{BC817E65-19A9-4D52-B476-7B80E20BBCD2}" srcOrd="0" destOrd="0" presId="urn:microsoft.com/office/officeart/2005/8/layout/hierarchy6"/>
    <dgm:cxn modelId="{4BCA098A-5839-CD4B-B059-82F6EE47DD33}" type="presParOf" srcId="{0FF55D4E-710B-4B6A-A85E-734E66293837}" destId="{BE24D5BE-B240-4F21-BC68-F0A6220EBD65}" srcOrd="1" destOrd="0" presId="urn:microsoft.com/office/officeart/2005/8/layout/hierarchy6"/>
    <dgm:cxn modelId="{CBC3B238-7C42-F141-9C69-581AD0B7056B}" type="presParOf" srcId="{BE24D5BE-B240-4F21-BC68-F0A6220EBD65}" destId="{156836B9-376C-4C16-98B8-2CC17BAB6F45}" srcOrd="0" destOrd="0" presId="urn:microsoft.com/office/officeart/2005/8/layout/hierarchy6"/>
    <dgm:cxn modelId="{6817CC69-E16A-5F43-9E28-502D4AD4933C}" type="presParOf" srcId="{BE24D5BE-B240-4F21-BC68-F0A6220EBD65}" destId="{A254A2D8-12A6-47A5-B001-755F947412C4}" srcOrd="1" destOrd="0" presId="urn:microsoft.com/office/officeart/2005/8/layout/hierarchy6"/>
    <dgm:cxn modelId="{F2B7BA01-74A1-2E48-811E-A6B8E5D96822}" type="presParOf" srcId="{A254A2D8-12A6-47A5-B001-755F947412C4}" destId="{E3769D88-D446-4F7C-9C82-8B5A94BBF39B}" srcOrd="0" destOrd="0" presId="urn:microsoft.com/office/officeart/2005/8/layout/hierarchy6"/>
    <dgm:cxn modelId="{9612EAD0-8C44-6D44-AB5D-9F58E498FE0E}" type="presParOf" srcId="{A254A2D8-12A6-47A5-B001-755F947412C4}" destId="{1FFA0CFA-8004-4ED5-84FD-A4C7B620EA57}" srcOrd="1" destOrd="0" presId="urn:microsoft.com/office/officeart/2005/8/layout/hierarchy6"/>
    <dgm:cxn modelId="{87D9EBBB-B170-1E44-9D12-842B1C9C101F}" type="presParOf" srcId="{27772029-BACC-43DD-A150-F80E84270E78}" destId="{AB3AD006-D48F-4FFD-B0A8-5530C939BD16}" srcOrd="2" destOrd="0" presId="urn:microsoft.com/office/officeart/2005/8/layout/hierarchy6"/>
    <dgm:cxn modelId="{36D081C5-C8BE-F140-9E8E-F447996D49B1}" type="presParOf" srcId="{27772029-BACC-43DD-A150-F80E84270E78}" destId="{910C2D02-E2D9-4EEA-857A-234C631077D0}" srcOrd="3" destOrd="0" presId="urn:microsoft.com/office/officeart/2005/8/layout/hierarchy6"/>
    <dgm:cxn modelId="{CEFA6E5E-E225-2343-83A9-E50F44C65166}" type="presParOf" srcId="{910C2D02-E2D9-4EEA-857A-234C631077D0}" destId="{192DE176-6F1F-44AC-8C16-688B86B0451B}" srcOrd="0" destOrd="0" presId="urn:microsoft.com/office/officeart/2005/8/layout/hierarchy6"/>
    <dgm:cxn modelId="{D905B918-BC51-B54C-B562-E21D0528A22C}" type="presParOf" srcId="{910C2D02-E2D9-4EEA-857A-234C631077D0}" destId="{2E90CFE7-6E99-4B1B-A10F-8483CE36A1F0}" srcOrd="1" destOrd="0" presId="urn:microsoft.com/office/officeart/2005/8/layout/hierarchy6"/>
    <dgm:cxn modelId="{8816E0F8-B95C-A641-A314-33B5A4B6B9B7}" type="presParOf" srcId="{2E90CFE7-6E99-4B1B-A10F-8483CE36A1F0}" destId="{73F43868-80A4-4CFF-880A-293D57B115F7}" srcOrd="0" destOrd="0" presId="urn:microsoft.com/office/officeart/2005/8/layout/hierarchy6"/>
    <dgm:cxn modelId="{FC4550D0-B81C-0241-80F0-88204E8CAC1A}" type="presParOf" srcId="{2E90CFE7-6E99-4B1B-A10F-8483CE36A1F0}" destId="{D351431A-46D1-46EF-8248-F17C95CB0C27}" srcOrd="1" destOrd="0" presId="urn:microsoft.com/office/officeart/2005/8/layout/hierarchy6"/>
    <dgm:cxn modelId="{E70C5BA4-7176-4A44-877A-3D788A744510}" type="presParOf" srcId="{D351431A-46D1-46EF-8248-F17C95CB0C27}" destId="{24DEB415-2067-45E8-97DF-B8B3C7C59F5B}" srcOrd="0" destOrd="0" presId="urn:microsoft.com/office/officeart/2005/8/layout/hierarchy6"/>
    <dgm:cxn modelId="{E008040F-1A18-8947-9B2E-7B9C397FAEE8}" type="presParOf" srcId="{D351431A-46D1-46EF-8248-F17C95CB0C27}" destId="{189D5B98-0A21-4769-9AC3-EF0A0FFD061D}" srcOrd="1" destOrd="0" presId="urn:microsoft.com/office/officeart/2005/8/layout/hierarchy6"/>
    <dgm:cxn modelId="{36C74B66-3E85-2C41-8B9D-B8FA9AFB3F34}" type="presParOf" srcId="{DCFC5AA1-23AF-48EF-B0E7-9AAC5632D4A4}" destId="{93C16E76-B1CE-4943-8068-F5793066EC4A}"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C86C4D-FE29-4151-ABA3-4C14C49875D1}" type="doc">
      <dgm:prSet loTypeId="urn:microsoft.com/office/officeart/2005/8/layout/hierarchy6" loCatId="hierarchy" qsTypeId="urn:microsoft.com/office/officeart/2005/8/quickstyle/simple1#1" qsCatId="simple" csTypeId="urn:microsoft.com/office/officeart/2005/8/colors/accent1_2#1" csCatId="accent1" phldr="1"/>
      <dgm:spPr/>
      <dgm:t>
        <a:bodyPr/>
        <a:lstStyle/>
        <a:p>
          <a:endParaRPr lang="en-US"/>
        </a:p>
      </dgm:t>
    </dgm:pt>
    <dgm:pt modelId="{8E78AE34-BB17-4036-AE5D-6EBFFCF087E5}">
      <dgm:prSet phldrT="[Text]" custT="1">
        <dgm:style>
          <a:lnRef idx="2">
            <a:schemeClr val="accent3">
              <a:shade val="50000"/>
            </a:schemeClr>
          </a:lnRef>
          <a:fillRef idx="1">
            <a:schemeClr val="accent3"/>
          </a:fillRef>
          <a:effectRef idx="0">
            <a:schemeClr val="accent3"/>
          </a:effectRef>
          <a:fontRef idx="minor">
            <a:schemeClr val="lt1"/>
          </a:fontRef>
        </dgm:style>
      </dgm:prSet>
      <dgm:spPr>
        <a:ln/>
      </dgm:spPr>
      <dgm:t>
        <a:bodyPr/>
        <a:lstStyle/>
        <a:p>
          <a:r>
            <a:rPr lang="en-US" sz="2400" b="1" dirty="0" smtClean="0">
              <a:solidFill>
                <a:schemeClr val="tx1"/>
              </a:solidFill>
              <a:effectLst/>
              <a:latin typeface="Lucida Sans"/>
              <a:cs typeface="Lucida Sans"/>
            </a:rPr>
            <a:t>Assessment and Analysis Standards</a:t>
          </a:r>
          <a:endParaRPr lang="en-US" sz="2400" b="1" dirty="0">
            <a:solidFill>
              <a:schemeClr val="tx1"/>
            </a:solidFill>
            <a:effectLst/>
            <a:latin typeface="Lucida Sans"/>
            <a:cs typeface="Lucida Sans"/>
          </a:endParaRPr>
        </a:p>
      </dgm:t>
    </dgm:pt>
    <dgm:pt modelId="{9835E615-BF21-4D28-9438-58CE95BD50C6}" type="parTrans" cxnId="{CDF85C85-00E4-4941-97E0-82B130476600}">
      <dgm:prSet/>
      <dgm:spPr/>
      <dgm:t>
        <a:bodyPr/>
        <a:lstStyle/>
        <a:p>
          <a:endParaRPr lang="en-US">
            <a:solidFill>
              <a:schemeClr val="tx1"/>
            </a:solidFill>
          </a:endParaRPr>
        </a:p>
      </dgm:t>
    </dgm:pt>
    <dgm:pt modelId="{301178E9-23A7-433D-AF6C-03097063619E}" type="sibTrans" cxnId="{CDF85C85-00E4-4941-97E0-82B130476600}">
      <dgm:prSet/>
      <dgm:spPr/>
      <dgm:t>
        <a:bodyPr/>
        <a:lstStyle/>
        <a:p>
          <a:endParaRPr lang="en-US">
            <a:solidFill>
              <a:schemeClr val="tx1"/>
            </a:solidFill>
          </a:endParaRPr>
        </a:p>
      </dgm:t>
    </dgm:pt>
    <dgm:pt modelId="{C3836B9F-2A68-4B58-8097-60840E47DD0C}">
      <dgm:prSet/>
      <dgm:spPr>
        <a:solidFill>
          <a:schemeClr val="accent3">
            <a:lumMod val="60000"/>
            <a:lumOff val="40000"/>
          </a:schemeClr>
        </a:solidFill>
        <a:ln>
          <a:solidFill>
            <a:srgbClr val="003300"/>
          </a:solidFill>
        </a:ln>
        <a:scene3d>
          <a:camera prst="orthographicFront"/>
          <a:lightRig rig="threePt" dir="t"/>
        </a:scene3d>
        <a:sp3d>
          <a:bevelT prst="relaxedInset"/>
          <a:bevelB prst="relaxedInset"/>
        </a:sp3d>
      </dgm:spPr>
      <dgm:t>
        <a:bodyPr/>
        <a:lstStyle/>
        <a:p>
          <a:pPr>
            <a:spcAft>
              <a:spcPts val="0"/>
            </a:spcAft>
          </a:pPr>
          <a:r>
            <a:rPr lang="en-US" b="1" dirty="0" smtClean="0">
              <a:solidFill>
                <a:schemeClr val="tx1"/>
              </a:solidFill>
              <a:latin typeface="Lucida Sans"/>
              <a:cs typeface="Lucida Sans"/>
            </a:rPr>
            <a:t>Standard 1</a:t>
          </a:r>
        </a:p>
        <a:p>
          <a:pPr>
            <a:spcAft>
              <a:spcPts val="0"/>
            </a:spcAft>
          </a:pPr>
          <a:r>
            <a:rPr lang="en-US" dirty="0" smtClean="0">
              <a:solidFill>
                <a:schemeClr val="tx1"/>
              </a:solidFill>
              <a:latin typeface="Lucida Sans"/>
              <a:cs typeface="Lucida Sans"/>
            </a:rPr>
            <a:t>Scope</a:t>
          </a:r>
          <a:endParaRPr lang="en-US" dirty="0">
            <a:solidFill>
              <a:schemeClr val="tx1"/>
            </a:solidFill>
            <a:latin typeface="Lucida Sans"/>
            <a:cs typeface="Lucida Sans"/>
          </a:endParaRPr>
        </a:p>
      </dgm:t>
    </dgm:pt>
    <dgm:pt modelId="{89F60B4A-33C5-4A6D-BD89-F41C23BE23C5}" type="parTrans" cxnId="{C09DA238-4EB8-4B46-8585-0709B3E0C388}">
      <dgm:prSet/>
      <dgm:spPr>
        <a:ln w="38100" cap="flat" cmpd="sng" algn="ctr">
          <a:solidFill>
            <a:schemeClr val="accent6"/>
          </a:solidFill>
          <a:prstDash val="solid"/>
          <a:round/>
          <a:headEnd type="none" w="med" len="med"/>
          <a:tailEnd type="none" w="med" len="med"/>
        </a:ln>
      </dgm:spPr>
      <dgm:t>
        <a:bodyPr/>
        <a:lstStyle/>
        <a:p>
          <a:endParaRPr lang="en-US">
            <a:solidFill>
              <a:schemeClr val="tx1"/>
            </a:solidFill>
          </a:endParaRPr>
        </a:p>
      </dgm:t>
    </dgm:pt>
    <dgm:pt modelId="{13236E16-EED8-4EE4-8F95-2390E7EEAA5B}" type="sibTrans" cxnId="{C09DA238-4EB8-4B46-8585-0709B3E0C388}">
      <dgm:prSet/>
      <dgm:spPr/>
      <dgm:t>
        <a:bodyPr/>
        <a:lstStyle/>
        <a:p>
          <a:endParaRPr lang="en-US">
            <a:solidFill>
              <a:schemeClr val="tx1"/>
            </a:solidFill>
          </a:endParaRPr>
        </a:p>
      </dgm:t>
    </dgm:pt>
    <dgm:pt modelId="{57762722-F642-4042-BF06-4B738FE3086C}">
      <dgm:prSet/>
      <dgm:spPr>
        <a:solidFill>
          <a:schemeClr val="accent3">
            <a:lumMod val="60000"/>
            <a:lumOff val="40000"/>
          </a:schemeClr>
        </a:solidFill>
        <a:ln>
          <a:solidFill>
            <a:srgbClr val="003300"/>
          </a:solidFill>
        </a:ln>
        <a:scene3d>
          <a:camera prst="orthographicFront"/>
          <a:lightRig rig="threePt" dir="t"/>
        </a:scene3d>
        <a:sp3d>
          <a:bevelT prst="relaxedInset"/>
          <a:bevelB prst="relaxedInset"/>
        </a:sp3d>
      </dgm:spPr>
      <dgm:t>
        <a:bodyPr/>
        <a:lstStyle/>
        <a:p>
          <a:r>
            <a:rPr lang="en-US" b="1" dirty="0" smtClean="0">
              <a:solidFill>
                <a:schemeClr val="tx1"/>
              </a:solidFill>
              <a:latin typeface="Lucida Sans"/>
              <a:cs typeface="Lucida Sans"/>
            </a:rPr>
            <a:t>Standard 2</a:t>
          </a:r>
          <a:br>
            <a:rPr lang="en-US" b="1" dirty="0" smtClean="0">
              <a:solidFill>
                <a:schemeClr val="tx1"/>
              </a:solidFill>
              <a:latin typeface="Lucida Sans"/>
              <a:cs typeface="Lucida Sans"/>
            </a:rPr>
          </a:br>
          <a:r>
            <a:rPr lang="en-US" b="0" dirty="0" smtClean="0">
              <a:solidFill>
                <a:schemeClr val="tx1"/>
              </a:solidFill>
              <a:latin typeface="Lucida Sans"/>
              <a:cs typeface="Lucida Sans"/>
            </a:rPr>
            <a:t>Timing</a:t>
          </a:r>
        </a:p>
      </dgm:t>
    </dgm:pt>
    <dgm:pt modelId="{BC2A7D1B-CA47-412D-820B-941EE41CDE12}" type="parTrans" cxnId="{6A504469-D0C4-4655-9694-00E82557F668}">
      <dgm:prSet/>
      <dgm:spPr>
        <a:ln w="38100" cap="flat" cmpd="sng" algn="ctr">
          <a:solidFill>
            <a:schemeClr val="accent6"/>
          </a:solidFill>
          <a:prstDash val="solid"/>
          <a:round/>
          <a:headEnd type="none" w="med" len="med"/>
          <a:tailEnd type="none" w="med" len="med"/>
        </a:ln>
      </dgm:spPr>
      <dgm:t>
        <a:bodyPr/>
        <a:lstStyle/>
        <a:p>
          <a:endParaRPr lang="en-US">
            <a:solidFill>
              <a:schemeClr val="tx1"/>
            </a:solidFill>
          </a:endParaRPr>
        </a:p>
      </dgm:t>
    </dgm:pt>
    <dgm:pt modelId="{E5E4EF08-3395-4495-A3F7-AD3419AC8B40}" type="sibTrans" cxnId="{6A504469-D0C4-4655-9694-00E82557F668}">
      <dgm:prSet/>
      <dgm:spPr/>
      <dgm:t>
        <a:bodyPr/>
        <a:lstStyle/>
        <a:p>
          <a:endParaRPr lang="en-US">
            <a:solidFill>
              <a:schemeClr val="tx1"/>
            </a:solidFill>
          </a:endParaRPr>
        </a:p>
      </dgm:t>
    </dgm:pt>
    <dgm:pt modelId="{D5F561DD-8089-4594-90A2-E1A09F2CE54D}">
      <dgm:prSet/>
      <dgm:spPr>
        <a:solidFill>
          <a:schemeClr val="accent3">
            <a:lumMod val="60000"/>
            <a:lumOff val="40000"/>
          </a:schemeClr>
        </a:solidFill>
        <a:ln>
          <a:solidFill>
            <a:srgbClr val="003300"/>
          </a:solidFill>
        </a:ln>
        <a:scene3d>
          <a:camera prst="orthographicFront"/>
          <a:lightRig rig="threePt" dir="t"/>
        </a:scene3d>
        <a:sp3d>
          <a:bevelT prst="relaxedInset"/>
          <a:bevelB prst="relaxedInset"/>
        </a:sp3d>
      </dgm:spPr>
      <dgm:t>
        <a:bodyPr/>
        <a:lstStyle/>
        <a:p>
          <a:r>
            <a:rPr lang="en-US" b="1" dirty="0" smtClean="0">
              <a:solidFill>
                <a:schemeClr val="tx1"/>
              </a:solidFill>
              <a:latin typeface="Lucida Sans"/>
              <a:cs typeface="Lucida Sans"/>
            </a:rPr>
            <a:t>Standard 3</a:t>
          </a:r>
          <a:br>
            <a:rPr lang="en-US" b="1" dirty="0" smtClean="0">
              <a:solidFill>
                <a:schemeClr val="tx1"/>
              </a:solidFill>
              <a:latin typeface="Lucida Sans"/>
              <a:cs typeface="Lucida Sans"/>
            </a:rPr>
          </a:br>
          <a:r>
            <a:rPr lang="en-US" b="0" dirty="0" smtClean="0">
              <a:solidFill>
                <a:schemeClr val="tx1"/>
              </a:solidFill>
              <a:latin typeface="Lucida Sans"/>
              <a:cs typeface="Lucida Sans"/>
            </a:rPr>
            <a:t>Data and Methods</a:t>
          </a:r>
        </a:p>
      </dgm:t>
    </dgm:pt>
    <dgm:pt modelId="{3B7AF150-06F9-45CE-8215-7A847CE7F15A}" type="parTrans" cxnId="{A489573A-1268-4EC1-9717-75DC71857694}">
      <dgm:prSet/>
      <dgm:spPr>
        <a:ln w="38100">
          <a:solidFill>
            <a:schemeClr val="accent6"/>
          </a:solidFill>
        </a:ln>
      </dgm:spPr>
      <dgm:t>
        <a:bodyPr/>
        <a:lstStyle/>
        <a:p>
          <a:endParaRPr lang="en-US"/>
        </a:p>
      </dgm:t>
    </dgm:pt>
    <dgm:pt modelId="{7A3BB3DB-21EC-4FB4-A94A-4E2DA0CA4451}" type="sibTrans" cxnId="{A489573A-1268-4EC1-9717-75DC71857694}">
      <dgm:prSet/>
      <dgm:spPr/>
      <dgm:t>
        <a:bodyPr/>
        <a:lstStyle/>
        <a:p>
          <a:endParaRPr lang="en-US"/>
        </a:p>
      </dgm:t>
    </dgm:pt>
    <dgm:pt modelId="{66507DC6-2EFD-4607-9AE9-02C0F80C8F3B}">
      <dgm:prSet/>
      <dgm:spPr>
        <a:solidFill>
          <a:schemeClr val="accent3">
            <a:lumMod val="60000"/>
            <a:lumOff val="40000"/>
          </a:schemeClr>
        </a:solidFill>
        <a:ln>
          <a:solidFill>
            <a:srgbClr val="003300"/>
          </a:solidFill>
        </a:ln>
        <a:scene3d>
          <a:camera prst="orthographicFront"/>
          <a:lightRig rig="threePt" dir="t"/>
        </a:scene3d>
        <a:sp3d>
          <a:bevelT prst="relaxedInset"/>
          <a:bevelB prst="relaxedInset"/>
        </a:sp3d>
      </dgm:spPr>
      <dgm:t>
        <a:bodyPr/>
        <a:lstStyle/>
        <a:p>
          <a:r>
            <a:rPr lang="en-US" b="1" dirty="0" smtClean="0">
              <a:solidFill>
                <a:schemeClr val="tx1"/>
              </a:solidFill>
              <a:latin typeface="Lucida Sans"/>
              <a:cs typeface="Lucida Sans"/>
            </a:rPr>
            <a:t>Standard 4 </a:t>
          </a:r>
          <a:br>
            <a:rPr lang="en-US" b="1" dirty="0" smtClean="0">
              <a:solidFill>
                <a:schemeClr val="tx1"/>
              </a:solidFill>
              <a:latin typeface="Lucida Sans"/>
              <a:cs typeface="Lucida Sans"/>
            </a:rPr>
          </a:br>
          <a:r>
            <a:rPr lang="en-US" b="0" dirty="0" smtClean="0">
              <a:solidFill>
                <a:schemeClr val="tx1"/>
              </a:solidFill>
              <a:latin typeface="Lucida Sans"/>
              <a:cs typeface="Lucida Sans"/>
            </a:rPr>
            <a:t>Analysis</a:t>
          </a:r>
        </a:p>
      </dgm:t>
    </dgm:pt>
    <dgm:pt modelId="{7332E3D5-1167-4D80-B80A-15193611176B}" type="parTrans" cxnId="{B30112C3-EA28-4F73-B399-A864DC74603B}">
      <dgm:prSet/>
      <dgm:spPr>
        <a:ln w="38100">
          <a:solidFill>
            <a:schemeClr val="accent6"/>
          </a:solidFill>
        </a:ln>
      </dgm:spPr>
      <dgm:t>
        <a:bodyPr/>
        <a:lstStyle/>
        <a:p>
          <a:endParaRPr lang="en-US"/>
        </a:p>
      </dgm:t>
    </dgm:pt>
    <dgm:pt modelId="{F1951D77-38C1-4D2E-937F-1A9A84CAB43E}" type="sibTrans" cxnId="{B30112C3-EA28-4F73-B399-A864DC74603B}">
      <dgm:prSet/>
      <dgm:spPr/>
      <dgm:t>
        <a:bodyPr/>
        <a:lstStyle/>
        <a:p>
          <a:endParaRPr lang="en-US"/>
        </a:p>
      </dgm:t>
    </dgm:pt>
    <dgm:pt modelId="{DCFC5AA1-23AF-48EF-B0E7-9AAC5632D4A4}" type="pres">
      <dgm:prSet presAssocID="{83C86C4D-FE29-4151-ABA3-4C14C49875D1}" presName="mainComposite" presStyleCnt="0">
        <dgm:presLayoutVars>
          <dgm:chPref val="1"/>
          <dgm:dir/>
          <dgm:animOne val="branch"/>
          <dgm:animLvl val="lvl"/>
          <dgm:resizeHandles val="exact"/>
        </dgm:presLayoutVars>
      </dgm:prSet>
      <dgm:spPr/>
      <dgm:t>
        <a:bodyPr/>
        <a:lstStyle/>
        <a:p>
          <a:endParaRPr lang="en-US"/>
        </a:p>
      </dgm:t>
    </dgm:pt>
    <dgm:pt modelId="{6117810A-A038-409D-B6A8-B4A3C7DA46B2}" type="pres">
      <dgm:prSet presAssocID="{83C86C4D-FE29-4151-ABA3-4C14C49875D1}" presName="hierFlow" presStyleCnt="0"/>
      <dgm:spPr/>
    </dgm:pt>
    <dgm:pt modelId="{71769A91-C00D-4224-8A1E-AF92E623BC49}" type="pres">
      <dgm:prSet presAssocID="{83C86C4D-FE29-4151-ABA3-4C14C49875D1}" presName="hierChild1" presStyleCnt="0">
        <dgm:presLayoutVars>
          <dgm:chPref val="1"/>
          <dgm:animOne val="branch"/>
          <dgm:animLvl val="lvl"/>
        </dgm:presLayoutVars>
      </dgm:prSet>
      <dgm:spPr/>
    </dgm:pt>
    <dgm:pt modelId="{FA69D97F-E702-4D5F-B42D-70F53F0BCC65}" type="pres">
      <dgm:prSet presAssocID="{8E78AE34-BB17-4036-AE5D-6EBFFCF087E5}" presName="Name14" presStyleCnt="0"/>
      <dgm:spPr/>
    </dgm:pt>
    <dgm:pt modelId="{7A3566E3-4601-4E02-B794-CCE284E8A1A4}" type="pres">
      <dgm:prSet presAssocID="{8E78AE34-BB17-4036-AE5D-6EBFFCF087E5}" presName="level1Shape" presStyleLbl="node0" presStyleIdx="0" presStyleCnt="1" custScaleX="395510" custScaleY="77074">
        <dgm:presLayoutVars>
          <dgm:chPref val="3"/>
        </dgm:presLayoutVars>
      </dgm:prSet>
      <dgm:spPr/>
      <dgm:t>
        <a:bodyPr/>
        <a:lstStyle/>
        <a:p>
          <a:endParaRPr lang="en-US"/>
        </a:p>
      </dgm:t>
    </dgm:pt>
    <dgm:pt modelId="{27772029-BACC-43DD-A150-F80E84270E78}" type="pres">
      <dgm:prSet presAssocID="{8E78AE34-BB17-4036-AE5D-6EBFFCF087E5}" presName="hierChild2" presStyleCnt="0"/>
      <dgm:spPr/>
    </dgm:pt>
    <dgm:pt modelId="{4D1D923E-A5B5-485C-8848-A3E02AD7C47A}" type="pres">
      <dgm:prSet presAssocID="{89F60B4A-33C5-4A6D-BD89-F41C23BE23C5}" presName="Name19" presStyleLbl="parChTrans1D2" presStyleIdx="0" presStyleCnt="4"/>
      <dgm:spPr/>
      <dgm:t>
        <a:bodyPr/>
        <a:lstStyle/>
        <a:p>
          <a:endParaRPr lang="en-US"/>
        </a:p>
      </dgm:t>
    </dgm:pt>
    <dgm:pt modelId="{0FF55D4E-710B-4B6A-A85E-734E66293837}" type="pres">
      <dgm:prSet presAssocID="{C3836B9F-2A68-4B58-8097-60840E47DD0C}" presName="Name21" presStyleCnt="0"/>
      <dgm:spPr/>
    </dgm:pt>
    <dgm:pt modelId="{BC817E65-19A9-4D52-B476-7B80E20BBCD2}" type="pres">
      <dgm:prSet presAssocID="{C3836B9F-2A68-4B58-8097-60840E47DD0C}" presName="level2Shape" presStyleLbl="node2" presStyleIdx="0" presStyleCnt="4" custScaleX="101820" custScaleY="100735"/>
      <dgm:spPr/>
      <dgm:t>
        <a:bodyPr/>
        <a:lstStyle/>
        <a:p>
          <a:endParaRPr lang="en-US"/>
        </a:p>
      </dgm:t>
    </dgm:pt>
    <dgm:pt modelId="{BE24D5BE-B240-4F21-BC68-F0A6220EBD65}" type="pres">
      <dgm:prSet presAssocID="{C3836B9F-2A68-4B58-8097-60840E47DD0C}" presName="hierChild3" presStyleCnt="0"/>
      <dgm:spPr/>
    </dgm:pt>
    <dgm:pt modelId="{156836B9-376C-4C16-98B8-2CC17BAB6F45}" type="pres">
      <dgm:prSet presAssocID="{BC2A7D1B-CA47-412D-820B-941EE41CDE12}" presName="Name19" presStyleLbl="parChTrans1D2" presStyleIdx="1" presStyleCnt="4"/>
      <dgm:spPr/>
      <dgm:t>
        <a:bodyPr/>
        <a:lstStyle/>
        <a:p>
          <a:endParaRPr lang="en-US"/>
        </a:p>
      </dgm:t>
    </dgm:pt>
    <dgm:pt modelId="{A254A2D8-12A6-47A5-B001-755F947412C4}" type="pres">
      <dgm:prSet presAssocID="{57762722-F642-4042-BF06-4B738FE3086C}" presName="Name21" presStyleCnt="0"/>
      <dgm:spPr/>
    </dgm:pt>
    <dgm:pt modelId="{E3769D88-D446-4F7C-9C82-8B5A94BBF39B}" type="pres">
      <dgm:prSet presAssocID="{57762722-F642-4042-BF06-4B738FE3086C}" presName="level2Shape" presStyleLbl="node2" presStyleIdx="1" presStyleCnt="4" custScaleX="100284" custScaleY="100735"/>
      <dgm:spPr/>
      <dgm:t>
        <a:bodyPr/>
        <a:lstStyle/>
        <a:p>
          <a:endParaRPr lang="en-US"/>
        </a:p>
      </dgm:t>
    </dgm:pt>
    <dgm:pt modelId="{1FFA0CFA-8004-4ED5-84FD-A4C7B620EA57}" type="pres">
      <dgm:prSet presAssocID="{57762722-F642-4042-BF06-4B738FE3086C}" presName="hierChild3" presStyleCnt="0"/>
      <dgm:spPr/>
    </dgm:pt>
    <dgm:pt modelId="{23E2C631-1E45-4EEB-B189-F9D801B03CDA}" type="pres">
      <dgm:prSet presAssocID="{3B7AF150-06F9-45CE-8215-7A847CE7F15A}" presName="Name19" presStyleLbl="parChTrans1D2" presStyleIdx="2" presStyleCnt="4"/>
      <dgm:spPr/>
      <dgm:t>
        <a:bodyPr/>
        <a:lstStyle/>
        <a:p>
          <a:endParaRPr lang="en-US"/>
        </a:p>
      </dgm:t>
    </dgm:pt>
    <dgm:pt modelId="{0C0AF259-E069-47E2-93E1-19F8256529C6}" type="pres">
      <dgm:prSet presAssocID="{D5F561DD-8089-4594-90A2-E1A09F2CE54D}" presName="Name21" presStyleCnt="0"/>
      <dgm:spPr/>
    </dgm:pt>
    <dgm:pt modelId="{E1ED0C2E-76B0-4375-9F3A-346045F69590}" type="pres">
      <dgm:prSet presAssocID="{D5F561DD-8089-4594-90A2-E1A09F2CE54D}" presName="level2Shape" presStyleLbl="node2" presStyleIdx="2" presStyleCnt="4" custScaleY="100735"/>
      <dgm:spPr/>
      <dgm:t>
        <a:bodyPr/>
        <a:lstStyle/>
        <a:p>
          <a:endParaRPr lang="en-US"/>
        </a:p>
      </dgm:t>
    </dgm:pt>
    <dgm:pt modelId="{54E9C8F9-8004-4F97-9838-3EEF396C202B}" type="pres">
      <dgm:prSet presAssocID="{D5F561DD-8089-4594-90A2-E1A09F2CE54D}" presName="hierChild3" presStyleCnt="0"/>
      <dgm:spPr/>
    </dgm:pt>
    <dgm:pt modelId="{25DA0A53-46E5-41F8-8525-CF7A895283CE}" type="pres">
      <dgm:prSet presAssocID="{7332E3D5-1167-4D80-B80A-15193611176B}" presName="Name19" presStyleLbl="parChTrans1D2" presStyleIdx="3" presStyleCnt="4"/>
      <dgm:spPr/>
      <dgm:t>
        <a:bodyPr/>
        <a:lstStyle/>
        <a:p>
          <a:endParaRPr lang="en-US"/>
        </a:p>
      </dgm:t>
    </dgm:pt>
    <dgm:pt modelId="{A0EAA568-B235-4C06-BF6F-729890675BC2}" type="pres">
      <dgm:prSet presAssocID="{66507DC6-2EFD-4607-9AE9-02C0F80C8F3B}" presName="Name21" presStyleCnt="0"/>
      <dgm:spPr/>
    </dgm:pt>
    <dgm:pt modelId="{BAC976ED-1D68-4200-B2E6-6685325567F0}" type="pres">
      <dgm:prSet presAssocID="{66507DC6-2EFD-4607-9AE9-02C0F80C8F3B}" presName="level2Shape" presStyleLbl="node2" presStyleIdx="3" presStyleCnt="4" custScaleY="100735"/>
      <dgm:spPr/>
      <dgm:t>
        <a:bodyPr/>
        <a:lstStyle/>
        <a:p>
          <a:endParaRPr lang="en-US"/>
        </a:p>
      </dgm:t>
    </dgm:pt>
    <dgm:pt modelId="{FC3285E6-947D-44E5-922B-01BF1D9F369C}" type="pres">
      <dgm:prSet presAssocID="{66507DC6-2EFD-4607-9AE9-02C0F80C8F3B}" presName="hierChild3" presStyleCnt="0"/>
      <dgm:spPr/>
    </dgm:pt>
    <dgm:pt modelId="{93C16E76-B1CE-4943-8068-F5793066EC4A}" type="pres">
      <dgm:prSet presAssocID="{83C86C4D-FE29-4151-ABA3-4C14C49875D1}" presName="bgShapesFlow" presStyleCnt="0"/>
      <dgm:spPr/>
    </dgm:pt>
  </dgm:ptLst>
  <dgm:cxnLst>
    <dgm:cxn modelId="{70AF816E-AD52-AB46-ABBC-AA0EAFEEB48D}" type="presOf" srcId="{57762722-F642-4042-BF06-4B738FE3086C}" destId="{E3769D88-D446-4F7C-9C82-8B5A94BBF39B}" srcOrd="0" destOrd="0" presId="urn:microsoft.com/office/officeart/2005/8/layout/hierarchy6"/>
    <dgm:cxn modelId="{6A504469-D0C4-4655-9694-00E82557F668}" srcId="{8E78AE34-BB17-4036-AE5D-6EBFFCF087E5}" destId="{57762722-F642-4042-BF06-4B738FE3086C}" srcOrd="1" destOrd="0" parTransId="{BC2A7D1B-CA47-412D-820B-941EE41CDE12}" sibTransId="{E5E4EF08-3395-4495-A3F7-AD3419AC8B40}"/>
    <dgm:cxn modelId="{5D6D4F7E-B3E9-3C47-B00A-69161A799FDD}" type="presOf" srcId="{8E78AE34-BB17-4036-AE5D-6EBFFCF087E5}" destId="{7A3566E3-4601-4E02-B794-CCE284E8A1A4}" srcOrd="0" destOrd="0" presId="urn:microsoft.com/office/officeart/2005/8/layout/hierarchy6"/>
    <dgm:cxn modelId="{1B1D64DD-D1D6-614E-BF0D-17C1106DE260}" type="presOf" srcId="{C3836B9F-2A68-4B58-8097-60840E47DD0C}" destId="{BC817E65-19A9-4D52-B476-7B80E20BBCD2}" srcOrd="0" destOrd="0" presId="urn:microsoft.com/office/officeart/2005/8/layout/hierarchy6"/>
    <dgm:cxn modelId="{786547BE-47D8-9340-8B9D-F95D76039357}" type="presOf" srcId="{7332E3D5-1167-4D80-B80A-15193611176B}" destId="{25DA0A53-46E5-41F8-8525-CF7A895283CE}" srcOrd="0" destOrd="0" presId="urn:microsoft.com/office/officeart/2005/8/layout/hierarchy6"/>
    <dgm:cxn modelId="{656F994C-A0D6-2C4D-8093-0306CEE3C82A}" type="presOf" srcId="{3B7AF150-06F9-45CE-8215-7A847CE7F15A}" destId="{23E2C631-1E45-4EEB-B189-F9D801B03CDA}" srcOrd="0" destOrd="0" presId="urn:microsoft.com/office/officeart/2005/8/layout/hierarchy6"/>
    <dgm:cxn modelId="{3BBD072D-3B0E-FB4E-B04A-F7B104453DDD}" type="presOf" srcId="{D5F561DD-8089-4594-90A2-E1A09F2CE54D}" destId="{E1ED0C2E-76B0-4375-9F3A-346045F69590}" srcOrd="0" destOrd="0" presId="urn:microsoft.com/office/officeart/2005/8/layout/hierarchy6"/>
    <dgm:cxn modelId="{B30112C3-EA28-4F73-B399-A864DC74603B}" srcId="{8E78AE34-BB17-4036-AE5D-6EBFFCF087E5}" destId="{66507DC6-2EFD-4607-9AE9-02C0F80C8F3B}" srcOrd="3" destOrd="0" parTransId="{7332E3D5-1167-4D80-B80A-15193611176B}" sibTransId="{F1951D77-38C1-4D2E-937F-1A9A84CAB43E}"/>
    <dgm:cxn modelId="{A489573A-1268-4EC1-9717-75DC71857694}" srcId="{8E78AE34-BB17-4036-AE5D-6EBFFCF087E5}" destId="{D5F561DD-8089-4594-90A2-E1A09F2CE54D}" srcOrd="2" destOrd="0" parTransId="{3B7AF150-06F9-45CE-8215-7A847CE7F15A}" sibTransId="{7A3BB3DB-21EC-4FB4-A94A-4E2DA0CA4451}"/>
    <dgm:cxn modelId="{FC629232-491C-E84C-8C96-2865AD9CFFA7}" type="presOf" srcId="{83C86C4D-FE29-4151-ABA3-4C14C49875D1}" destId="{DCFC5AA1-23AF-48EF-B0E7-9AAC5632D4A4}" srcOrd="0" destOrd="0" presId="urn:microsoft.com/office/officeart/2005/8/layout/hierarchy6"/>
    <dgm:cxn modelId="{3E3F75F8-CA40-D743-8C1C-8C62797728AA}" type="presOf" srcId="{66507DC6-2EFD-4607-9AE9-02C0F80C8F3B}" destId="{BAC976ED-1D68-4200-B2E6-6685325567F0}" srcOrd="0" destOrd="0" presId="urn:microsoft.com/office/officeart/2005/8/layout/hierarchy6"/>
    <dgm:cxn modelId="{C09DA238-4EB8-4B46-8585-0709B3E0C388}" srcId="{8E78AE34-BB17-4036-AE5D-6EBFFCF087E5}" destId="{C3836B9F-2A68-4B58-8097-60840E47DD0C}" srcOrd="0" destOrd="0" parTransId="{89F60B4A-33C5-4A6D-BD89-F41C23BE23C5}" sibTransId="{13236E16-EED8-4EE4-8F95-2390E7EEAA5B}"/>
    <dgm:cxn modelId="{94204A48-E809-0E45-A18E-346B22CE765F}" type="presOf" srcId="{89F60B4A-33C5-4A6D-BD89-F41C23BE23C5}" destId="{4D1D923E-A5B5-485C-8848-A3E02AD7C47A}" srcOrd="0" destOrd="0" presId="urn:microsoft.com/office/officeart/2005/8/layout/hierarchy6"/>
    <dgm:cxn modelId="{CDF85C85-00E4-4941-97E0-82B130476600}" srcId="{83C86C4D-FE29-4151-ABA3-4C14C49875D1}" destId="{8E78AE34-BB17-4036-AE5D-6EBFFCF087E5}" srcOrd="0" destOrd="0" parTransId="{9835E615-BF21-4D28-9438-58CE95BD50C6}" sibTransId="{301178E9-23A7-433D-AF6C-03097063619E}"/>
    <dgm:cxn modelId="{8F4D7C2F-B3BE-2F42-92ED-B71079ED4088}" type="presOf" srcId="{BC2A7D1B-CA47-412D-820B-941EE41CDE12}" destId="{156836B9-376C-4C16-98B8-2CC17BAB6F45}" srcOrd="0" destOrd="0" presId="urn:microsoft.com/office/officeart/2005/8/layout/hierarchy6"/>
    <dgm:cxn modelId="{83F1657F-2119-B44A-8941-3466632AE69A}" type="presParOf" srcId="{DCFC5AA1-23AF-48EF-B0E7-9AAC5632D4A4}" destId="{6117810A-A038-409D-B6A8-B4A3C7DA46B2}" srcOrd="0" destOrd="0" presId="urn:microsoft.com/office/officeart/2005/8/layout/hierarchy6"/>
    <dgm:cxn modelId="{3DE04D1C-1691-5649-B810-E82EA4810B41}" type="presParOf" srcId="{6117810A-A038-409D-B6A8-B4A3C7DA46B2}" destId="{71769A91-C00D-4224-8A1E-AF92E623BC49}" srcOrd="0" destOrd="0" presId="urn:microsoft.com/office/officeart/2005/8/layout/hierarchy6"/>
    <dgm:cxn modelId="{45ACFC20-6183-034C-8CB4-9719B700C4B9}" type="presParOf" srcId="{71769A91-C00D-4224-8A1E-AF92E623BC49}" destId="{FA69D97F-E702-4D5F-B42D-70F53F0BCC65}" srcOrd="0" destOrd="0" presId="urn:microsoft.com/office/officeart/2005/8/layout/hierarchy6"/>
    <dgm:cxn modelId="{17FC3BE0-9AD7-7E4E-9947-753771427C8E}" type="presParOf" srcId="{FA69D97F-E702-4D5F-B42D-70F53F0BCC65}" destId="{7A3566E3-4601-4E02-B794-CCE284E8A1A4}" srcOrd="0" destOrd="0" presId="urn:microsoft.com/office/officeart/2005/8/layout/hierarchy6"/>
    <dgm:cxn modelId="{70D057C9-3548-1641-B515-91B901B4E2EF}" type="presParOf" srcId="{FA69D97F-E702-4D5F-B42D-70F53F0BCC65}" destId="{27772029-BACC-43DD-A150-F80E84270E78}" srcOrd="1" destOrd="0" presId="urn:microsoft.com/office/officeart/2005/8/layout/hierarchy6"/>
    <dgm:cxn modelId="{BD2162E9-4B50-DE4B-9524-50681D9C001E}" type="presParOf" srcId="{27772029-BACC-43DD-A150-F80E84270E78}" destId="{4D1D923E-A5B5-485C-8848-A3E02AD7C47A}" srcOrd="0" destOrd="0" presId="urn:microsoft.com/office/officeart/2005/8/layout/hierarchy6"/>
    <dgm:cxn modelId="{B4CBF0B6-DF59-0B43-AC7E-2EC6E08F6693}" type="presParOf" srcId="{27772029-BACC-43DD-A150-F80E84270E78}" destId="{0FF55D4E-710B-4B6A-A85E-734E66293837}" srcOrd="1" destOrd="0" presId="urn:microsoft.com/office/officeart/2005/8/layout/hierarchy6"/>
    <dgm:cxn modelId="{D7094D1C-39DE-A446-B3C5-A86F4CDFDC6B}" type="presParOf" srcId="{0FF55D4E-710B-4B6A-A85E-734E66293837}" destId="{BC817E65-19A9-4D52-B476-7B80E20BBCD2}" srcOrd="0" destOrd="0" presId="urn:microsoft.com/office/officeart/2005/8/layout/hierarchy6"/>
    <dgm:cxn modelId="{DFA4C2C4-0C30-FD4D-B439-A700858467E2}" type="presParOf" srcId="{0FF55D4E-710B-4B6A-A85E-734E66293837}" destId="{BE24D5BE-B240-4F21-BC68-F0A6220EBD65}" srcOrd="1" destOrd="0" presId="urn:microsoft.com/office/officeart/2005/8/layout/hierarchy6"/>
    <dgm:cxn modelId="{00FBA95D-586D-CA40-99FC-A9FB928215E0}" type="presParOf" srcId="{27772029-BACC-43DD-A150-F80E84270E78}" destId="{156836B9-376C-4C16-98B8-2CC17BAB6F45}" srcOrd="2" destOrd="0" presId="urn:microsoft.com/office/officeart/2005/8/layout/hierarchy6"/>
    <dgm:cxn modelId="{F201F1CA-B125-9541-9B3B-BB9C4DDB571E}" type="presParOf" srcId="{27772029-BACC-43DD-A150-F80E84270E78}" destId="{A254A2D8-12A6-47A5-B001-755F947412C4}" srcOrd="3" destOrd="0" presId="urn:microsoft.com/office/officeart/2005/8/layout/hierarchy6"/>
    <dgm:cxn modelId="{C9662A68-32BE-8045-9A19-D5A7CE870244}" type="presParOf" srcId="{A254A2D8-12A6-47A5-B001-755F947412C4}" destId="{E3769D88-D446-4F7C-9C82-8B5A94BBF39B}" srcOrd="0" destOrd="0" presId="urn:microsoft.com/office/officeart/2005/8/layout/hierarchy6"/>
    <dgm:cxn modelId="{49D432CC-8567-4246-A165-809A6EBEFC05}" type="presParOf" srcId="{A254A2D8-12A6-47A5-B001-755F947412C4}" destId="{1FFA0CFA-8004-4ED5-84FD-A4C7B620EA57}" srcOrd="1" destOrd="0" presId="urn:microsoft.com/office/officeart/2005/8/layout/hierarchy6"/>
    <dgm:cxn modelId="{F1FF516A-49E8-7149-8A87-B1D264E6ECCB}" type="presParOf" srcId="{27772029-BACC-43DD-A150-F80E84270E78}" destId="{23E2C631-1E45-4EEB-B189-F9D801B03CDA}" srcOrd="4" destOrd="0" presId="urn:microsoft.com/office/officeart/2005/8/layout/hierarchy6"/>
    <dgm:cxn modelId="{1C94940E-59FB-5D44-85C5-8530CC3D1E97}" type="presParOf" srcId="{27772029-BACC-43DD-A150-F80E84270E78}" destId="{0C0AF259-E069-47E2-93E1-19F8256529C6}" srcOrd="5" destOrd="0" presId="urn:microsoft.com/office/officeart/2005/8/layout/hierarchy6"/>
    <dgm:cxn modelId="{C9236865-D5AE-0C42-88BD-E17927DD0BD5}" type="presParOf" srcId="{0C0AF259-E069-47E2-93E1-19F8256529C6}" destId="{E1ED0C2E-76B0-4375-9F3A-346045F69590}" srcOrd="0" destOrd="0" presId="urn:microsoft.com/office/officeart/2005/8/layout/hierarchy6"/>
    <dgm:cxn modelId="{2F59621A-918D-4B4A-97CF-C2AF70DE0023}" type="presParOf" srcId="{0C0AF259-E069-47E2-93E1-19F8256529C6}" destId="{54E9C8F9-8004-4F97-9838-3EEF396C202B}" srcOrd="1" destOrd="0" presId="urn:microsoft.com/office/officeart/2005/8/layout/hierarchy6"/>
    <dgm:cxn modelId="{3EDCBC79-EE74-7243-91ED-8F1B0619F50A}" type="presParOf" srcId="{27772029-BACC-43DD-A150-F80E84270E78}" destId="{25DA0A53-46E5-41F8-8525-CF7A895283CE}" srcOrd="6" destOrd="0" presId="urn:microsoft.com/office/officeart/2005/8/layout/hierarchy6"/>
    <dgm:cxn modelId="{4F4D989E-7C5A-2448-B47C-A7833D32E309}" type="presParOf" srcId="{27772029-BACC-43DD-A150-F80E84270E78}" destId="{A0EAA568-B235-4C06-BF6F-729890675BC2}" srcOrd="7" destOrd="0" presId="urn:microsoft.com/office/officeart/2005/8/layout/hierarchy6"/>
    <dgm:cxn modelId="{3345DCE1-2234-8442-9042-9826E7F31778}" type="presParOf" srcId="{A0EAA568-B235-4C06-BF6F-729890675BC2}" destId="{BAC976ED-1D68-4200-B2E6-6685325567F0}" srcOrd="0" destOrd="0" presId="urn:microsoft.com/office/officeart/2005/8/layout/hierarchy6"/>
    <dgm:cxn modelId="{AF0EA1E5-F26E-0145-9CCE-B6EE98C00B77}" type="presParOf" srcId="{A0EAA568-B235-4C06-BF6F-729890675BC2}" destId="{FC3285E6-947D-44E5-922B-01BF1D9F369C}" srcOrd="1" destOrd="0" presId="urn:microsoft.com/office/officeart/2005/8/layout/hierarchy6"/>
    <dgm:cxn modelId="{2F4FDBE2-F98C-EC48-9A42-01F87314361C}" type="presParOf" srcId="{DCFC5AA1-23AF-48EF-B0E7-9AAC5632D4A4}" destId="{93C16E76-B1CE-4943-8068-F5793066EC4A}"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3566E3-4601-4E02-B794-CCE284E8A1A4}">
      <dsp:nvSpPr>
        <dsp:cNvPr id="0" name=""/>
        <dsp:cNvSpPr/>
      </dsp:nvSpPr>
      <dsp:spPr>
        <a:xfrm>
          <a:off x="1801124" y="145835"/>
          <a:ext cx="4419504" cy="1071210"/>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Lucida Sans"/>
              <a:cs typeface="Lucida Sans"/>
            </a:rPr>
            <a:t>Core Standards</a:t>
          </a:r>
          <a:endParaRPr lang="en-US" sz="2400" b="1" kern="1200" dirty="0">
            <a:solidFill>
              <a:schemeClr val="tx1"/>
            </a:solidFill>
            <a:latin typeface="Lucida Sans"/>
            <a:cs typeface="Lucida Sans"/>
          </a:endParaRPr>
        </a:p>
      </dsp:txBody>
      <dsp:txXfrm>
        <a:off x="1832499" y="177210"/>
        <a:ext cx="4356754" cy="1008460"/>
      </dsp:txXfrm>
    </dsp:sp>
    <dsp:sp modelId="{4D1D923E-A5B5-485C-8848-A3E02AD7C47A}">
      <dsp:nvSpPr>
        <dsp:cNvPr id="0" name=""/>
        <dsp:cNvSpPr/>
      </dsp:nvSpPr>
      <dsp:spPr>
        <a:xfrm>
          <a:off x="2494800" y="1217046"/>
          <a:ext cx="1516076" cy="555938"/>
        </a:xfrm>
        <a:custGeom>
          <a:avLst/>
          <a:gdLst/>
          <a:ahLst/>
          <a:cxnLst/>
          <a:rect l="0" t="0" r="0" b="0"/>
          <a:pathLst>
            <a:path>
              <a:moveTo>
                <a:pt x="1516076" y="0"/>
              </a:moveTo>
              <a:lnTo>
                <a:pt x="1516076" y="277969"/>
              </a:lnTo>
              <a:lnTo>
                <a:pt x="0" y="277969"/>
              </a:lnTo>
              <a:lnTo>
                <a:pt x="0" y="555938"/>
              </a:lnTo>
            </a:path>
          </a:pathLst>
        </a:custGeom>
        <a:noFill/>
        <a:ln w="38100" cap="flat" cmpd="sng" algn="ctr">
          <a:solidFill>
            <a:srgbClr val="9E4D00"/>
          </a:solidFill>
          <a:prstDash val="solid"/>
          <a:round/>
          <a:headEnd type="none" w="med" len="med"/>
          <a:tailEnd type="none" w="med" len="med"/>
        </a:ln>
        <a:effectLst/>
      </dsp:spPr>
      <dsp:style>
        <a:lnRef idx="2">
          <a:scrgbClr r="0" g="0" b="0"/>
        </a:lnRef>
        <a:fillRef idx="0">
          <a:scrgbClr r="0" g="0" b="0"/>
        </a:fillRef>
        <a:effectRef idx="0">
          <a:scrgbClr r="0" g="0" b="0"/>
        </a:effectRef>
        <a:fontRef idx="minor"/>
      </dsp:style>
    </dsp:sp>
    <dsp:sp modelId="{BC817E65-19A9-4D52-B476-7B80E20BBCD2}">
      <dsp:nvSpPr>
        <dsp:cNvPr id="0" name=""/>
        <dsp:cNvSpPr/>
      </dsp:nvSpPr>
      <dsp:spPr>
        <a:xfrm>
          <a:off x="1153386" y="1772985"/>
          <a:ext cx="2682828" cy="1141036"/>
        </a:xfrm>
        <a:prstGeom prst="roundRect">
          <a:avLst>
            <a:gd name="adj" fmla="val 10000"/>
          </a:avLst>
        </a:prstGeom>
        <a:solidFill>
          <a:schemeClr val="accent3">
            <a:lumMod val="60000"/>
            <a:lumOff val="40000"/>
          </a:schemeClr>
        </a:solidFill>
        <a:ln w="25400" cap="flat" cmpd="sng" algn="ctr">
          <a:solidFill>
            <a:srgbClr val="003300"/>
          </a:solidFill>
          <a:prstDash val="solid"/>
        </a:ln>
        <a:effectLst/>
        <a:scene3d>
          <a:camera prst="orthographicFront"/>
          <a:lightRig rig="threePt" dir="t"/>
        </a:scene3d>
        <a:sp3d>
          <a:bevelT prst="relaxedInset"/>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1"/>
              </a:solidFill>
              <a:latin typeface="Lucida Sans"/>
              <a:cs typeface="Lucida Sans"/>
            </a:rPr>
            <a:t>Standard 1</a:t>
          </a:r>
        </a:p>
        <a:p>
          <a:pPr lvl="0" algn="ctr" defTabSz="844550">
            <a:lnSpc>
              <a:spcPct val="90000"/>
            </a:lnSpc>
            <a:spcBef>
              <a:spcPct val="0"/>
            </a:spcBef>
            <a:spcAft>
              <a:spcPct val="35000"/>
            </a:spcAft>
          </a:pPr>
          <a:r>
            <a:rPr lang="en-US" sz="1900" kern="1200" dirty="0" smtClean="0">
              <a:solidFill>
                <a:schemeClr val="tx1"/>
              </a:solidFill>
              <a:latin typeface="Lucida Sans"/>
              <a:cs typeface="Lucida Sans"/>
            </a:rPr>
            <a:t>Market-Oriented Programming</a:t>
          </a:r>
          <a:endParaRPr lang="en-US" sz="1900" kern="1200" dirty="0">
            <a:solidFill>
              <a:schemeClr val="tx1"/>
            </a:solidFill>
            <a:latin typeface="Lucida Sans"/>
            <a:cs typeface="Lucida Sans"/>
          </a:endParaRPr>
        </a:p>
      </dsp:txBody>
      <dsp:txXfrm>
        <a:off x="1186806" y="1806405"/>
        <a:ext cx="2615988" cy="1074196"/>
      </dsp:txXfrm>
    </dsp:sp>
    <dsp:sp modelId="{156836B9-376C-4C16-98B8-2CC17BAB6F45}">
      <dsp:nvSpPr>
        <dsp:cNvPr id="0" name=""/>
        <dsp:cNvSpPr/>
      </dsp:nvSpPr>
      <dsp:spPr>
        <a:xfrm>
          <a:off x="2449080" y="2914021"/>
          <a:ext cx="91440" cy="555938"/>
        </a:xfrm>
        <a:custGeom>
          <a:avLst/>
          <a:gdLst/>
          <a:ahLst/>
          <a:cxnLst/>
          <a:rect l="0" t="0" r="0" b="0"/>
          <a:pathLst>
            <a:path>
              <a:moveTo>
                <a:pt x="45720" y="0"/>
              </a:moveTo>
              <a:lnTo>
                <a:pt x="45720" y="555938"/>
              </a:lnTo>
            </a:path>
          </a:pathLst>
        </a:custGeom>
        <a:noFill/>
        <a:ln w="38100" cap="flat" cmpd="sng" algn="ctr">
          <a:solidFill>
            <a:srgbClr val="9E4D00"/>
          </a:solidFill>
          <a:prstDash val="solid"/>
          <a:round/>
          <a:headEnd type="none" w="med" len="med"/>
          <a:tailEnd type="none" w="med" len="med"/>
        </a:ln>
        <a:effectLst/>
      </dsp:spPr>
      <dsp:style>
        <a:lnRef idx="2">
          <a:scrgbClr r="0" g="0" b="0"/>
        </a:lnRef>
        <a:fillRef idx="0">
          <a:scrgbClr r="0" g="0" b="0"/>
        </a:fillRef>
        <a:effectRef idx="0">
          <a:scrgbClr r="0" g="0" b="0"/>
        </a:effectRef>
        <a:fontRef idx="minor"/>
      </dsp:style>
    </dsp:sp>
    <dsp:sp modelId="{E3769D88-D446-4F7C-9C82-8B5A94BBF39B}">
      <dsp:nvSpPr>
        <dsp:cNvPr id="0" name=""/>
        <dsp:cNvSpPr/>
      </dsp:nvSpPr>
      <dsp:spPr>
        <a:xfrm>
          <a:off x="1165821" y="3469960"/>
          <a:ext cx="2657957" cy="1081009"/>
        </a:xfrm>
        <a:prstGeom prst="roundRect">
          <a:avLst>
            <a:gd name="adj" fmla="val 10000"/>
          </a:avLst>
        </a:prstGeom>
        <a:solidFill>
          <a:schemeClr val="accent3">
            <a:lumMod val="60000"/>
            <a:lumOff val="40000"/>
          </a:schemeClr>
        </a:solidFill>
        <a:ln w="25400" cap="flat" cmpd="sng" algn="ctr">
          <a:solidFill>
            <a:srgbClr val="003300"/>
          </a:solidFill>
          <a:prstDash val="solid"/>
        </a:ln>
        <a:effectLst/>
        <a:scene3d>
          <a:camera prst="orthographicFront"/>
          <a:lightRig rig="threePt" dir="t"/>
        </a:scene3d>
        <a:sp3d>
          <a:bevelT prst="relaxedInset"/>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1"/>
              </a:solidFill>
              <a:latin typeface="Lucida Sans"/>
              <a:cs typeface="Lucida Sans"/>
            </a:rPr>
            <a:t>Standard 2</a:t>
          </a:r>
        </a:p>
        <a:p>
          <a:pPr lvl="0" algn="ctr" defTabSz="844550">
            <a:lnSpc>
              <a:spcPct val="90000"/>
            </a:lnSpc>
            <a:spcBef>
              <a:spcPct val="0"/>
            </a:spcBef>
            <a:spcAft>
              <a:spcPct val="35000"/>
            </a:spcAft>
          </a:pPr>
          <a:r>
            <a:rPr lang="en-US" sz="1900" kern="1200" dirty="0" smtClean="0">
              <a:solidFill>
                <a:schemeClr val="tx1"/>
              </a:solidFill>
              <a:latin typeface="Lucida Sans"/>
              <a:cs typeface="Lucida Sans"/>
            </a:rPr>
            <a:t>Coordination and Effectiveness</a:t>
          </a:r>
          <a:endParaRPr lang="en-US" sz="1900" kern="1200" dirty="0">
            <a:solidFill>
              <a:schemeClr val="tx1"/>
            </a:solidFill>
            <a:latin typeface="Lucida Sans"/>
            <a:cs typeface="Lucida Sans"/>
          </a:endParaRPr>
        </a:p>
      </dsp:txBody>
      <dsp:txXfrm>
        <a:off x="1197483" y="3501622"/>
        <a:ext cx="2594633" cy="1017685"/>
      </dsp:txXfrm>
    </dsp:sp>
    <dsp:sp modelId="{AB3AD006-D48F-4FFD-B0A8-5530C939BD16}">
      <dsp:nvSpPr>
        <dsp:cNvPr id="0" name=""/>
        <dsp:cNvSpPr/>
      </dsp:nvSpPr>
      <dsp:spPr>
        <a:xfrm>
          <a:off x="4010876" y="1217046"/>
          <a:ext cx="1658966" cy="555938"/>
        </a:xfrm>
        <a:custGeom>
          <a:avLst/>
          <a:gdLst/>
          <a:ahLst/>
          <a:cxnLst/>
          <a:rect l="0" t="0" r="0" b="0"/>
          <a:pathLst>
            <a:path>
              <a:moveTo>
                <a:pt x="0" y="0"/>
              </a:moveTo>
              <a:lnTo>
                <a:pt x="0" y="277969"/>
              </a:lnTo>
              <a:lnTo>
                <a:pt x="1658966" y="277969"/>
              </a:lnTo>
              <a:lnTo>
                <a:pt x="1658966" y="555938"/>
              </a:lnTo>
            </a:path>
          </a:pathLst>
        </a:custGeom>
        <a:noFill/>
        <a:ln w="38100" cap="flat" cmpd="sng" algn="ctr">
          <a:solidFill>
            <a:srgbClr val="9E4D00"/>
          </a:solidFill>
          <a:prstDash val="solid"/>
          <a:round/>
          <a:headEnd type="none" w="med" len="med"/>
          <a:tailEnd type="none" w="med" len="med"/>
        </a:ln>
        <a:effectLst/>
      </dsp:spPr>
      <dsp:style>
        <a:lnRef idx="2">
          <a:scrgbClr r="0" g="0" b="0"/>
        </a:lnRef>
        <a:fillRef idx="0">
          <a:scrgbClr r="0" g="0" b="0"/>
        </a:fillRef>
        <a:effectRef idx="0">
          <a:scrgbClr r="0" g="0" b="0"/>
        </a:effectRef>
        <a:fontRef idx="minor"/>
      </dsp:style>
    </dsp:sp>
    <dsp:sp modelId="{192DE176-6F1F-44AC-8C16-688B86B0451B}">
      <dsp:nvSpPr>
        <dsp:cNvPr id="0" name=""/>
        <dsp:cNvSpPr/>
      </dsp:nvSpPr>
      <dsp:spPr>
        <a:xfrm>
          <a:off x="4471318" y="1772985"/>
          <a:ext cx="2397048" cy="1141036"/>
        </a:xfrm>
        <a:prstGeom prst="roundRect">
          <a:avLst>
            <a:gd name="adj" fmla="val 10000"/>
          </a:avLst>
        </a:prstGeom>
        <a:solidFill>
          <a:schemeClr val="accent3">
            <a:lumMod val="60000"/>
            <a:lumOff val="40000"/>
          </a:schemeClr>
        </a:solidFill>
        <a:ln w="25400" cap="flat" cmpd="sng" algn="ctr">
          <a:solidFill>
            <a:srgbClr val="003300"/>
          </a:solidFill>
          <a:prstDash val="solid"/>
        </a:ln>
        <a:effectLst/>
        <a:scene3d>
          <a:camera prst="orthographicFront"/>
          <a:lightRig rig="threePt" dir="t"/>
        </a:scene3d>
        <a:sp3d>
          <a:bevelT prst="relaxedInset"/>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1"/>
              </a:solidFill>
              <a:latin typeface="Lucida Sans"/>
              <a:cs typeface="Lucida Sans"/>
            </a:rPr>
            <a:t>Standard 3</a:t>
          </a:r>
        </a:p>
        <a:p>
          <a:pPr lvl="0" algn="ctr" defTabSz="844550">
            <a:lnSpc>
              <a:spcPct val="90000"/>
            </a:lnSpc>
            <a:spcBef>
              <a:spcPct val="0"/>
            </a:spcBef>
            <a:spcAft>
              <a:spcPct val="35000"/>
            </a:spcAft>
          </a:pPr>
          <a:r>
            <a:rPr lang="en-US" sz="1900" kern="1200" dirty="0" smtClean="0">
              <a:solidFill>
                <a:schemeClr val="tx1"/>
              </a:solidFill>
              <a:latin typeface="Lucida Sans"/>
              <a:cs typeface="Lucida Sans"/>
            </a:rPr>
            <a:t>Staff Competencies</a:t>
          </a:r>
          <a:endParaRPr lang="en-US" sz="1900" kern="1200" dirty="0">
            <a:solidFill>
              <a:schemeClr val="tx1"/>
            </a:solidFill>
            <a:latin typeface="Lucida Sans"/>
            <a:cs typeface="Lucida Sans"/>
          </a:endParaRPr>
        </a:p>
      </dsp:txBody>
      <dsp:txXfrm>
        <a:off x="4504738" y="1806405"/>
        <a:ext cx="2330208" cy="1074196"/>
      </dsp:txXfrm>
    </dsp:sp>
    <dsp:sp modelId="{73F43868-80A4-4CFF-880A-293D57B115F7}">
      <dsp:nvSpPr>
        <dsp:cNvPr id="0" name=""/>
        <dsp:cNvSpPr/>
      </dsp:nvSpPr>
      <dsp:spPr>
        <a:xfrm>
          <a:off x="5624122" y="2914021"/>
          <a:ext cx="91440" cy="555938"/>
        </a:xfrm>
        <a:custGeom>
          <a:avLst/>
          <a:gdLst/>
          <a:ahLst/>
          <a:cxnLst/>
          <a:rect l="0" t="0" r="0" b="0"/>
          <a:pathLst>
            <a:path>
              <a:moveTo>
                <a:pt x="45720" y="0"/>
              </a:moveTo>
              <a:lnTo>
                <a:pt x="45720" y="555938"/>
              </a:lnTo>
            </a:path>
          </a:pathLst>
        </a:custGeom>
        <a:noFill/>
        <a:ln w="38100" cap="flat" cmpd="sng" algn="ctr">
          <a:solidFill>
            <a:srgbClr val="9E4D00"/>
          </a:solidFill>
          <a:prstDash val="solid"/>
          <a:round/>
          <a:headEnd type="none" w="med" len="med"/>
          <a:tailEnd type="none" w="med" len="med"/>
        </a:ln>
        <a:effectLst/>
      </dsp:spPr>
      <dsp:style>
        <a:lnRef idx="2">
          <a:scrgbClr r="0" g="0" b="0"/>
        </a:lnRef>
        <a:fillRef idx="0">
          <a:scrgbClr r="0" g="0" b="0"/>
        </a:fillRef>
        <a:effectRef idx="0">
          <a:scrgbClr r="0" g="0" b="0"/>
        </a:effectRef>
        <a:fontRef idx="minor"/>
      </dsp:style>
    </dsp:sp>
    <dsp:sp modelId="{24DEB415-2067-45E8-97DF-B8B3C7C59F5B}">
      <dsp:nvSpPr>
        <dsp:cNvPr id="0" name=""/>
        <dsp:cNvSpPr/>
      </dsp:nvSpPr>
      <dsp:spPr>
        <a:xfrm>
          <a:off x="4449209" y="3469960"/>
          <a:ext cx="2441266" cy="1078465"/>
        </a:xfrm>
        <a:prstGeom prst="roundRect">
          <a:avLst>
            <a:gd name="adj" fmla="val 10000"/>
          </a:avLst>
        </a:prstGeom>
        <a:solidFill>
          <a:schemeClr val="accent3">
            <a:lumMod val="60000"/>
            <a:lumOff val="40000"/>
          </a:schemeClr>
        </a:solidFill>
        <a:ln w="25400" cap="flat" cmpd="sng" algn="ctr">
          <a:solidFill>
            <a:srgbClr val="003300"/>
          </a:solidFill>
          <a:prstDash val="solid"/>
        </a:ln>
        <a:effectLst/>
        <a:scene3d>
          <a:camera prst="orthographicFront"/>
          <a:lightRig rig="threePt" dir="t"/>
        </a:scene3d>
        <a:sp3d>
          <a:bevelT prst="relaxedInset"/>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1"/>
              </a:solidFill>
              <a:latin typeface="Lucida Sans"/>
              <a:cs typeface="Lucida Sans"/>
            </a:rPr>
            <a:t>Standard 4</a:t>
          </a:r>
        </a:p>
        <a:p>
          <a:pPr lvl="0" algn="ctr" defTabSz="844550">
            <a:lnSpc>
              <a:spcPct val="90000"/>
            </a:lnSpc>
            <a:spcBef>
              <a:spcPct val="0"/>
            </a:spcBef>
            <a:spcAft>
              <a:spcPct val="35000"/>
            </a:spcAft>
          </a:pPr>
          <a:r>
            <a:rPr lang="en-US" sz="1900" kern="1200" dirty="0" smtClean="0">
              <a:solidFill>
                <a:schemeClr val="tx1"/>
              </a:solidFill>
              <a:latin typeface="Lucida Sans"/>
              <a:cs typeface="Lucida Sans"/>
            </a:rPr>
            <a:t>Do No Harm</a:t>
          </a:r>
          <a:endParaRPr lang="en-US" sz="1900" kern="1200" dirty="0">
            <a:solidFill>
              <a:schemeClr val="tx1"/>
            </a:solidFill>
            <a:latin typeface="Lucida Sans"/>
            <a:cs typeface="Lucida Sans"/>
          </a:endParaRPr>
        </a:p>
      </dsp:txBody>
      <dsp:txXfrm>
        <a:off x="4480796" y="3501547"/>
        <a:ext cx="2378092" cy="10152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3566E3-4601-4E02-B794-CCE284E8A1A4}">
      <dsp:nvSpPr>
        <dsp:cNvPr id="0" name=""/>
        <dsp:cNvSpPr/>
      </dsp:nvSpPr>
      <dsp:spPr>
        <a:xfrm>
          <a:off x="790793" y="1162078"/>
          <a:ext cx="6462276" cy="839546"/>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effectLst/>
              <a:latin typeface="Lucida Sans"/>
              <a:cs typeface="Lucida Sans"/>
            </a:rPr>
            <a:t>Assessment and Analysis Standards</a:t>
          </a:r>
          <a:endParaRPr lang="en-US" sz="2400" b="1" kern="1200" dirty="0">
            <a:solidFill>
              <a:schemeClr val="tx1"/>
            </a:solidFill>
            <a:effectLst/>
            <a:latin typeface="Lucida Sans"/>
            <a:cs typeface="Lucida Sans"/>
          </a:endParaRPr>
        </a:p>
      </dsp:txBody>
      <dsp:txXfrm>
        <a:off x="815382" y="1186667"/>
        <a:ext cx="6413098" cy="790368"/>
      </dsp:txXfrm>
    </dsp:sp>
    <dsp:sp modelId="{4D1D923E-A5B5-485C-8848-A3E02AD7C47A}">
      <dsp:nvSpPr>
        <dsp:cNvPr id="0" name=""/>
        <dsp:cNvSpPr/>
      </dsp:nvSpPr>
      <dsp:spPr>
        <a:xfrm>
          <a:off x="833487" y="2001624"/>
          <a:ext cx="3188444" cy="435709"/>
        </a:xfrm>
        <a:custGeom>
          <a:avLst/>
          <a:gdLst/>
          <a:ahLst/>
          <a:cxnLst/>
          <a:rect l="0" t="0" r="0" b="0"/>
          <a:pathLst>
            <a:path>
              <a:moveTo>
                <a:pt x="3188444" y="0"/>
              </a:moveTo>
              <a:lnTo>
                <a:pt x="3188444" y="217854"/>
              </a:lnTo>
              <a:lnTo>
                <a:pt x="0" y="217854"/>
              </a:lnTo>
              <a:lnTo>
                <a:pt x="0" y="435709"/>
              </a:lnTo>
            </a:path>
          </a:pathLst>
        </a:custGeom>
        <a:noFill/>
        <a:ln w="38100" cap="flat" cmpd="sng" algn="ctr">
          <a:solidFill>
            <a:schemeClr val="accent6"/>
          </a:solidFill>
          <a:prstDash val="solid"/>
          <a:round/>
          <a:headEnd type="none" w="med" len="med"/>
          <a:tailEnd type="none" w="med" len="med"/>
        </a:ln>
        <a:effectLst/>
      </dsp:spPr>
      <dsp:style>
        <a:lnRef idx="2">
          <a:scrgbClr r="0" g="0" b="0"/>
        </a:lnRef>
        <a:fillRef idx="0">
          <a:scrgbClr r="0" g="0" b="0"/>
        </a:fillRef>
        <a:effectRef idx="0">
          <a:scrgbClr r="0" g="0" b="0"/>
        </a:effectRef>
        <a:fontRef idx="minor"/>
      </dsp:style>
    </dsp:sp>
    <dsp:sp modelId="{BC817E65-19A9-4D52-B476-7B80E20BBCD2}">
      <dsp:nvSpPr>
        <dsp:cNvPr id="0" name=""/>
        <dsp:cNvSpPr/>
      </dsp:nvSpPr>
      <dsp:spPr>
        <a:xfrm>
          <a:off x="1664" y="2437333"/>
          <a:ext cx="1663646" cy="1097279"/>
        </a:xfrm>
        <a:prstGeom prst="roundRect">
          <a:avLst>
            <a:gd name="adj" fmla="val 10000"/>
          </a:avLst>
        </a:prstGeom>
        <a:solidFill>
          <a:schemeClr val="accent3">
            <a:lumMod val="60000"/>
            <a:lumOff val="40000"/>
          </a:schemeClr>
        </a:solidFill>
        <a:ln w="25400" cap="flat" cmpd="sng" algn="ctr">
          <a:solidFill>
            <a:srgbClr val="003300"/>
          </a:solidFill>
          <a:prstDash val="solid"/>
        </a:ln>
        <a:effectLst/>
        <a:scene3d>
          <a:camera prst="orthographicFront"/>
          <a:lightRig rig="threePt" dir="t"/>
        </a:scene3d>
        <a:sp3d>
          <a:bevelT prst="relaxedInset"/>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ts val="0"/>
            </a:spcAft>
          </a:pPr>
          <a:r>
            <a:rPr lang="en-US" sz="2000" b="1" kern="1200" dirty="0" smtClean="0">
              <a:solidFill>
                <a:schemeClr val="tx1"/>
              </a:solidFill>
              <a:latin typeface="Lucida Sans"/>
              <a:cs typeface="Lucida Sans"/>
            </a:rPr>
            <a:t>Standard 1</a:t>
          </a:r>
        </a:p>
        <a:p>
          <a:pPr lvl="0" algn="ctr" defTabSz="889000">
            <a:lnSpc>
              <a:spcPct val="90000"/>
            </a:lnSpc>
            <a:spcBef>
              <a:spcPct val="0"/>
            </a:spcBef>
            <a:spcAft>
              <a:spcPts val="0"/>
            </a:spcAft>
          </a:pPr>
          <a:r>
            <a:rPr lang="en-US" sz="2000" kern="1200" dirty="0" smtClean="0">
              <a:solidFill>
                <a:schemeClr val="tx1"/>
              </a:solidFill>
              <a:latin typeface="Lucida Sans"/>
              <a:cs typeface="Lucida Sans"/>
            </a:rPr>
            <a:t>Scope</a:t>
          </a:r>
          <a:endParaRPr lang="en-US" sz="2000" kern="1200" dirty="0">
            <a:solidFill>
              <a:schemeClr val="tx1"/>
            </a:solidFill>
            <a:latin typeface="Lucida Sans"/>
            <a:cs typeface="Lucida Sans"/>
          </a:endParaRPr>
        </a:p>
      </dsp:txBody>
      <dsp:txXfrm>
        <a:off x="33802" y="2469471"/>
        <a:ext cx="1599370" cy="1033003"/>
      </dsp:txXfrm>
    </dsp:sp>
    <dsp:sp modelId="{156836B9-376C-4C16-98B8-2CC17BAB6F45}">
      <dsp:nvSpPr>
        <dsp:cNvPr id="0" name=""/>
        <dsp:cNvSpPr/>
      </dsp:nvSpPr>
      <dsp:spPr>
        <a:xfrm>
          <a:off x="2974758" y="2001624"/>
          <a:ext cx="1047172" cy="435709"/>
        </a:xfrm>
        <a:custGeom>
          <a:avLst/>
          <a:gdLst/>
          <a:ahLst/>
          <a:cxnLst/>
          <a:rect l="0" t="0" r="0" b="0"/>
          <a:pathLst>
            <a:path>
              <a:moveTo>
                <a:pt x="1047172" y="0"/>
              </a:moveTo>
              <a:lnTo>
                <a:pt x="1047172" y="217854"/>
              </a:lnTo>
              <a:lnTo>
                <a:pt x="0" y="217854"/>
              </a:lnTo>
              <a:lnTo>
                <a:pt x="0" y="435709"/>
              </a:lnTo>
            </a:path>
          </a:pathLst>
        </a:custGeom>
        <a:noFill/>
        <a:ln w="38100" cap="flat" cmpd="sng" algn="ctr">
          <a:solidFill>
            <a:schemeClr val="accent6"/>
          </a:solidFill>
          <a:prstDash val="solid"/>
          <a:round/>
          <a:headEnd type="none" w="med" len="med"/>
          <a:tailEnd type="none" w="med" len="med"/>
        </a:ln>
        <a:effectLst/>
      </dsp:spPr>
      <dsp:style>
        <a:lnRef idx="2">
          <a:scrgbClr r="0" g="0" b="0"/>
        </a:lnRef>
        <a:fillRef idx="0">
          <a:scrgbClr r="0" g="0" b="0"/>
        </a:fillRef>
        <a:effectRef idx="0">
          <a:scrgbClr r="0" g="0" b="0"/>
        </a:effectRef>
        <a:fontRef idx="minor"/>
      </dsp:style>
    </dsp:sp>
    <dsp:sp modelId="{E3769D88-D446-4F7C-9C82-8B5A94BBF39B}">
      <dsp:nvSpPr>
        <dsp:cNvPr id="0" name=""/>
        <dsp:cNvSpPr/>
      </dsp:nvSpPr>
      <dsp:spPr>
        <a:xfrm>
          <a:off x="2155483" y="2437333"/>
          <a:ext cx="1638549" cy="1097279"/>
        </a:xfrm>
        <a:prstGeom prst="roundRect">
          <a:avLst>
            <a:gd name="adj" fmla="val 10000"/>
          </a:avLst>
        </a:prstGeom>
        <a:solidFill>
          <a:schemeClr val="accent3">
            <a:lumMod val="60000"/>
            <a:lumOff val="40000"/>
          </a:schemeClr>
        </a:solidFill>
        <a:ln w="25400" cap="flat" cmpd="sng" algn="ctr">
          <a:solidFill>
            <a:srgbClr val="003300"/>
          </a:solidFill>
          <a:prstDash val="solid"/>
        </a:ln>
        <a:effectLst/>
        <a:scene3d>
          <a:camera prst="orthographicFront"/>
          <a:lightRig rig="threePt" dir="t"/>
        </a:scene3d>
        <a:sp3d>
          <a:bevelT prst="relaxedInset"/>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Lucida Sans"/>
              <a:cs typeface="Lucida Sans"/>
            </a:rPr>
            <a:t>Standard 2</a:t>
          </a:r>
          <a:br>
            <a:rPr lang="en-US" sz="2000" b="1" kern="1200" dirty="0" smtClean="0">
              <a:solidFill>
                <a:schemeClr val="tx1"/>
              </a:solidFill>
              <a:latin typeface="Lucida Sans"/>
              <a:cs typeface="Lucida Sans"/>
            </a:rPr>
          </a:br>
          <a:r>
            <a:rPr lang="en-US" sz="2000" b="0" kern="1200" dirty="0" smtClean="0">
              <a:solidFill>
                <a:schemeClr val="tx1"/>
              </a:solidFill>
              <a:latin typeface="Lucida Sans"/>
              <a:cs typeface="Lucida Sans"/>
            </a:rPr>
            <a:t>Timing</a:t>
          </a:r>
        </a:p>
      </dsp:txBody>
      <dsp:txXfrm>
        <a:off x="2187621" y="2469471"/>
        <a:ext cx="1574273" cy="1033003"/>
      </dsp:txXfrm>
    </dsp:sp>
    <dsp:sp modelId="{23E2C631-1E45-4EEB-B189-F9D801B03CDA}">
      <dsp:nvSpPr>
        <dsp:cNvPr id="0" name=""/>
        <dsp:cNvSpPr/>
      </dsp:nvSpPr>
      <dsp:spPr>
        <a:xfrm>
          <a:off x="4021931" y="2001624"/>
          <a:ext cx="1079230" cy="435709"/>
        </a:xfrm>
        <a:custGeom>
          <a:avLst/>
          <a:gdLst/>
          <a:ahLst/>
          <a:cxnLst/>
          <a:rect l="0" t="0" r="0" b="0"/>
          <a:pathLst>
            <a:path>
              <a:moveTo>
                <a:pt x="0" y="0"/>
              </a:moveTo>
              <a:lnTo>
                <a:pt x="0" y="217854"/>
              </a:lnTo>
              <a:lnTo>
                <a:pt x="1079230" y="217854"/>
              </a:lnTo>
              <a:lnTo>
                <a:pt x="1079230" y="435709"/>
              </a:lnTo>
            </a:path>
          </a:pathLst>
        </a:custGeom>
        <a:noFill/>
        <a:ln w="38100" cap="flat" cmpd="sng" algn="ctr">
          <a:solidFill>
            <a:schemeClr val="accent6"/>
          </a:solidFill>
          <a:prstDash val="solid"/>
        </a:ln>
        <a:effectLst/>
      </dsp:spPr>
      <dsp:style>
        <a:lnRef idx="2">
          <a:scrgbClr r="0" g="0" b="0"/>
        </a:lnRef>
        <a:fillRef idx="0">
          <a:scrgbClr r="0" g="0" b="0"/>
        </a:fillRef>
        <a:effectRef idx="0">
          <a:scrgbClr r="0" g="0" b="0"/>
        </a:effectRef>
        <a:fontRef idx="minor"/>
      </dsp:style>
    </dsp:sp>
    <dsp:sp modelId="{E1ED0C2E-76B0-4375-9F3A-346045F69590}">
      <dsp:nvSpPr>
        <dsp:cNvPr id="0" name=""/>
        <dsp:cNvSpPr/>
      </dsp:nvSpPr>
      <dsp:spPr>
        <a:xfrm>
          <a:off x="4284206" y="2437333"/>
          <a:ext cx="1633909" cy="1097279"/>
        </a:xfrm>
        <a:prstGeom prst="roundRect">
          <a:avLst>
            <a:gd name="adj" fmla="val 10000"/>
          </a:avLst>
        </a:prstGeom>
        <a:solidFill>
          <a:schemeClr val="accent3">
            <a:lumMod val="60000"/>
            <a:lumOff val="40000"/>
          </a:schemeClr>
        </a:solidFill>
        <a:ln w="25400" cap="flat" cmpd="sng" algn="ctr">
          <a:solidFill>
            <a:srgbClr val="003300"/>
          </a:solidFill>
          <a:prstDash val="solid"/>
        </a:ln>
        <a:effectLst/>
        <a:scene3d>
          <a:camera prst="orthographicFront"/>
          <a:lightRig rig="threePt" dir="t"/>
        </a:scene3d>
        <a:sp3d>
          <a:bevelT prst="relaxedInset"/>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Lucida Sans"/>
              <a:cs typeface="Lucida Sans"/>
            </a:rPr>
            <a:t>Standard 3</a:t>
          </a:r>
          <a:br>
            <a:rPr lang="en-US" sz="2000" b="1" kern="1200" dirty="0" smtClean="0">
              <a:solidFill>
                <a:schemeClr val="tx1"/>
              </a:solidFill>
              <a:latin typeface="Lucida Sans"/>
              <a:cs typeface="Lucida Sans"/>
            </a:rPr>
          </a:br>
          <a:r>
            <a:rPr lang="en-US" sz="2000" b="0" kern="1200" dirty="0" smtClean="0">
              <a:solidFill>
                <a:schemeClr val="tx1"/>
              </a:solidFill>
              <a:latin typeface="Lucida Sans"/>
              <a:cs typeface="Lucida Sans"/>
            </a:rPr>
            <a:t>Data and Methods</a:t>
          </a:r>
        </a:p>
      </dsp:txBody>
      <dsp:txXfrm>
        <a:off x="4316344" y="2469471"/>
        <a:ext cx="1569633" cy="1033003"/>
      </dsp:txXfrm>
    </dsp:sp>
    <dsp:sp modelId="{25DA0A53-46E5-41F8-8525-CF7A895283CE}">
      <dsp:nvSpPr>
        <dsp:cNvPr id="0" name=""/>
        <dsp:cNvSpPr/>
      </dsp:nvSpPr>
      <dsp:spPr>
        <a:xfrm>
          <a:off x="4021931" y="2001624"/>
          <a:ext cx="3203312" cy="435709"/>
        </a:xfrm>
        <a:custGeom>
          <a:avLst/>
          <a:gdLst/>
          <a:ahLst/>
          <a:cxnLst/>
          <a:rect l="0" t="0" r="0" b="0"/>
          <a:pathLst>
            <a:path>
              <a:moveTo>
                <a:pt x="0" y="0"/>
              </a:moveTo>
              <a:lnTo>
                <a:pt x="0" y="217854"/>
              </a:lnTo>
              <a:lnTo>
                <a:pt x="3203312" y="217854"/>
              </a:lnTo>
              <a:lnTo>
                <a:pt x="3203312" y="435709"/>
              </a:lnTo>
            </a:path>
          </a:pathLst>
        </a:custGeom>
        <a:noFill/>
        <a:ln w="38100" cap="flat" cmpd="sng" algn="ctr">
          <a:solidFill>
            <a:schemeClr val="accent6"/>
          </a:solidFill>
          <a:prstDash val="solid"/>
        </a:ln>
        <a:effectLst/>
      </dsp:spPr>
      <dsp:style>
        <a:lnRef idx="2">
          <a:scrgbClr r="0" g="0" b="0"/>
        </a:lnRef>
        <a:fillRef idx="0">
          <a:scrgbClr r="0" g="0" b="0"/>
        </a:fillRef>
        <a:effectRef idx="0">
          <a:scrgbClr r="0" g="0" b="0"/>
        </a:effectRef>
        <a:fontRef idx="minor"/>
      </dsp:style>
    </dsp:sp>
    <dsp:sp modelId="{BAC976ED-1D68-4200-B2E6-6685325567F0}">
      <dsp:nvSpPr>
        <dsp:cNvPr id="0" name=""/>
        <dsp:cNvSpPr/>
      </dsp:nvSpPr>
      <dsp:spPr>
        <a:xfrm>
          <a:off x="6408289" y="2437333"/>
          <a:ext cx="1633909" cy="1097279"/>
        </a:xfrm>
        <a:prstGeom prst="roundRect">
          <a:avLst>
            <a:gd name="adj" fmla="val 10000"/>
          </a:avLst>
        </a:prstGeom>
        <a:solidFill>
          <a:schemeClr val="accent3">
            <a:lumMod val="60000"/>
            <a:lumOff val="40000"/>
          </a:schemeClr>
        </a:solidFill>
        <a:ln w="25400" cap="flat" cmpd="sng" algn="ctr">
          <a:solidFill>
            <a:srgbClr val="003300"/>
          </a:solidFill>
          <a:prstDash val="solid"/>
        </a:ln>
        <a:effectLst/>
        <a:scene3d>
          <a:camera prst="orthographicFront"/>
          <a:lightRig rig="threePt" dir="t"/>
        </a:scene3d>
        <a:sp3d>
          <a:bevelT prst="relaxedInset"/>
          <a:bevelB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Lucida Sans"/>
              <a:cs typeface="Lucida Sans"/>
            </a:rPr>
            <a:t>Standard 4 </a:t>
          </a:r>
          <a:br>
            <a:rPr lang="en-US" sz="2000" b="1" kern="1200" dirty="0" smtClean="0">
              <a:solidFill>
                <a:schemeClr val="tx1"/>
              </a:solidFill>
              <a:latin typeface="Lucida Sans"/>
              <a:cs typeface="Lucida Sans"/>
            </a:rPr>
          </a:br>
          <a:r>
            <a:rPr lang="en-US" sz="2000" b="0" kern="1200" dirty="0" smtClean="0">
              <a:solidFill>
                <a:schemeClr val="tx1"/>
              </a:solidFill>
              <a:latin typeface="Lucida Sans"/>
              <a:cs typeface="Lucida Sans"/>
            </a:rPr>
            <a:t>Analysis</a:t>
          </a:r>
        </a:p>
      </dsp:txBody>
      <dsp:txXfrm>
        <a:off x="6440427" y="2469471"/>
        <a:ext cx="1569633" cy="103300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A2B96333-D2E5-4C3A-9099-31E170FE427D}" type="datetime1">
              <a:rPr lang="en-US" altLang="en-US"/>
              <a:pPr/>
              <a:t>8/18/2015</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86A8D873-15C4-49A2-A22C-808E609BF9D6}" type="slidenum">
              <a:rPr lang="en-US" altLang="en-US"/>
              <a:pPr/>
              <a:t>‹#›</a:t>
            </a:fld>
            <a:endParaRPr lang="en-US" altLang="en-US"/>
          </a:p>
        </p:txBody>
      </p:sp>
    </p:spTree>
    <p:extLst>
      <p:ext uri="{BB962C8B-B14F-4D97-AF65-F5344CB8AC3E}">
        <p14:creationId xmlns:p14="http://schemas.microsoft.com/office/powerpoint/2010/main" val="326548004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420CFBD6-8D8E-41A6-A212-AEF52CEA8EDE}" type="datetime1">
              <a:rPr lang="en-US" altLang="en-US"/>
              <a:pPr/>
              <a:t>8/18/2015</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25A1BF1A-F5BC-4465-A485-E88A00F0456E}" type="slidenum">
              <a:rPr lang="en-US" altLang="en-US"/>
              <a:pPr/>
              <a:t>‹#›</a:t>
            </a:fld>
            <a:endParaRPr lang="en-US" altLang="en-US"/>
          </a:p>
        </p:txBody>
      </p:sp>
    </p:spTree>
    <p:extLst>
      <p:ext uri="{BB962C8B-B14F-4D97-AF65-F5344CB8AC3E}">
        <p14:creationId xmlns:p14="http://schemas.microsoft.com/office/powerpoint/2010/main" val="2746498182"/>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Find the standards online, or go</a:t>
            </a:r>
            <a:r>
              <a:rPr lang="en-US" baseline="0" dirty="0" smtClean="0"/>
              <a:t> to your book if you have one.</a:t>
            </a:r>
            <a:endParaRPr lang="en-US" dirty="0" smtClean="0"/>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fld id="{25A1BF1A-F5BC-4465-A485-E88A00F0456E}" type="slidenum">
              <a:rPr lang="en-US" altLang="en-US" smtClean="0"/>
              <a:pPr/>
              <a:t>15</a:t>
            </a:fld>
            <a:endParaRPr lang="en-US" altLang="en-US"/>
          </a:p>
        </p:txBody>
      </p:sp>
    </p:spTree>
    <p:extLst>
      <p:ext uri="{BB962C8B-B14F-4D97-AF65-F5344CB8AC3E}">
        <p14:creationId xmlns:p14="http://schemas.microsoft.com/office/powerpoint/2010/main" val="1575435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1" i="0" u="none" strike="noStrike" kern="1200" baseline="0" dirty="0" smtClean="0">
                <a:solidFill>
                  <a:schemeClr val="tx1"/>
                </a:solidFill>
                <a:latin typeface="+mn-lt"/>
                <a:ea typeface="ＭＳ Ｐゴシック" charset="0"/>
                <a:cs typeface="ＭＳ Ｐゴシック" charset="0"/>
              </a:rPr>
              <a:t>Core Standard 1: Market-Oriented Programming </a:t>
            </a:r>
            <a:r>
              <a:rPr lang="en-US" sz="1200" b="0" i="0" u="none" strike="noStrike" kern="1200" baseline="0" dirty="0" smtClean="0">
                <a:solidFill>
                  <a:schemeClr val="tx1"/>
                </a:solidFill>
                <a:latin typeface="+mn-lt"/>
                <a:ea typeface="ＭＳ Ｐゴシック" charset="0"/>
                <a:cs typeface="ＭＳ Ｐゴシック" charset="0"/>
              </a:rPr>
              <a:t>Program design and implementation decisions consider economic and market dynamics.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1" i="0" u="none" strike="noStrike" kern="1200" baseline="0" dirty="0" smtClean="0">
                <a:solidFill>
                  <a:schemeClr val="tx1"/>
                </a:solidFill>
                <a:latin typeface="+mn-lt"/>
                <a:ea typeface="ＭＳ Ｐゴシック" charset="0"/>
                <a:cs typeface="ＭＳ Ｐゴシック" charset="0"/>
              </a:rPr>
              <a:t>Core Standard 2: Coordination and Effectiveness </a:t>
            </a:r>
            <a:r>
              <a:rPr lang="en-US" sz="1200" b="0" i="0" u="none" strike="noStrike" kern="1200" baseline="0" dirty="0" smtClean="0">
                <a:solidFill>
                  <a:schemeClr val="tx1"/>
                </a:solidFill>
                <a:latin typeface="+mn-lt"/>
                <a:ea typeface="ＭＳ Ｐゴシック" charset="0"/>
                <a:cs typeface="ＭＳ Ｐゴシック" charset="0"/>
              </a:rPr>
              <a:t>Economic recovery is planned and implemented in coordination with the relevant authorities, humanitarian agencies, and civil society organizations, working together for maximum efficiency, coverage, and effectiveness—in partnership with the private sector for greater lever-age and impact.</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1" i="0" u="none" strike="noStrike" kern="1200" baseline="0" dirty="0" smtClean="0">
                <a:solidFill>
                  <a:schemeClr val="tx1"/>
                </a:solidFill>
                <a:latin typeface="+mn-lt"/>
                <a:ea typeface="ＭＳ Ｐゴシック" charset="0"/>
                <a:cs typeface="ＭＳ Ｐゴシック" charset="0"/>
              </a:rPr>
              <a:t>Core Standard 3: Staff Competencies </a:t>
            </a:r>
            <a:r>
              <a:rPr lang="en-US" sz="1200" b="0" i="0" u="none" strike="noStrike" kern="1200" baseline="0" dirty="0" smtClean="0">
                <a:solidFill>
                  <a:schemeClr val="tx1"/>
                </a:solidFill>
                <a:latin typeface="+mn-lt"/>
                <a:ea typeface="ＭＳ Ｐゴシック" charset="0"/>
                <a:cs typeface="ＭＳ Ｐゴシック" charset="0"/>
              </a:rPr>
              <a:t>Programs are staffed by individuals well versed in economic recovery principles and/or who have access to technical assistance. Programs in-</a:t>
            </a:r>
            <a:r>
              <a:rPr lang="en-US" sz="1200" b="0" i="0" u="none" strike="noStrike" kern="1200" baseline="0" dirty="0" err="1" smtClean="0">
                <a:solidFill>
                  <a:schemeClr val="tx1"/>
                </a:solidFill>
                <a:latin typeface="+mn-lt"/>
                <a:ea typeface="ＭＳ Ｐゴシック" charset="0"/>
                <a:cs typeface="ＭＳ Ｐゴシック" charset="0"/>
              </a:rPr>
              <a:t>clude</a:t>
            </a:r>
            <a:r>
              <a:rPr lang="en-US" sz="1200" b="0" i="0" u="none" strike="noStrike" kern="1200" baseline="0" dirty="0" smtClean="0">
                <a:solidFill>
                  <a:schemeClr val="tx1"/>
                </a:solidFill>
                <a:latin typeface="+mn-lt"/>
                <a:ea typeface="ＭＳ Ｐゴシック" charset="0"/>
                <a:cs typeface="ＭＳ Ｐゴシック" charset="0"/>
              </a:rPr>
              <a:t> capacity building components to improve the skills of field staff</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1" i="0" u="none" strike="noStrike" kern="1200" baseline="0" dirty="0" smtClean="0">
                <a:solidFill>
                  <a:schemeClr val="tx1"/>
                </a:solidFill>
                <a:latin typeface="+mn-lt"/>
                <a:ea typeface="ＭＳ Ｐゴシック" charset="0"/>
                <a:cs typeface="ＭＳ Ｐゴシック" charset="0"/>
              </a:rPr>
              <a:t>Core Standard 4: Do No Harm </a:t>
            </a:r>
            <a:r>
              <a:rPr lang="en-US" sz="1200" b="0" i="0" u="none" strike="noStrike" kern="1200" baseline="0" dirty="0" smtClean="0">
                <a:solidFill>
                  <a:schemeClr val="tx1"/>
                </a:solidFill>
                <a:latin typeface="+mn-lt"/>
                <a:ea typeface="ＭＳ Ｐゴシック" charset="0"/>
                <a:cs typeface="ＭＳ Ｐゴシック" charset="0"/>
              </a:rPr>
              <a:t>The operations, products, and waste of economic recovery interventions address or minimize potential harm and do not exacerbate economic disparity analysts</a:t>
            </a:r>
          </a:p>
          <a:p>
            <a:pPr marL="171450" indent="-171450">
              <a:buFont typeface="Arial" pitchFamily="34" charset="0"/>
              <a:buChar char="•"/>
            </a:pPr>
            <a:r>
              <a:rPr lang="en-US" sz="1200" b="1" i="0" u="none" strike="noStrike" kern="1200" baseline="0" dirty="0" smtClean="0">
                <a:solidFill>
                  <a:schemeClr val="tx1"/>
                </a:solidFill>
                <a:latin typeface="+mn-lt"/>
                <a:ea typeface="ＭＳ Ｐゴシック" charset="0"/>
                <a:cs typeface="ＭＳ Ｐゴシック" charset="0"/>
              </a:rPr>
              <a:t>Core Standard 5: Well-Defined Targeting and Intervention Strategy </a:t>
            </a:r>
            <a:r>
              <a:rPr lang="en-US" sz="1200" b="0" i="0" u="none" strike="noStrike" kern="1200" baseline="0" dirty="0" smtClean="0">
                <a:solidFill>
                  <a:schemeClr val="tx1"/>
                </a:solidFill>
                <a:latin typeface="+mn-lt"/>
                <a:ea typeface="ＭＳ Ｐゴシック" charset="0"/>
                <a:cs typeface="ＭＳ Ｐゴシック" charset="0"/>
              </a:rPr>
              <a:t>Selection of the best intervention point is based on sound client and market analysis, and an understanding of the desired economic out-comes. These outcomes may be achieved through a variety of intervention points and partnerships, not only through direct intervention.</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fld id="{25A1BF1A-F5BC-4465-A485-E88A00F0456E}" type="slidenum">
              <a:rPr lang="en-US" altLang="en-US" smtClean="0"/>
              <a:pPr/>
              <a:t>18</a:t>
            </a:fld>
            <a:endParaRPr lang="en-US" altLang="en-US"/>
          </a:p>
        </p:txBody>
      </p:sp>
    </p:spTree>
    <p:extLst>
      <p:ext uri="{BB962C8B-B14F-4D97-AF65-F5344CB8AC3E}">
        <p14:creationId xmlns:p14="http://schemas.microsoft.com/office/powerpoint/2010/main" val="1303755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1" i="0" u="none" strike="noStrike" kern="1200" baseline="0" dirty="0" smtClean="0">
                <a:solidFill>
                  <a:schemeClr val="tx1"/>
                </a:solidFill>
                <a:latin typeface="+mn-lt"/>
                <a:ea typeface="ＭＳ Ｐゴシック" charset="0"/>
                <a:cs typeface="ＭＳ Ｐゴシック" charset="0"/>
              </a:rPr>
              <a:t>AAS1: Scope </a:t>
            </a:r>
            <a:r>
              <a:rPr lang="en-US" sz="1200" b="0" i="0" u="none" strike="noStrike" kern="1200" baseline="0" dirty="0" smtClean="0">
                <a:solidFill>
                  <a:schemeClr val="tx1"/>
                </a:solidFill>
                <a:latin typeface="+mn-lt"/>
                <a:ea typeface="ＭＳ Ｐゴシック" charset="0"/>
                <a:cs typeface="ＭＳ Ｐゴシック" charset="0"/>
              </a:rPr>
              <a:t>Coordinated assessments synthesize critical information, including information about affected households’ livelihoods, market systems, socio-political and conflict dynamics, and considerations, such as gender, youth, and the environment.</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1" i="0" u="none" strike="noStrike" kern="1200" baseline="0" dirty="0" smtClean="0">
                <a:solidFill>
                  <a:schemeClr val="tx1"/>
                </a:solidFill>
                <a:latin typeface="+mn-lt"/>
                <a:ea typeface="ＭＳ Ｐゴシック" charset="0"/>
                <a:cs typeface="ＭＳ Ｐゴシック" charset="0"/>
              </a:rPr>
              <a:t>AAS2: Timing </a:t>
            </a:r>
            <a:r>
              <a:rPr lang="en-US" sz="1200" b="0" i="0" u="none" strike="noStrike" kern="1200" baseline="0" dirty="0" smtClean="0">
                <a:solidFill>
                  <a:schemeClr val="tx1"/>
                </a:solidFill>
                <a:latin typeface="+mn-lt"/>
                <a:ea typeface="ＭＳ Ｐゴシック" charset="0"/>
                <a:cs typeface="ＭＳ Ｐゴシック" charset="0"/>
              </a:rPr>
              <a:t>Assessments are both pre-conditions to designing program interventions and critical tools to regularly inform decision-making for program management and implementation.</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1" i="0" u="none" strike="noStrike" kern="1200" baseline="0" dirty="0" smtClean="0">
                <a:solidFill>
                  <a:schemeClr val="tx1"/>
                </a:solidFill>
                <a:latin typeface="+mn-lt"/>
                <a:ea typeface="ＭＳ Ｐゴシック" charset="0"/>
                <a:cs typeface="ＭＳ Ｐゴシック" charset="0"/>
              </a:rPr>
              <a:t>AAS3: Data and Methods </a:t>
            </a:r>
            <a:r>
              <a:rPr lang="en-US" sz="1200" b="0" i="0" u="none" strike="noStrike" kern="1200" baseline="0" dirty="0" smtClean="0">
                <a:solidFill>
                  <a:schemeClr val="tx1"/>
                </a:solidFill>
                <a:latin typeface="+mn-lt"/>
                <a:ea typeface="ＭＳ Ｐゴシック" charset="0"/>
                <a:cs typeface="ＭＳ Ｐゴシック" charset="0"/>
              </a:rPr>
              <a:t>Assessment data is gathered using objective, inclusive, and ethical methods that ensure data quality, utility, and participants’ security.</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1" i="0" u="none" strike="noStrike" kern="1200" baseline="0" dirty="0" smtClean="0">
                <a:solidFill>
                  <a:schemeClr val="tx1"/>
                </a:solidFill>
                <a:latin typeface="+mn-lt"/>
                <a:ea typeface="ＭＳ Ｐゴシック" charset="0"/>
                <a:cs typeface="ＭＳ Ｐゴシック" charset="0"/>
              </a:rPr>
              <a:t>AAS4: Analysis </a:t>
            </a:r>
            <a:r>
              <a:rPr lang="en-US" sz="1200" b="0" i="0" u="none" strike="noStrike" kern="1200" baseline="0" dirty="0" err="1" smtClean="0">
                <a:solidFill>
                  <a:schemeClr val="tx1"/>
                </a:solidFill>
                <a:latin typeface="+mn-lt"/>
                <a:ea typeface="ＭＳ Ｐゴシック" charset="0"/>
                <a:cs typeface="ＭＳ Ｐゴシック" charset="0"/>
              </a:rPr>
              <a:t>Analysis</a:t>
            </a:r>
            <a:r>
              <a:rPr lang="en-US" sz="1200" b="0" i="0" u="none" strike="noStrike" kern="1200" baseline="0" dirty="0" smtClean="0">
                <a:solidFill>
                  <a:schemeClr val="tx1"/>
                </a:solidFill>
                <a:latin typeface="+mn-lt"/>
                <a:ea typeface="ＭＳ Ｐゴシック" charset="0"/>
                <a:cs typeface="ＭＳ Ｐゴシック" charset="0"/>
              </a:rPr>
              <a:t> of data and information is timely, transparent, and objective. Analysis informs programming decisions and other actions that facilitate economic recovery.</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1" i="0" u="none" strike="noStrike" kern="1200" baseline="0" dirty="0" smtClean="0">
                <a:solidFill>
                  <a:schemeClr val="tx1"/>
                </a:solidFill>
                <a:latin typeface="+mn-lt"/>
                <a:ea typeface="ＭＳ Ｐゴシック" charset="0"/>
                <a:cs typeface="ＭＳ Ｐゴシック" charset="0"/>
              </a:rPr>
              <a:t>AAS5: Dissemination and Formats </a:t>
            </a:r>
            <a:r>
              <a:rPr lang="en-US" sz="1200" b="0" i="0" u="none" strike="noStrike" kern="1200" baseline="0" dirty="0" smtClean="0">
                <a:solidFill>
                  <a:schemeClr val="tx1"/>
                </a:solidFill>
                <a:latin typeface="+mn-lt"/>
                <a:ea typeface="ＭＳ Ｐゴシック" charset="0"/>
                <a:cs typeface="ＭＳ Ｐゴシック" charset="0"/>
              </a:rPr>
              <a:t>Assessment results are disseminated to provide appropriate guidance to </a:t>
            </a:r>
            <a:r>
              <a:rPr lang="en-US" sz="1200" b="0" i="0" u="none" strike="noStrike" kern="1200" baseline="0" dirty="0" err="1" smtClean="0">
                <a:solidFill>
                  <a:schemeClr val="tx1"/>
                </a:solidFill>
                <a:latin typeface="+mn-lt"/>
                <a:ea typeface="ＭＳ Ｐゴシック" charset="0"/>
                <a:cs typeface="ＭＳ Ｐゴシック" charset="0"/>
              </a:rPr>
              <a:t>decisionmakers</a:t>
            </a:r>
            <a:r>
              <a:rPr lang="en-US" sz="1200" b="0" i="0" u="none" strike="noStrike" kern="1200" baseline="0" dirty="0" smtClean="0">
                <a:solidFill>
                  <a:schemeClr val="tx1"/>
                </a:solidFill>
                <a:latin typeface="+mn-lt"/>
                <a:ea typeface="ＭＳ Ｐゴシック" charset="0"/>
                <a:cs typeface="ＭＳ Ｐゴシック" charset="0"/>
              </a:rPr>
              <a:t>.</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fld id="{25A1BF1A-F5BC-4465-A485-E88A00F0456E}" type="slidenum">
              <a:rPr lang="en-US" altLang="en-US" smtClean="0"/>
              <a:pPr/>
              <a:t>19</a:t>
            </a:fld>
            <a:endParaRPr lang="en-US" altLang="en-US"/>
          </a:p>
        </p:txBody>
      </p:sp>
    </p:spTree>
    <p:extLst>
      <p:ext uri="{BB962C8B-B14F-4D97-AF65-F5344CB8AC3E}">
        <p14:creationId xmlns:p14="http://schemas.microsoft.com/office/powerpoint/2010/main" val="336846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1245089-6539-4191-8F6A-E383E1C673CD}" type="datetime1">
              <a:rPr lang="en-US" altLang="en-US"/>
              <a:pPr/>
              <a:t>8/18/2015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DB88863-F268-4CD3-9D75-6FA9F634F5A8}" type="slidenum">
              <a:rPr lang="en-US" altLang="en-US"/>
              <a:pPr/>
              <a:t>‹#›</a:t>
            </a:fld>
            <a:endParaRPr lang="en-US" altLang="en-US"/>
          </a:p>
        </p:txBody>
      </p:sp>
    </p:spTree>
    <p:extLst>
      <p:ext uri="{BB962C8B-B14F-4D97-AF65-F5344CB8AC3E}">
        <p14:creationId xmlns:p14="http://schemas.microsoft.com/office/powerpoint/2010/main" val="2126321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01498A6-3E4C-4CD8-8E9E-1667AE587546}" type="datetime1">
              <a:rPr lang="en-US" altLang="en-US"/>
              <a:pPr/>
              <a:t>8/18/2015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8C4C80B-804B-4FA5-BE6D-AD5D38D703A8}" type="slidenum">
              <a:rPr lang="en-US" altLang="en-US"/>
              <a:pPr/>
              <a:t>‹#›</a:t>
            </a:fld>
            <a:endParaRPr lang="en-US" altLang="en-US"/>
          </a:p>
        </p:txBody>
      </p:sp>
    </p:spTree>
    <p:extLst>
      <p:ext uri="{BB962C8B-B14F-4D97-AF65-F5344CB8AC3E}">
        <p14:creationId xmlns:p14="http://schemas.microsoft.com/office/powerpoint/2010/main" val="2448431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9528D3D-4C01-4747-904A-D4F40653B05F}" type="datetime1">
              <a:rPr lang="en-US" altLang="en-US"/>
              <a:pPr/>
              <a:t>8/18/2015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FB4BB86-C028-4337-844F-3B967CF4A558}" type="slidenum">
              <a:rPr lang="en-US" altLang="en-US"/>
              <a:pPr/>
              <a:t>‹#›</a:t>
            </a:fld>
            <a:endParaRPr lang="en-US" altLang="en-US"/>
          </a:p>
        </p:txBody>
      </p:sp>
    </p:spTree>
    <p:extLst>
      <p:ext uri="{BB962C8B-B14F-4D97-AF65-F5344CB8AC3E}">
        <p14:creationId xmlns:p14="http://schemas.microsoft.com/office/powerpoint/2010/main" val="654227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68DAC3D-0DA7-42B6-A090-503300854C67}" type="datetime1">
              <a:rPr lang="en-US" altLang="en-US"/>
              <a:pPr/>
              <a:t>8/18/2015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267F498-651C-4291-84A8-F5961A2CB2F2}" type="slidenum">
              <a:rPr lang="en-US" altLang="en-US"/>
              <a:pPr/>
              <a:t>‹#›</a:t>
            </a:fld>
            <a:endParaRPr lang="en-US" altLang="en-US"/>
          </a:p>
        </p:txBody>
      </p:sp>
    </p:spTree>
    <p:extLst>
      <p:ext uri="{BB962C8B-B14F-4D97-AF65-F5344CB8AC3E}">
        <p14:creationId xmlns:p14="http://schemas.microsoft.com/office/powerpoint/2010/main" val="3594511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F418A0D-B606-41B2-865A-1B869FB87190}" type="datetime1">
              <a:rPr lang="en-US" altLang="en-US"/>
              <a:pPr/>
              <a:t>8/18/2015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53C210D-B2B5-4AAE-A69E-5C381AAD09A8}" type="slidenum">
              <a:rPr lang="en-US" altLang="en-US"/>
              <a:pPr/>
              <a:t>‹#›</a:t>
            </a:fld>
            <a:endParaRPr lang="en-US" altLang="en-US"/>
          </a:p>
        </p:txBody>
      </p:sp>
    </p:spTree>
    <p:extLst>
      <p:ext uri="{BB962C8B-B14F-4D97-AF65-F5344CB8AC3E}">
        <p14:creationId xmlns:p14="http://schemas.microsoft.com/office/powerpoint/2010/main" val="1161898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4DA48B6-D85C-4B23-A8E6-D49238C271BB}" type="datetime1">
              <a:rPr lang="en-US" altLang="en-US"/>
              <a:pPr/>
              <a:t>8/18/2015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8CC1F50-C032-410F-B7E5-99E30A4BB4B8}" type="slidenum">
              <a:rPr lang="en-US" altLang="en-US"/>
              <a:pPr/>
              <a:t>‹#›</a:t>
            </a:fld>
            <a:endParaRPr lang="en-US" altLang="en-US"/>
          </a:p>
        </p:txBody>
      </p:sp>
    </p:spTree>
    <p:extLst>
      <p:ext uri="{BB962C8B-B14F-4D97-AF65-F5344CB8AC3E}">
        <p14:creationId xmlns:p14="http://schemas.microsoft.com/office/powerpoint/2010/main" val="1650538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B3B77F3-5DBA-44C9-A434-E10CD27E0364}" type="datetime1">
              <a:rPr lang="en-US" altLang="en-US"/>
              <a:pPr/>
              <a:t>8/18/2015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3D2B81C-8A23-4509-BA21-6303D3BA6BCE}" type="slidenum">
              <a:rPr lang="en-US" altLang="en-US"/>
              <a:pPr/>
              <a:t>‹#›</a:t>
            </a:fld>
            <a:endParaRPr lang="en-US" altLang="en-US"/>
          </a:p>
        </p:txBody>
      </p:sp>
    </p:spTree>
    <p:extLst>
      <p:ext uri="{BB962C8B-B14F-4D97-AF65-F5344CB8AC3E}">
        <p14:creationId xmlns:p14="http://schemas.microsoft.com/office/powerpoint/2010/main" val="2582506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01EF6262-2854-4072-AF1F-03A525355A85}" type="datetime1">
              <a:rPr lang="en-US" altLang="en-US"/>
              <a:pPr/>
              <a:t>8/18/2015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0C7828F5-ABD4-4496-97B4-7FA16CEB8B54}" type="slidenum">
              <a:rPr lang="en-US" altLang="en-US"/>
              <a:pPr/>
              <a:t>‹#›</a:t>
            </a:fld>
            <a:endParaRPr lang="en-US" altLang="en-US"/>
          </a:p>
        </p:txBody>
      </p:sp>
    </p:spTree>
    <p:extLst>
      <p:ext uri="{BB962C8B-B14F-4D97-AF65-F5344CB8AC3E}">
        <p14:creationId xmlns:p14="http://schemas.microsoft.com/office/powerpoint/2010/main" val="514923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805A4A52-76CB-4C48-A2C0-B71747B03AD2}" type="datetime1">
              <a:rPr lang="en-US" altLang="en-US"/>
              <a:pPr/>
              <a:t>8/18/2015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D901B5E-BD24-46CD-8839-4899CA0CF907}" type="slidenum">
              <a:rPr lang="en-US" altLang="en-US"/>
              <a:pPr/>
              <a:t>‹#›</a:t>
            </a:fld>
            <a:endParaRPr lang="en-US" altLang="en-US"/>
          </a:p>
        </p:txBody>
      </p:sp>
    </p:spTree>
    <p:extLst>
      <p:ext uri="{BB962C8B-B14F-4D97-AF65-F5344CB8AC3E}">
        <p14:creationId xmlns:p14="http://schemas.microsoft.com/office/powerpoint/2010/main" val="766046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ECDB470-27DE-43F4-B4FB-64A93B96FAA2}" type="datetime1">
              <a:rPr lang="en-US" altLang="en-US"/>
              <a:pPr/>
              <a:t>8/18/2015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8108087-BD1C-4A43-B42D-7BC6361E5610}" type="slidenum">
              <a:rPr lang="en-US" altLang="en-US"/>
              <a:pPr/>
              <a:t>‹#›</a:t>
            </a:fld>
            <a:endParaRPr lang="en-US" altLang="en-US"/>
          </a:p>
        </p:txBody>
      </p:sp>
    </p:spTree>
    <p:extLst>
      <p:ext uri="{BB962C8B-B14F-4D97-AF65-F5344CB8AC3E}">
        <p14:creationId xmlns:p14="http://schemas.microsoft.com/office/powerpoint/2010/main" val="240813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F5A730C-FF5F-4C88-AB88-A9E4878FB7FE}" type="datetime1">
              <a:rPr lang="en-US" altLang="en-US"/>
              <a:pPr/>
              <a:t>8/18/2015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93C6B27-0050-481B-B498-6A70EEF20F81}" type="slidenum">
              <a:rPr lang="en-US" altLang="en-US"/>
              <a:pPr/>
              <a:t>‹#›</a:t>
            </a:fld>
            <a:endParaRPr lang="en-US" altLang="en-US"/>
          </a:p>
        </p:txBody>
      </p:sp>
    </p:spTree>
    <p:extLst>
      <p:ext uri="{BB962C8B-B14F-4D97-AF65-F5344CB8AC3E}">
        <p14:creationId xmlns:p14="http://schemas.microsoft.com/office/powerpoint/2010/main" val="2978326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5FF6C01-7D56-4E1D-B4FA-C5EF8F1FBE0E}" type="datetime1">
              <a:rPr lang="en-US" altLang="en-US"/>
              <a:pPr/>
              <a:t>8/18/2015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2DCA9AF-E831-443D-BF76-FF5FE9813566}" type="slidenum">
              <a:rPr lang="en-US" altLang="en-US"/>
              <a:pPr/>
              <a:t>‹#›</a:t>
            </a:fld>
            <a:endParaRPr lang="en-US" altLang="en-US"/>
          </a:p>
        </p:txBody>
      </p:sp>
    </p:spTree>
    <p:extLst>
      <p:ext uri="{BB962C8B-B14F-4D97-AF65-F5344CB8AC3E}">
        <p14:creationId xmlns:p14="http://schemas.microsoft.com/office/powerpoint/2010/main" val="2182914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443BD2F-4E55-4DEB-9531-3A6BD0A920E3}" type="datetime1">
              <a:rPr lang="en-US" altLang="en-US"/>
              <a:pPr/>
              <a:t>8/18/2015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06C88E2-002B-45C2-B10C-4E6AE630CADA}" type="slidenum">
              <a:rPr lang="en-US" altLang="en-US"/>
              <a:pPr/>
              <a:t>‹#›</a:t>
            </a:fld>
            <a:endParaRPr lang="en-US" altLang="en-US"/>
          </a:p>
        </p:txBody>
      </p:sp>
    </p:spTree>
    <p:extLst>
      <p:ext uri="{BB962C8B-B14F-4D97-AF65-F5344CB8AC3E}">
        <p14:creationId xmlns:p14="http://schemas.microsoft.com/office/powerpoint/2010/main" val="3268886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4165B14-DF47-4121-9A4C-87A0602CC963}" type="datetime1">
              <a:rPr lang="en-US" altLang="en-US"/>
              <a:pPr/>
              <a:t>8/18/2015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16D5710-6C0B-4251-8313-5EFB243DA207}" type="slidenum">
              <a:rPr lang="en-US" altLang="en-US"/>
              <a:pPr/>
              <a:t>‹#›</a:t>
            </a:fld>
            <a:endParaRPr lang="en-US" altLang="en-US"/>
          </a:p>
        </p:txBody>
      </p:sp>
    </p:spTree>
    <p:extLst>
      <p:ext uri="{BB962C8B-B14F-4D97-AF65-F5344CB8AC3E}">
        <p14:creationId xmlns:p14="http://schemas.microsoft.com/office/powerpoint/2010/main" val="3100221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BB25421-2195-4980-8247-D208B4E659D3}" type="datetime1">
              <a:rPr lang="en-US" altLang="en-US"/>
              <a:pPr/>
              <a:t>8/18/2015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A06C045-1663-4541-9380-0A66699C3A7E}" type="slidenum">
              <a:rPr lang="en-US" altLang="en-US"/>
              <a:pPr/>
              <a:t>‹#›</a:t>
            </a:fld>
            <a:endParaRPr lang="en-US" altLang="en-US"/>
          </a:p>
        </p:txBody>
      </p:sp>
    </p:spTree>
    <p:extLst>
      <p:ext uri="{BB962C8B-B14F-4D97-AF65-F5344CB8AC3E}">
        <p14:creationId xmlns:p14="http://schemas.microsoft.com/office/powerpoint/2010/main" val="596753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DF267B0-0CA3-4EDB-8F60-230BF1A161CD}" type="datetime1">
              <a:rPr lang="en-US" altLang="en-US"/>
              <a:pPr/>
              <a:t>8/18/2015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F22380A-DB88-4171-B55D-6DFCBDFA7DF9}" type="slidenum">
              <a:rPr lang="en-US" altLang="en-US"/>
              <a:pPr/>
              <a:t>‹#›</a:t>
            </a:fld>
            <a:endParaRPr lang="en-US" altLang="en-US"/>
          </a:p>
        </p:txBody>
      </p:sp>
    </p:spTree>
    <p:extLst>
      <p:ext uri="{BB962C8B-B14F-4D97-AF65-F5344CB8AC3E}">
        <p14:creationId xmlns:p14="http://schemas.microsoft.com/office/powerpoint/2010/main" val="19491687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E57B9AC-34E8-47B4-A0F2-81A8416F61D2}" type="datetime1">
              <a:rPr lang="en-US" altLang="en-US"/>
              <a:pPr/>
              <a:t>8/18/2015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AF60F83-90B9-48AB-BC83-B75F43753D94}" type="slidenum">
              <a:rPr lang="en-US" altLang="en-US"/>
              <a:pPr/>
              <a:t>‹#›</a:t>
            </a:fld>
            <a:endParaRPr lang="en-US" altLang="en-US"/>
          </a:p>
        </p:txBody>
      </p:sp>
    </p:spTree>
    <p:extLst>
      <p:ext uri="{BB962C8B-B14F-4D97-AF65-F5344CB8AC3E}">
        <p14:creationId xmlns:p14="http://schemas.microsoft.com/office/powerpoint/2010/main" val="1055860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B699748-184E-4336-A22C-8D828CF930E9}" type="datetime1">
              <a:rPr lang="en-US" altLang="en-US"/>
              <a:pPr/>
              <a:t>8/18/2015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6DC1E7-607B-4DF6-A8D0-0313E7524881}" type="slidenum">
              <a:rPr lang="en-US" altLang="en-US"/>
              <a:pPr/>
              <a:t>‹#›</a:t>
            </a:fld>
            <a:endParaRPr lang="en-US" altLang="en-US"/>
          </a:p>
        </p:txBody>
      </p:sp>
    </p:spTree>
    <p:extLst>
      <p:ext uri="{BB962C8B-B14F-4D97-AF65-F5344CB8AC3E}">
        <p14:creationId xmlns:p14="http://schemas.microsoft.com/office/powerpoint/2010/main" val="2562293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BAECCF26-91CD-4426-8558-74CD6D8F037C}" type="datetime1">
              <a:rPr lang="en-US" altLang="en-US"/>
              <a:pPr/>
              <a:t>8/18/2015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82A8FA1-C6A7-4C17-934F-45628730162B}" type="slidenum">
              <a:rPr lang="en-US" altLang="en-US"/>
              <a:pPr/>
              <a:t>‹#›</a:t>
            </a:fld>
            <a:endParaRPr lang="en-US" altLang="en-US"/>
          </a:p>
        </p:txBody>
      </p:sp>
    </p:spTree>
    <p:extLst>
      <p:ext uri="{BB962C8B-B14F-4D97-AF65-F5344CB8AC3E}">
        <p14:creationId xmlns:p14="http://schemas.microsoft.com/office/powerpoint/2010/main" val="8402864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6C74BE8-0061-4892-961F-B073F9BB4422}" type="datetime1">
              <a:rPr lang="en-US" altLang="en-US"/>
              <a:pPr/>
              <a:t>8/18/2015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036E07E2-2A47-433B-B03A-D199D5C7BC23}" type="slidenum">
              <a:rPr lang="en-US" altLang="en-US"/>
              <a:pPr/>
              <a:t>‹#›</a:t>
            </a:fld>
            <a:endParaRPr lang="en-US" altLang="en-US"/>
          </a:p>
        </p:txBody>
      </p:sp>
    </p:spTree>
    <p:extLst>
      <p:ext uri="{BB962C8B-B14F-4D97-AF65-F5344CB8AC3E}">
        <p14:creationId xmlns:p14="http://schemas.microsoft.com/office/powerpoint/2010/main" val="38798878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19A88FA-C547-4DA9-BB71-47FADD7C8895}" type="datetime1">
              <a:rPr lang="en-US" altLang="en-US"/>
              <a:pPr/>
              <a:t>8/18/2015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564D639-A9E2-4FBC-BA8A-46A359D44D9A}" type="slidenum">
              <a:rPr lang="en-US" altLang="en-US"/>
              <a:pPr/>
              <a:t>‹#›</a:t>
            </a:fld>
            <a:endParaRPr lang="en-US" altLang="en-US"/>
          </a:p>
        </p:txBody>
      </p:sp>
    </p:spTree>
    <p:extLst>
      <p:ext uri="{BB962C8B-B14F-4D97-AF65-F5344CB8AC3E}">
        <p14:creationId xmlns:p14="http://schemas.microsoft.com/office/powerpoint/2010/main" val="7714648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A3D5495-44CE-41A4-9432-746305F08BC6}" type="datetime1">
              <a:rPr lang="en-US" altLang="en-US"/>
              <a:pPr/>
              <a:t>8/18/2015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AB225E96-90CB-41F9-BF89-F84ED1D1C2C9}" type="slidenum">
              <a:rPr lang="en-US" altLang="en-US"/>
              <a:pPr/>
              <a:t>‹#›</a:t>
            </a:fld>
            <a:endParaRPr lang="en-US" altLang="en-US"/>
          </a:p>
        </p:txBody>
      </p:sp>
    </p:spTree>
    <p:extLst>
      <p:ext uri="{BB962C8B-B14F-4D97-AF65-F5344CB8AC3E}">
        <p14:creationId xmlns:p14="http://schemas.microsoft.com/office/powerpoint/2010/main" val="2739106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73669C4-D4F8-40B4-9F57-ADB925E49A97}" type="datetime1">
              <a:rPr lang="en-US" altLang="en-US"/>
              <a:pPr/>
              <a:t>8/18/2015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087CDE-C796-410C-9CAA-46E4228CDC80}" type="slidenum">
              <a:rPr lang="en-US" altLang="en-US"/>
              <a:pPr/>
              <a:t>‹#›</a:t>
            </a:fld>
            <a:endParaRPr lang="en-US" altLang="en-US"/>
          </a:p>
        </p:txBody>
      </p:sp>
    </p:spTree>
    <p:extLst>
      <p:ext uri="{BB962C8B-B14F-4D97-AF65-F5344CB8AC3E}">
        <p14:creationId xmlns:p14="http://schemas.microsoft.com/office/powerpoint/2010/main" val="32380474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F9952EB-C818-4CD5-B2B4-57297AC2B240}" type="datetime1">
              <a:rPr lang="en-US" altLang="en-US"/>
              <a:pPr/>
              <a:t>8/18/2015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FB8BAD6-E5BD-4F6B-AE28-21F5E703A6B6}" type="slidenum">
              <a:rPr lang="en-US" altLang="en-US"/>
              <a:pPr/>
              <a:t>‹#›</a:t>
            </a:fld>
            <a:endParaRPr lang="en-US" altLang="en-US"/>
          </a:p>
        </p:txBody>
      </p:sp>
    </p:spTree>
    <p:extLst>
      <p:ext uri="{BB962C8B-B14F-4D97-AF65-F5344CB8AC3E}">
        <p14:creationId xmlns:p14="http://schemas.microsoft.com/office/powerpoint/2010/main" val="16912941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EA42FEC-0188-42A4-B4A6-8A0FC08FE677}" type="datetime1">
              <a:rPr lang="en-US" altLang="en-US"/>
              <a:pPr/>
              <a:t>8/18/2015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DB3BBB3-9411-48C1-9025-D4CF6D778EE3}" type="slidenum">
              <a:rPr lang="en-US" altLang="en-US"/>
              <a:pPr/>
              <a:t>‹#›</a:t>
            </a:fld>
            <a:endParaRPr lang="en-US" altLang="en-US"/>
          </a:p>
        </p:txBody>
      </p:sp>
    </p:spTree>
    <p:extLst>
      <p:ext uri="{BB962C8B-B14F-4D97-AF65-F5344CB8AC3E}">
        <p14:creationId xmlns:p14="http://schemas.microsoft.com/office/powerpoint/2010/main" val="26957789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8106E9D-FF0A-424D-8BF4-9DCCEA6E0F31}" type="datetime1">
              <a:rPr lang="en-US" altLang="en-US"/>
              <a:pPr/>
              <a:t>8/18/2015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3440D78-1E42-46BD-8F53-677B487F886F}" type="slidenum">
              <a:rPr lang="en-US" altLang="en-US"/>
              <a:pPr/>
              <a:t>‹#›</a:t>
            </a:fld>
            <a:endParaRPr lang="en-US" altLang="en-US"/>
          </a:p>
        </p:txBody>
      </p:sp>
    </p:spTree>
    <p:extLst>
      <p:ext uri="{BB962C8B-B14F-4D97-AF65-F5344CB8AC3E}">
        <p14:creationId xmlns:p14="http://schemas.microsoft.com/office/powerpoint/2010/main" val="22524437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67DAAB0-92C6-4BFF-9FFD-14A9CBFFEF94}" type="datetime1">
              <a:rPr lang="en-US" altLang="en-US"/>
              <a:pPr/>
              <a:t>8/18/2015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8403681-33E0-428D-9BE5-7AB3FBDF9E4D}" type="slidenum">
              <a:rPr lang="en-US" altLang="en-US"/>
              <a:pPr/>
              <a:t>‹#›</a:t>
            </a:fld>
            <a:endParaRPr lang="en-US" altLang="en-US"/>
          </a:p>
        </p:txBody>
      </p:sp>
    </p:spTree>
    <p:extLst>
      <p:ext uri="{BB962C8B-B14F-4D97-AF65-F5344CB8AC3E}">
        <p14:creationId xmlns:p14="http://schemas.microsoft.com/office/powerpoint/2010/main" val="19127578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67F2D968-EF48-4F50-91A5-6F66FE1530A4}" type="datetime1">
              <a:rPr lang="en-US" altLang="en-US"/>
              <a:pPr/>
              <a:t>8/18/2015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8E4E9BD-6241-42AC-9B6B-022C3A3461AC}" type="slidenum">
              <a:rPr lang="en-US" altLang="en-US"/>
              <a:pPr/>
              <a:t>‹#›</a:t>
            </a:fld>
            <a:endParaRPr lang="en-US" altLang="en-US"/>
          </a:p>
        </p:txBody>
      </p:sp>
    </p:spTree>
    <p:extLst>
      <p:ext uri="{BB962C8B-B14F-4D97-AF65-F5344CB8AC3E}">
        <p14:creationId xmlns:p14="http://schemas.microsoft.com/office/powerpoint/2010/main" val="27488868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A8843F7-B16F-4D3A-ACFA-441DC740CB1A}" type="datetime1">
              <a:rPr lang="en-US" altLang="en-US"/>
              <a:pPr/>
              <a:t>8/18/2015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BB9B28B-0CE0-4D31-AC3B-D6838E110BFA}" type="slidenum">
              <a:rPr lang="en-US" altLang="en-US"/>
              <a:pPr/>
              <a:t>‹#›</a:t>
            </a:fld>
            <a:endParaRPr lang="en-US" altLang="en-US"/>
          </a:p>
        </p:txBody>
      </p:sp>
    </p:spTree>
    <p:extLst>
      <p:ext uri="{BB962C8B-B14F-4D97-AF65-F5344CB8AC3E}">
        <p14:creationId xmlns:p14="http://schemas.microsoft.com/office/powerpoint/2010/main" val="21582087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C71F4C0-1300-4116-B5A7-CE726E668870}" type="datetime1">
              <a:rPr lang="en-US" altLang="en-US"/>
              <a:pPr/>
              <a:t>8/18/2015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41FE43B-7C14-41C5-8C5C-A1395A6EEE2A}" type="slidenum">
              <a:rPr lang="en-US" altLang="en-US"/>
              <a:pPr/>
              <a:t>‹#›</a:t>
            </a:fld>
            <a:endParaRPr lang="en-US" altLang="en-US"/>
          </a:p>
        </p:txBody>
      </p:sp>
    </p:spTree>
    <p:extLst>
      <p:ext uri="{BB962C8B-B14F-4D97-AF65-F5344CB8AC3E}">
        <p14:creationId xmlns:p14="http://schemas.microsoft.com/office/powerpoint/2010/main" val="31590073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970EBF65-84A8-4748-A19E-C38B5636AB0F}" type="datetime1">
              <a:rPr lang="en-US" altLang="en-US"/>
              <a:pPr/>
              <a:t>8/18/2015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89055F5-4CEC-418B-BC4B-81ADB4AB37D5}" type="slidenum">
              <a:rPr lang="en-US" altLang="en-US"/>
              <a:pPr/>
              <a:t>‹#›</a:t>
            </a:fld>
            <a:endParaRPr lang="en-US" altLang="en-US"/>
          </a:p>
        </p:txBody>
      </p:sp>
    </p:spTree>
    <p:extLst>
      <p:ext uri="{BB962C8B-B14F-4D97-AF65-F5344CB8AC3E}">
        <p14:creationId xmlns:p14="http://schemas.microsoft.com/office/powerpoint/2010/main" val="17935065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EF4420D-9DDF-400D-8E64-EE0612E19582}" type="datetime1">
              <a:rPr lang="en-US" altLang="en-US"/>
              <a:pPr/>
              <a:t>8/18/2015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05DFB7C-34AA-4473-A293-D88543F24D13}" type="slidenum">
              <a:rPr lang="en-US" altLang="en-US"/>
              <a:pPr/>
              <a:t>‹#›</a:t>
            </a:fld>
            <a:endParaRPr lang="en-US" altLang="en-US"/>
          </a:p>
        </p:txBody>
      </p:sp>
    </p:spTree>
    <p:extLst>
      <p:ext uri="{BB962C8B-B14F-4D97-AF65-F5344CB8AC3E}">
        <p14:creationId xmlns:p14="http://schemas.microsoft.com/office/powerpoint/2010/main" val="18219472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81151D5-9D1E-4DBE-89AE-F4A64D9EB245}" type="datetime1">
              <a:rPr lang="en-US" altLang="en-US"/>
              <a:pPr/>
              <a:t>8/18/2015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98CA3B7-9DB1-44C4-B15C-6E68539DA4F5}" type="slidenum">
              <a:rPr lang="en-US" altLang="en-US"/>
              <a:pPr/>
              <a:t>‹#›</a:t>
            </a:fld>
            <a:endParaRPr lang="en-US" altLang="en-US"/>
          </a:p>
        </p:txBody>
      </p:sp>
    </p:spTree>
    <p:extLst>
      <p:ext uri="{BB962C8B-B14F-4D97-AF65-F5344CB8AC3E}">
        <p14:creationId xmlns:p14="http://schemas.microsoft.com/office/powerpoint/2010/main" val="3360580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B01E60BB-7EBD-45A4-9839-1785F11479D5}" type="datetime1">
              <a:rPr lang="en-US" altLang="en-US"/>
              <a:pPr/>
              <a:t>8/18/2015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7F24B0-E63C-40A2-83AD-1F2D436BAF28}" type="slidenum">
              <a:rPr lang="en-US" altLang="en-US"/>
              <a:pPr/>
              <a:t>‹#›</a:t>
            </a:fld>
            <a:endParaRPr lang="en-US" altLang="en-US"/>
          </a:p>
        </p:txBody>
      </p:sp>
    </p:spTree>
    <p:extLst>
      <p:ext uri="{BB962C8B-B14F-4D97-AF65-F5344CB8AC3E}">
        <p14:creationId xmlns:p14="http://schemas.microsoft.com/office/powerpoint/2010/main" val="24824075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475364C-82F5-463E-9646-3A6944E5AC69}" type="datetime1">
              <a:rPr lang="en-US" altLang="en-US"/>
              <a:pPr/>
              <a:t>8/18/2015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7B5233B-AB71-4CF9-97E5-88DADCCEC7CA}" type="slidenum">
              <a:rPr lang="en-US" altLang="en-US"/>
              <a:pPr/>
              <a:t>‹#›</a:t>
            </a:fld>
            <a:endParaRPr lang="en-US" altLang="en-US"/>
          </a:p>
        </p:txBody>
      </p:sp>
    </p:spTree>
    <p:extLst>
      <p:ext uri="{BB962C8B-B14F-4D97-AF65-F5344CB8AC3E}">
        <p14:creationId xmlns:p14="http://schemas.microsoft.com/office/powerpoint/2010/main" val="17976628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55543DA-6442-44D5-B962-989938977C9F}" type="datetime1">
              <a:rPr lang="en-US" altLang="en-US"/>
              <a:pPr/>
              <a:t>8/18/2015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9C15687-ECD9-4CD0-9AD5-1665FAAD2BBD}" type="slidenum">
              <a:rPr lang="en-US" altLang="en-US"/>
              <a:pPr/>
              <a:t>‹#›</a:t>
            </a:fld>
            <a:endParaRPr lang="en-US" altLang="en-US"/>
          </a:p>
        </p:txBody>
      </p:sp>
    </p:spTree>
    <p:extLst>
      <p:ext uri="{BB962C8B-B14F-4D97-AF65-F5344CB8AC3E}">
        <p14:creationId xmlns:p14="http://schemas.microsoft.com/office/powerpoint/2010/main" val="32784622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49B1A8D-EC3B-4E4E-81ED-1CC2A0F5C54F}" type="datetime1">
              <a:rPr lang="en-US" altLang="en-US"/>
              <a:pPr/>
              <a:t>8/18/2015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E67EC3D-E3A2-49E7-AA0E-B9A3260458F8}" type="slidenum">
              <a:rPr lang="en-US" altLang="en-US"/>
              <a:pPr/>
              <a:t>‹#›</a:t>
            </a:fld>
            <a:endParaRPr lang="en-US" altLang="en-US"/>
          </a:p>
        </p:txBody>
      </p:sp>
    </p:spTree>
    <p:extLst>
      <p:ext uri="{BB962C8B-B14F-4D97-AF65-F5344CB8AC3E}">
        <p14:creationId xmlns:p14="http://schemas.microsoft.com/office/powerpoint/2010/main" val="37325440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F6A47EA-14A1-4917-BDEB-DA9D3DD8066D}" type="datetime1">
              <a:rPr lang="en-US" altLang="en-US"/>
              <a:pPr/>
              <a:t>8/18/2015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9176866-A3FF-4FAA-AD16-FAAD150B168F}" type="slidenum">
              <a:rPr lang="en-US" altLang="en-US"/>
              <a:pPr/>
              <a:t>‹#›</a:t>
            </a:fld>
            <a:endParaRPr lang="en-US" altLang="en-US"/>
          </a:p>
        </p:txBody>
      </p:sp>
    </p:spTree>
    <p:extLst>
      <p:ext uri="{BB962C8B-B14F-4D97-AF65-F5344CB8AC3E}">
        <p14:creationId xmlns:p14="http://schemas.microsoft.com/office/powerpoint/2010/main" val="28534935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2A1193B-C9A4-4FF0-8079-E48FF64A306B}" type="datetime1">
              <a:rPr lang="en-US" altLang="en-US"/>
              <a:pPr/>
              <a:t>8/18/2015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944EECB-B64D-45DF-89C5-A52BAE6E61BF}" type="slidenum">
              <a:rPr lang="en-US" altLang="en-US"/>
              <a:pPr/>
              <a:t>‹#›</a:t>
            </a:fld>
            <a:endParaRPr lang="en-US" altLang="en-US"/>
          </a:p>
        </p:txBody>
      </p:sp>
    </p:spTree>
    <p:extLst>
      <p:ext uri="{BB962C8B-B14F-4D97-AF65-F5344CB8AC3E}">
        <p14:creationId xmlns:p14="http://schemas.microsoft.com/office/powerpoint/2010/main" val="16425556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6C0A02EF-086E-8A4E-8E3F-B80DDB10956C}" type="datetimeFigureOut">
              <a:rPr lang="en-US" smtClean="0">
                <a:solidFill>
                  <a:prstClr val="white">
                    <a:tint val="75000"/>
                  </a:prstClr>
                </a:solidFill>
              </a:rPr>
              <a:pPr>
                <a:defRPr/>
              </a:pPr>
              <a:t>8/18/2015</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78E1AED-CF6A-5D4A-A711-D31EC94E47C6}" type="slidenum">
              <a:rPr lang="en-GB" smtClean="0">
                <a:solidFill>
                  <a:prstClr val="white">
                    <a:tint val="75000"/>
                  </a:prstClr>
                </a:solidFill>
              </a:rPr>
              <a:pPr>
                <a:defRPr/>
              </a:pPr>
              <a:t>‹#›</a:t>
            </a:fld>
            <a:endParaRPr lang="en-GB">
              <a:solidFill>
                <a:prstClr val="white">
                  <a:tint val="75000"/>
                </a:prstClr>
              </a:solidFill>
            </a:endParaRPr>
          </a:p>
        </p:txBody>
      </p:sp>
    </p:spTree>
    <p:extLst>
      <p:ext uri="{BB962C8B-B14F-4D97-AF65-F5344CB8AC3E}">
        <p14:creationId xmlns:p14="http://schemas.microsoft.com/office/powerpoint/2010/main" val="20086819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96BE108-E459-654E-8CD6-A929FF0CAF68}" type="datetimeFigureOut">
              <a:rPr lang="en-US" smtClean="0">
                <a:solidFill>
                  <a:prstClr val="white">
                    <a:tint val="75000"/>
                  </a:prstClr>
                </a:solidFill>
              </a:rPr>
              <a:pPr>
                <a:defRPr/>
              </a:pPr>
              <a:t>8/18/2015</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EAE1DD3-4AD8-9A49-BDC2-5774957D3D7C}" type="slidenum">
              <a:rPr lang="en-GB" smtClean="0">
                <a:solidFill>
                  <a:prstClr val="white">
                    <a:tint val="75000"/>
                  </a:prstClr>
                </a:solidFill>
              </a:rPr>
              <a:pPr>
                <a:defRPr/>
              </a:pPr>
              <a:t>‹#›</a:t>
            </a:fld>
            <a:endParaRPr lang="en-GB">
              <a:solidFill>
                <a:prstClr val="white">
                  <a:tint val="75000"/>
                </a:prstClr>
              </a:solidFill>
            </a:endParaRPr>
          </a:p>
        </p:txBody>
      </p:sp>
    </p:spTree>
    <p:extLst>
      <p:ext uri="{BB962C8B-B14F-4D97-AF65-F5344CB8AC3E}">
        <p14:creationId xmlns:p14="http://schemas.microsoft.com/office/powerpoint/2010/main" val="22002113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E593DA7D-FE9E-1349-B078-3B93E92220E7}" type="datetimeFigureOut">
              <a:rPr lang="en-US" smtClean="0">
                <a:solidFill>
                  <a:prstClr val="white">
                    <a:tint val="75000"/>
                  </a:prstClr>
                </a:solidFill>
              </a:rPr>
              <a:pPr>
                <a:defRPr/>
              </a:pPr>
              <a:t>8/18/2015</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4B4D78B-34C8-0F41-A147-555930797884}" type="slidenum">
              <a:rPr lang="en-GB" smtClean="0">
                <a:solidFill>
                  <a:prstClr val="white">
                    <a:tint val="75000"/>
                  </a:prstClr>
                </a:solidFill>
              </a:rPr>
              <a:pPr>
                <a:defRPr/>
              </a:pPr>
              <a:t>‹#›</a:t>
            </a:fld>
            <a:endParaRPr lang="en-GB">
              <a:solidFill>
                <a:prstClr val="white">
                  <a:tint val="75000"/>
                </a:prstClr>
              </a:solidFill>
            </a:endParaRPr>
          </a:p>
        </p:txBody>
      </p:sp>
    </p:spTree>
    <p:extLst>
      <p:ext uri="{BB962C8B-B14F-4D97-AF65-F5344CB8AC3E}">
        <p14:creationId xmlns:p14="http://schemas.microsoft.com/office/powerpoint/2010/main" val="21010507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71ED7AF2-E7CC-0044-BAB4-53DE40E3F500}" type="datetimeFigureOut">
              <a:rPr lang="en-US" smtClean="0">
                <a:solidFill>
                  <a:prstClr val="white">
                    <a:tint val="75000"/>
                  </a:prstClr>
                </a:solidFill>
              </a:rPr>
              <a:pPr>
                <a:defRPr/>
              </a:pPr>
              <a:t>8/18/2015</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DB90508-1712-7D41-AA85-690A0059F112}" type="slidenum">
              <a:rPr lang="en-GB" smtClean="0">
                <a:solidFill>
                  <a:prstClr val="white">
                    <a:tint val="75000"/>
                  </a:prstClr>
                </a:solidFill>
              </a:rPr>
              <a:pPr>
                <a:defRPr/>
              </a:pPr>
              <a:t>‹#›</a:t>
            </a:fld>
            <a:endParaRPr lang="en-GB">
              <a:solidFill>
                <a:prstClr val="white">
                  <a:tint val="75000"/>
                </a:prstClr>
              </a:solidFill>
            </a:endParaRPr>
          </a:p>
        </p:txBody>
      </p:sp>
    </p:spTree>
    <p:extLst>
      <p:ext uri="{BB962C8B-B14F-4D97-AF65-F5344CB8AC3E}">
        <p14:creationId xmlns:p14="http://schemas.microsoft.com/office/powerpoint/2010/main" val="40752555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0566C583-66B1-B54E-AAD3-87DB093570A1}" type="datetimeFigureOut">
              <a:rPr lang="en-US" smtClean="0">
                <a:solidFill>
                  <a:prstClr val="white">
                    <a:tint val="75000"/>
                  </a:prstClr>
                </a:solidFill>
              </a:rPr>
              <a:pPr>
                <a:defRPr/>
              </a:pPr>
              <a:t>8/18/2015</a:t>
            </a:fld>
            <a:endParaRPr lang="en-GB">
              <a:solidFill>
                <a:prstClr val="white">
                  <a:tint val="75000"/>
                </a:prstClr>
              </a:solidFill>
            </a:endParaRPr>
          </a:p>
        </p:txBody>
      </p:sp>
      <p:sp>
        <p:nvSpPr>
          <p:cNvPr id="8" name="Footer Placeholder 7"/>
          <p:cNvSpPr>
            <a:spLocks noGrp="1"/>
          </p:cNvSpPr>
          <p:nvPr>
            <p:ph type="ftr" sz="quarter" idx="11"/>
          </p:nvPr>
        </p:nvSpPr>
        <p:spPr/>
        <p:txBody>
          <a:bodyPr/>
          <a:lstStyle/>
          <a:p>
            <a:pPr>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E10E7671-135C-854C-B9FC-BF070F5CD82E}" type="slidenum">
              <a:rPr lang="en-GB" smtClean="0">
                <a:solidFill>
                  <a:prstClr val="white">
                    <a:tint val="75000"/>
                  </a:prstClr>
                </a:solidFill>
              </a:rPr>
              <a:pPr>
                <a:defRPr/>
              </a:pPr>
              <a:t>‹#›</a:t>
            </a:fld>
            <a:endParaRPr lang="en-GB">
              <a:solidFill>
                <a:prstClr val="white">
                  <a:tint val="75000"/>
                </a:prstClr>
              </a:solidFill>
            </a:endParaRPr>
          </a:p>
        </p:txBody>
      </p:sp>
    </p:spTree>
    <p:extLst>
      <p:ext uri="{BB962C8B-B14F-4D97-AF65-F5344CB8AC3E}">
        <p14:creationId xmlns:p14="http://schemas.microsoft.com/office/powerpoint/2010/main" val="2030645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F53364A7-1A29-4A91-BADD-3BC2E2D89C78}" type="datetime1">
              <a:rPr lang="en-US" altLang="en-US"/>
              <a:pPr/>
              <a:t>8/18/2015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8E196734-977A-4F7C-B4BE-E816C3E9AF92}" type="slidenum">
              <a:rPr lang="en-US" altLang="en-US"/>
              <a:pPr/>
              <a:t>‹#›</a:t>
            </a:fld>
            <a:endParaRPr lang="en-US" altLang="en-US"/>
          </a:p>
        </p:txBody>
      </p:sp>
    </p:spTree>
    <p:extLst>
      <p:ext uri="{BB962C8B-B14F-4D97-AF65-F5344CB8AC3E}">
        <p14:creationId xmlns:p14="http://schemas.microsoft.com/office/powerpoint/2010/main" val="14877313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348111B3-D0C6-1C40-8FCF-7E1C8A0DD7B0}" type="datetimeFigureOut">
              <a:rPr lang="en-US" smtClean="0">
                <a:solidFill>
                  <a:prstClr val="white">
                    <a:tint val="75000"/>
                  </a:prstClr>
                </a:solidFill>
              </a:rPr>
              <a:pPr>
                <a:defRPr/>
              </a:pPr>
              <a:t>8/18/2015</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pPr>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C5F1A1FA-7A30-9544-A8D1-2534BD4A50B8}" type="slidenum">
              <a:rPr lang="en-GB" smtClean="0">
                <a:solidFill>
                  <a:prstClr val="white">
                    <a:tint val="75000"/>
                  </a:prstClr>
                </a:solidFill>
              </a:rPr>
              <a:pPr>
                <a:defRPr/>
              </a:pPr>
              <a:t>‹#›</a:t>
            </a:fld>
            <a:endParaRPr lang="en-GB">
              <a:solidFill>
                <a:prstClr val="white">
                  <a:tint val="75000"/>
                </a:prstClr>
              </a:solidFill>
            </a:endParaRPr>
          </a:p>
        </p:txBody>
      </p:sp>
    </p:spTree>
    <p:extLst>
      <p:ext uri="{BB962C8B-B14F-4D97-AF65-F5344CB8AC3E}">
        <p14:creationId xmlns:p14="http://schemas.microsoft.com/office/powerpoint/2010/main" val="35292745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A66D773-0BCB-1248-9878-68F5C069868B}" type="datetimeFigureOut">
              <a:rPr lang="en-US" smtClean="0">
                <a:solidFill>
                  <a:prstClr val="white">
                    <a:tint val="75000"/>
                  </a:prstClr>
                </a:solidFill>
              </a:rPr>
              <a:pPr>
                <a:defRPr/>
              </a:pPr>
              <a:t>8/18/2015</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pPr>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42DC1685-E3C4-BC41-BC55-C2F848E73D9B}" type="slidenum">
              <a:rPr lang="en-GB" smtClean="0">
                <a:solidFill>
                  <a:prstClr val="white">
                    <a:tint val="75000"/>
                  </a:prstClr>
                </a:solidFill>
              </a:rPr>
              <a:pPr>
                <a:defRPr/>
              </a:pPr>
              <a:t>‹#›</a:t>
            </a:fld>
            <a:endParaRPr lang="en-GB">
              <a:solidFill>
                <a:prstClr val="white">
                  <a:tint val="75000"/>
                </a:prstClr>
              </a:solidFill>
            </a:endParaRPr>
          </a:p>
        </p:txBody>
      </p:sp>
    </p:spTree>
    <p:extLst>
      <p:ext uri="{BB962C8B-B14F-4D97-AF65-F5344CB8AC3E}">
        <p14:creationId xmlns:p14="http://schemas.microsoft.com/office/powerpoint/2010/main" val="21250532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939AFC9-7913-2B4D-A59B-B02D602A7701}" type="datetimeFigureOut">
              <a:rPr lang="en-US" smtClean="0">
                <a:solidFill>
                  <a:prstClr val="white">
                    <a:tint val="75000"/>
                  </a:prstClr>
                </a:solidFill>
              </a:rPr>
              <a:pPr>
                <a:defRPr/>
              </a:pPr>
              <a:t>8/18/2015</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675B3A0-86EE-DD44-A486-6D43814DCEB2}" type="slidenum">
              <a:rPr lang="en-GB" smtClean="0">
                <a:solidFill>
                  <a:prstClr val="white">
                    <a:tint val="75000"/>
                  </a:prstClr>
                </a:solidFill>
              </a:rPr>
              <a:pPr>
                <a:defRPr/>
              </a:pPr>
              <a:t>‹#›</a:t>
            </a:fld>
            <a:endParaRPr lang="en-GB">
              <a:solidFill>
                <a:prstClr val="white">
                  <a:tint val="75000"/>
                </a:prstClr>
              </a:solidFill>
            </a:endParaRPr>
          </a:p>
        </p:txBody>
      </p:sp>
    </p:spTree>
    <p:extLst>
      <p:ext uri="{BB962C8B-B14F-4D97-AF65-F5344CB8AC3E}">
        <p14:creationId xmlns:p14="http://schemas.microsoft.com/office/powerpoint/2010/main" val="21585275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5A400E9-FE4D-0E4B-BEB2-EEE289CEE535}" type="datetimeFigureOut">
              <a:rPr lang="en-US" smtClean="0">
                <a:solidFill>
                  <a:prstClr val="white">
                    <a:tint val="75000"/>
                  </a:prstClr>
                </a:solidFill>
              </a:rPr>
              <a:pPr>
                <a:defRPr/>
              </a:pPr>
              <a:t>8/18/2015</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E9252DB0-E839-5F4A-9FC8-789389B67803}" type="slidenum">
              <a:rPr lang="en-GB" smtClean="0">
                <a:solidFill>
                  <a:prstClr val="white">
                    <a:tint val="75000"/>
                  </a:prstClr>
                </a:solidFill>
              </a:rPr>
              <a:pPr>
                <a:defRPr/>
              </a:pPr>
              <a:t>‹#›</a:t>
            </a:fld>
            <a:endParaRPr lang="en-GB">
              <a:solidFill>
                <a:prstClr val="white">
                  <a:tint val="75000"/>
                </a:prstClr>
              </a:solidFill>
            </a:endParaRPr>
          </a:p>
        </p:txBody>
      </p:sp>
    </p:spTree>
    <p:extLst>
      <p:ext uri="{BB962C8B-B14F-4D97-AF65-F5344CB8AC3E}">
        <p14:creationId xmlns:p14="http://schemas.microsoft.com/office/powerpoint/2010/main" val="16214848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3D9762B-FAA2-9846-BB53-AB5A1B9FA4F9}" type="datetimeFigureOut">
              <a:rPr lang="en-US" smtClean="0">
                <a:solidFill>
                  <a:prstClr val="white">
                    <a:tint val="75000"/>
                  </a:prstClr>
                </a:solidFill>
              </a:rPr>
              <a:pPr>
                <a:defRPr/>
              </a:pPr>
              <a:t>8/18/2015</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BE69F57-AB77-9F49-AAF3-390D615A1FA9}" type="slidenum">
              <a:rPr lang="en-GB" smtClean="0">
                <a:solidFill>
                  <a:prstClr val="white">
                    <a:tint val="75000"/>
                  </a:prstClr>
                </a:solidFill>
              </a:rPr>
              <a:pPr>
                <a:defRPr/>
              </a:pPr>
              <a:t>‹#›</a:t>
            </a:fld>
            <a:endParaRPr lang="en-GB">
              <a:solidFill>
                <a:prstClr val="white">
                  <a:tint val="75000"/>
                </a:prstClr>
              </a:solidFill>
            </a:endParaRPr>
          </a:p>
        </p:txBody>
      </p:sp>
    </p:spTree>
    <p:extLst>
      <p:ext uri="{BB962C8B-B14F-4D97-AF65-F5344CB8AC3E}">
        <p14:creationId xmlns:p14="http://schemas.microsoft.com/office/powerpoint/2010/main" val="3108259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53D57C2-B56A-CB4C-8A71-3B226D41BDE8}" type="datetimeFigureOut">
              <a:rPr lang="en-US" smtClean="0">
                <a:solidFill>
                  <a:prstClr val="white">
                    <a:tint val="75000"/>
                  </a:prstClr>
                </a:solidFill>
              </a:rPr>
              <a:pPr>
                <a:defRPr/>
              </a:pPr>
              <a:t>8/18/2015</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B6E0321-64EB-FF45-8808-D65A4F1D6FC7}" type="slidenum">
              <a:rPr lang="en-GB" smtClean="0">
                <a:solidFill>
                  <a:prstClr val="white">
                    <a:tint val="75000"/>
                  </a:prstClr>
                </a:solidFill>
              </a:rPr>
              <a:pPr>
                <a:defRPr/>
              </a:pPr>
              <a:t>‹#›</a:t>
            </a:fld>
            <a:endParaRPr lang="en-GB">
              <a:solidFill>
                <a:prstClr val="white">
                  <a:tint val="75000"/>
                </a:prstClr>
              </a:solidFill>
            </a:endParaRPr>
          </a:p>
        </p:txBody>
      </p:sp>
    </p:spTree>
    <p:extLst>
      <p:ext uri="{BB962C8B-B14F-4D97-AF65-F5344CB8AC3E}">
        <p14:creationId xmlns:p14="http://schemas.microsoft.com/office/powerpoint/2010/main" val="16786173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355BE3-E201-428E-B27F-B767292F566C}" type="datetimeFigureOut">
              <a:rPr lang="en-US" smtClean="0">
                <a:solidFill>
                  <a:prstClr val="white">
                    <a:tint val="75000"/>
                  </a:prstClr>
                </a:solidFill>
              </a:rPr>
              <a:pPr/>
              <a:t>8/18/2015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821CBE9-10FE-46A7-BACC-1B68C93B9F8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427942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355BE3-E201-428E-B27F-B767292F566C}" type="datetimeFigureOut">
              <a:rPr lang="en-US" smtClean="0">
                <a:solidFill>
                  <a:prstClr val="white">
                    <a:tint val="75000"/>
                  </a:prstClr>
                </a:solidFill>
              </a:rPr>
              <a:pPr/>
              <a:t>8/18/2015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821CBE9-10FE-46A7-BACC-1B68C93B9F8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885296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355BE3-E201-428E-B27F-B767292F566C}" type="datetimeFigureOut">
              <a:rPr lang="en-US" smtClean="0">
                <a:solidFill>
                  <a:prstClr val="white">
                    <a:tint val="75000"/>
                  </a:prstClr>
                </a:solidFill>
              </a:rPr>
              <a:pPr/>
              <a:t>8/18/2015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821CBE9-10FE-46A7-BACC-1B68C93B9F8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020388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355BE3-E201-428E-B27F-B767292F566C}" type="datetimeFigureOut">
              <a:rPr lang="en-US" smtClean="0">
                <a:solidFill>
                  <a:prstClr val="white">
                    <a:tint val="75000"/>
                  </a:prstClr>
                </a:solidFill>
              </a:rPr>
              <a:pPr/>
              <a:t>8/18/2015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821CBE9-10FE-46A7-BACC-1B68C93B9F8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51089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D6FAB22-A299-4730-B800-ECC6096A5665}" type="datetime1">
              <a:rPr lang="en-US" altLang="en-US"/>
              <a:pPr/>
              <a:t>8/18/2015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AE137718-6E15-4302-BD4E-70976B48250D}" type="slidenum">
              <a:rPr lang="en-US" altLang="en-US"/>
              <a:pPr/>
              <a:t>‹#›</a:t>
            </a:fld>
            <a:endParaRPr lang="en-US" altLang="en-US"/>
          </a:p>
        </p:txBody>
      </p:sp>
    </p:spTree>
    <p:extLst>
      <p:ext uri="{BB962C8B-B14F-4D97-AF65-F5344CB8AC3E}">
        <p14:creationId xmlns:p14="http://schemas.microsoft.com/office/powerpoint/2010/main" val="2332118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355BE3-E201-428E-B27F-B767292F566C}" type="datetimeFigureOut">
              <a:rPr lang="en-US" smtClean="0">
                <a:solidFill>
                  <a:prstClr val="white">
                    <a:tint val="75000"/>
                  </a:prstClr>
                </a:solidFill>
              </a:rPr>
              <a:pPr/>
              <a:t>8/18/2015</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6821CBE9-10FE-46A7-BACC-1B68C93B9F8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002237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355BE3-E201-428E-B27F-B767292F566C}" type="datetimeFigureOut">
              <a:rPr lang="en-US" smtClean="0">
                <a:solidFill>
                  <a:prstClr val="white">
                    <a:tint val="75000"/>
                  </a:prstClr>
                </a:solidFill>
              </a:rPr>
              <a:pPr/>
              <a:t>8/18/2015</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6821CBE9-10FE-46A7-BACC-1B68C93B9F8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106958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355BE3-E201-428E-B27F-B767292F566C}" type="datetimeFigureOut">
              <a:rPr lang="en-US" smtClean="0">
                <a:solidFill>
                  <a:prstClr val="white">
                    <a:tint val="75000"/>
                  </a:prstClr>
                </a:solidFill>
              </a:rPr>
              <a:pPr/>
              <a:t>8/18/2015</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6821CBE9-10FE-46A7-BACC-1B68C93B9F8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484729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355BE3-E201-428E-B27F-B767292F566C}" type="datetimeFigureOut">
              <a:rPr lang="en-US" smtClean="0">
                <a:solidFill>
                  <a:prstClr val="white">
                    <a:tint val="75000"/>
                  </a:prstClr>
                </a:solidFill>
              </a:rPr>
              <a:pPr/>
              <a:t>8/18/2015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821CBE9-10FE-46A7-BACC-1B68C93B9F8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878465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355BE3-E201-428E-B27F-B767292F566C}" type="datetimeFigureOut">
              <a:rPr lang="en-US" smtClean="0">
                <a:solidFill>
                  <a:prstClr val="white">
                    <a:tint val="75000"/>
                  </a:prstClr>
                </a:solidFill>
              </a:rPr>
              <a:pPr/>
              <a:t>8/18/2015</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821CBE9-10FE-46A7-BACC-1B68C93B9F8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450904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355BE3-E201-428E-B27F-B767292F566C}" type="datetimeFigureOut">
              <a:rPr lang="en-US" smtClean="0">
                <a:solidFill>
                  <a:prstClr val="white">
                    <a:tint val="75000"/>
                  </a:prstClr>
                </a:solidFill>
              </a:rPr>
              <a:pPr/>
              <a:t>8/18/2015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821CBE9-10FE-46A7-BACC-1B68C93B9F8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572989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355BE3-E201-428E-B27F-B767292F566C}" type="datetimeFigureOut">
              <a:rPr lang="en-US" smtClean="0">
                <a:solidFill>
                  <a:prstClr val="white">
                    <a:tint val="75000"/>
                  </a:prstClr>
                </a:solidFill>
              </a:rPr>
              <a:pPr/>
              <a:t>8/18/2015</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821CBE9-10FE-46A7-BACC-1B68C93B9F88}"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29943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09C31C0-B288-450D-8D4F-D542D9285A0E}" type="datetime1">
              <a:rPr lang="en-US" altLang="en-US"/>
              <a:pPr/>
              <a:t>8/18/2015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5F0391A0-6E47-4E01-B355-99A57CD2F806}" type="slidenum">
              <a:rPr lang="en-US" altLang="en-US"/>
              <a:pPr/>
              <a:t>‹#›</a:t>
            </a:fld>
            <a:endParaRPr lang="en-US" altLang="en-US"/>
          </a:p>
        </p:txBody>
      </p:sp>
    </p:spTree>
    <p:extLst>
      <p:ext uri="{BB962C8B-B14F-4D97-AF65-F5344CB8AC3E}">
        <p14:creationId xmlns:p14="http://schemas.microsoft.com/office/powerpoint/2010/main" val="456840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E2E91C0-EA70-449F-8DA3-7D676E5B8853}" type="datetime1">
              <a:rPr lang="en-US" altLang="en-US"/>
              <a:pPr/>
              <a:t>8/18/2015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A57AC0E-9CF0-492A-82C2-9361D46E3DA8}" type="slidenum">
              <a:rPr lang="en-US" altLang="en-US"/>
              <a:pPr/>
              <a:t>‹#›</a:t>
            </a:fld>
            <a:endParaRPr lang="en-US" altLang="en-US"/>
          </a:p>
        </p:txBody>
      </p:sp>
    </p:spTree>
    <p:extLst>
      <p:ext uri="{BB962C8B-B14F-4D97-AF65-F5344CB8AC3E}">
        <p14:creationId xmlns:p14="http://schemas.microsoft.com/office/powerpoint/2010/main" val="73786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33C9A13-12DF-4C90-93C5-CB9D90899E82}" type="datetime1">
              <a:rPr lang="en-US" altLang="en-US"/>
              <a:pPr/>
              <a:t>8/18/2015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2B16AF4-A660-4115-9B64-0785BAD54F45}" type="slidenum">
              <a:rPr lang="en-US" altLang="en-US"/>
              <a:pPr/>
              <a:t>‹#›</a:t>
            </a:fld>
            <a:endParaRPr lang="en-US" altLang="en-US"/>
          </a:p>
        </p:txBody>
      </p:sp>
    </p:spTree>
    <p:extLst>
      <p:ext uri="{BB962C8B-B14F-4D97-AF65-F5344CB8AC3E}">
        <p14:creationId xmlns:p14="http://schemas.microsoft.com/office/powerpoint/2010/main" val="523526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5CE24458-52A8-43B1-AFCE-08170CDD9CE3}" type="datetime1">
              <a:rPr lang="en-US" altLang="en-US"/>
              <a:pPr/>
              <a:t>8/18/2015</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F2B2838-A14D-43FD-A910-049FCF705A8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83256C32-15DD-4EF8-86CB-3ECBCC04D37C}" type="datetime1">
              <a:rPr lang="en-US" altLang="en-US"/>
              <a:pPr/>
              <a:t>8/18/2015</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6FB8803-B180-4C5F-94EE-11DF258A5CA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5A54C76C-3D12-43D5-9A5E-F726AE0F1021}" type="datetime1">
              <a:rPr lang="en-US" altLang="en-US"/>
              <a:pPr/>
              <a:t>8/18/2015</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F3C4B84-01D3-4DB7-91BB-D2BD909E943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789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80625AA4-36C1-4C0A-857C-3E7C92849133}" type="datetime1">
              <a:rPr lang="en-US" altLang="en-US"/>
              <a:pPr/>
              <a:t>8/18/2015</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8BA4C49-67F9-4C18-A50D-570E1454FBC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defRPr/>
            </a:pPr>
            <a:fld id="{919F5487-741C-D14B-AB28-A68C342F71E8}" type="datetimeFigureOut">
              <a:rPr lang="en-US" smtClean="0">
                <a:solidFill>
                  <a:prstClr val="white">
                    <a:tint val="75000"/>
                  </a:prstClr>
                </a:solidFill>
                <a:latin typeface="Calibri"/>
                <a:ea typeface="ＭＳ Ｐゴシック" charset="0"/>
              </a:rPr>
              <a:pPr defTabSz="914400">
                <a:defRPr/>
              </a:pPr>
              <a:t>8/18/2015</a:t>
            </a:fld>
            <a:endParaRPr lang="en-GB">
              <a:solidFill>
                <a:prstClr val="white">
                  <a:tint val="75000"/>
                </a:prstClr>
              </a:solidFill>
              <a:latin typeface="Calibri"/>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defRPr/>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defRPr/>
            </a:pPr>
            <a:fld id="{64B2B9E8-88B8-0442-A51E-D47F99CAC0EC}" type="slidenum">
              <a:rPr lang="en-GB" smtClean="0">
                <a:solidFill>
                  <a:prstClr val="white">
                    <a:tint val="75000"/>
                  </a:prstClr>
                </a:solidFill>
                <a:latin typeface="Calibri"/>
                <a:ea typeface="ＭＳ Ｐゴシック" charset="0"/>
              </a:rPr>
              <a:pPr defTabSz="914400">
                <a:defRPr/>
              </a:pPr>
              <a:t>‹#›</a:t>
            </a:fld>
            <a:endParaRPr lang="en-GB">
              <a:solidFill>
                <a:prstClr val="white">
                  <a:tint val="75000"/>
                </a:prstClr>
              </a:solidFill>
              <a:latin typeface="Calibri"/>
              <a:ea typeface="ＭＳ Ｐゴシック" charset="0"/>
            </a:endParaRPr>
          </a:p>
        </p:txBody>
      </p:sp>
    </p:spTree>
    <p:extLst>
      <p:ext uri="{BB962C8B-B14F-4D97-AF65-F5344CB8AC3E}">
        <p14:creationId xmlns:p14="http://schemas.microsoft.com/office/powerpoint/2010/main" val="811550208"/>
      </p:ext>
    </p:extLst>
  </p:cSld>
  <p:clrMap bg1="dk1" tx1="lt1" bg2="dk2"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18355BE3-E201-428E-B27F-B767292F566C}" type="datetimeFigureOut">
              <a:rPr lang="en-US" smtClean="0">
                <a:solidFill>
                  <a:prstClr val="white">
                    <a:tint val="75000"/>
                  </a:prstClr>
                </a:solidFill>
                <a:latin typeface="Calibri"/>
              </a:rPr>
              <a:pPr defTabSz="914400" fontAlgn="auto">
                <a:spcBef>
                  <a:spcPts val="0"/>
                </a:spcBef>
                <a:spcAft>
                  <a:spcPts val="0"/>
                </a:spcAft>
              </a:pPr>
              <a:t>8/18/2015</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6821CBE9-10FE-46A7-BACC-1B68C93B9F88}" type="slidenum">
              <a:rPr lang="en-US" smtClean="0">
                <a:solidFill>
                  <a:prstClr val="white">
                    <a:tint val="75000"/>
                  </a:prstClr>
                </a:solidFill>
                <a:latin typeface="Calibri"/>
              </a:rPr>
              <a:pPr defTabSz="914400" fontAlgn="auto">
                <a:spcBef>
                  <a:spcPts val="0"/>
                </a:spcBef>
                <a:spcAft>
                  <a:spcPts val="0"/>
                </a:spcAft>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429866087"/>
      </p:ext>
    </p:extLst>
  </p:cSld>
  <p:clrMap bg1="dk1" tx1="lt1" bg2="dk2"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www.seepnetwork.org/minimum-economic-recovery-standards-resources-174.php" TargetMode="Externa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776614" y="713983"/>
            <a:ext cx="8217074" cy="2886467"/>
          </a:xfrm>
        </p:spPr>
        <p:txBody>
          <a:bodyPr>
            <a:normAutofit/>
          </a:bodyPr>
          <a:lstStyle/>
          <a:p>
            <a:r>
              <a:rPr lang="en-US" dirty="0" smtClean="0"/>
              <a:t>SEEP Minimum Economic Recovery Standards (</a:t>
            </a:r>
            <a:r>
              <a:rPr lang="en-US" sz="4900" dirty="0" smtClean="0"/>
              <a:t>MERS</a:t>
            </a:r>
            <a:r>
              <a:rPr lang="en-US" dirty="0" smtClean="0"/>
              <a:t>): </a:t>
            </a:r>
            <a:br>
              <a:rPr lang="en-US" dirty="0" smtClean="0"/>
            </a:br>
            <a:r>
              <a:rPr lang="en-US" dirty="0" smtClean="0"/>
              <a:t>Overview</a:t>
            </a:r>
            <a:endParaRPr lang="en-US" dirty="0"/>
          </a:p>
        </p:txBody>
      </p:sp>
      <p:sp>
        <p:nvSpPr>
          <p:cNvPr id="3" name="Subtitle 2"/>
          <p:cNvSpPr>
            <a:spLocks noGrp="1"/>
          </p:cNvSpPr>
          <p:nvPr>
            <p:ph type="subTitle" idx="1"/>
          </p:nvPr>
        </p:nvSpPr>
        <p:spPr>
          <a:xfrm>
            <a:off x="2830882" y="3957180"/>
            <a:ext cx="3475971" cy="1317321"/>
          </a:xfrm>
        </p:spPr>
        <p:txBody>
          <a:bodyPr>
            <a:normAutofit/>
          </a:bodyPr>
          <a:lstStyle/>
          <a:p>
            <a:r>
              <a:rPr lang="en-US" sz="3500" dirty="0" smtClean="0"/>
              <a:t>MBRRR Training</a:t>
            </a:r>
          </a:p>
          <a:p>
            <a:r>
              <a:rPr lang="en-US" sz="3500" dirty="0" smtClean="0"/>
              <a:t>Session 1.3</a:t>
            </a:r>
            <a:endParaRPr lang="en-US" sz="3500" dirty="0"/>
          </a:p>
        </p:txBody>
      </p:sp>
      <p:sp>
        <p:nvSpPr>
          <p:cNvPr id="5" name="Subtitle 2"/>
          <p:cNvSpPr txBox="1">
            <a:spLocks/>
          </p:cNvSpPr>
          <p:nvPr/>
        </p:nvSpPr>
        <p:spPr>
          <a:xfrm>
            <a:off x="3469707" y="6137754"/>
            <a:ext cx="5674291" cy="591856"/>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lang="en-US" sz="3500" i="1" dirty="0" smtClean="0"/>
              <a:t>Source: SEEP MERS training materials, 2014</a:t>
            </a:r>
            <a:endParaRPr lang="en-US" sz="3500" i="1" dirty="0"/>
          </a:p>
        </p:txBody>
      </p:sp>
    </p:spTree>
    <p:extLst>
      <p:ext uri="{BB962C8B-B14F-4D97-AF65-F5344CB8AC3E}">
        <p14:creationId xmlns:p14="http://schemas.microsoft.com/office/powerpoint/2010/main" val="364413636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cxnSp>
        <p:nvCxnSpPr>
          <p:cNvPr id="13" name="Curved Connector 12"/>
          <p:cNvCxnSpPr>
            <a:cxnSpLocks noChangeShapeType="1"/>
          </p:cNvCxnSpPr>
          <p:nvPr/>
        </p:nvCxnSpPr>
        <p:spPr bwMode="auto">
          <a:xfrm rot="16200000" flipH="1">
            <a:off x="3695700" y="800100"/>
            <a:ext cx="1524000" cy="685800"/>
          </a:xfrm>
          <a:prstGeom prst="curvedConnector3">
            <a:avLst>
              <a:gd name="adj1" fmla="val 50000"/>
            </a:avLst>
          </a:prstGeom>
          <a:noFill/>
          <a:ln w="254000">
            <a:solidFill>
              <a:srgbClr val="0000FF"/>
            </a:solidFill>
            <a:round/>
            <a:headEnd/>
            <a:tailEnd/>
          </a:ln>
          <a:extLst>
            <a:ext uri="{909E8E84-426E-40DD-AFC4-6F175D3DCCD1}">
              <a14:hiddenFill xmlns:a14="http://schemas.microsoft.com/office/drawing/2010/main">
                <a:noFill/>
              </a14:hiddenFill>
            </a:ext>
          </a:extLst>
        </p:spPr>
      </p:cxnSp>
      <p:cxnSp>
        <p:nvCxnSpPr>
          <p:cNvPr id="16" name="Curved Connector 15"/>
          <p:cNvCxnSpPr>
            <a:cxnSpLocks noChangeShapeType="1"/>
          </p:cNvCxnSpPr>
          <p:nvPr/>
        </p:nvCxnSpPr>
        <p:spPr bwMode="auto">
          <a:xfrm rot="16200000" flipH="1">
            <a:off x="4457700" y="2324100"/>
            <a:ext cx="1524000" cy="685800"/>
          </a:xfrm>
          <a:prstGeom prst="curvedConnector3">
            <a:avLst>
              <a:gd name="adj1" fmla="val 50000"/>
            </a:avLst>
          </a:prstGeom>
          <a:noFill/>
          <a:ln w="127000">
            <a:solidFill>
              <a:srgbClr val="0000FF"/>
            </a:solidFill>
            <a:round/>
            <a:headEnd/>
            <a:tailEnd/>
          </a:ln>
          <a:extLst>
            <a:ext uri="{909E8E84-426E-40DD-AFC4-6F175D3DCCD1}">
              <a14:hiddenFill xmlns:a14="http://schemas.microsoft.com/office/drawing/2010/main">
                <a:noFill/>
              </a14:hiddenFill>
            </a:ext>
          </a:extLst>
        </p:spPr>
      </p:cxnSp>
      <p:cxnSp>
        <p:nvCxnSpPr>
          <p:cNvPr id="17" name="Curved Connector 16"/>
          <p:cNvCxnSpPr>
            <a:cxnSpLocks noChangeShapeType="1"/>
          </p:cNvCxnSpPr>
          <p:nvPr/>
        </p:nvCxnSpPr>
        <p:spPr bwMode="auto">
          <a:xfrm rot="5400000">
            <a:off x="3657600" y="2209800"/>
            <a:ext cx="1371600" cy="762000"/>
          </a:xfrm>
          <a:prstGeom prst="curvedConnector3">
            <a:avLst>
              <a:gd name="adj1" fmla="val 50000"/>
            </a:avLst>
          </a:prstGeom>
          <a:noFill/>
          <a:ln w="127000">
            <a:solidFill>
              <a:srgbClr val="0000FF"/>
            </a:solidFill>
            <a:round/>
            <a:headEnd/>
            <a:tailEnd/>
          </a:ln>
          <a:extLst>
            <a:ext uri="{909E8E84-426E-40DD-AFC4-6F175D3DCCD1}">
              <a14:hiddenFill xmlns:a14="http://schemas.microsoft.com/office/drawing/2010/main">
                <a:noFill/>
              </a14:hiddenFill>
            </a:ext>
          </a:extLst>
        </p:spPr>
      </p:cxnSp>
      <p:cxnSp>
        <p:nvCxnSpPr>
          <p:cNvPr id="19" name="Curved Connector 18"/>
          <p:cNvCxnSpPr>
            <a:cxnSpLocks noChangeShapeType="1"/>
          </p:cNvCxnSpPr>
          <p:nvPr/>
        </p:nvCxnSpPr>
        <p:spPr bwMode="auto">
          <a:xfrm rot="16200000" flipH="1">
            <a:off x="3581400" y="3657600"/>
            <a:ext cx="1524000" cy="762000"/>
          </a:xfrm>
          <a:prstGeom prst="curvedConnector3">
            <a:avLst>
              <a:gd name="adj1" fmla="val 50000"/>
            </a:avLst>
          </a:prstGeom>
          <a:noFill/>
          <a:ln w="127000">
            <a:solidFill>
              <a:srgbClr val="0000FF"/>
            </a:solidFill>
            <a:round/>
            <a:headEnd/>
            <a:tailEnd/>
          </a:ln>
          <a:extLst>
            <a:ext uri="{909E8E84-426E-40DD-AFC4-6F175D3DCCD1}">
              <a14:hiddenFill xmlns:a14="http://schemas.microsoft.com/office/drawing/2010/main">
                <a:noFill/>
              </a14:hiddenFill>
            </a:ext>
          </a:extLst>
        </p:spPr>
      </p:cxnSp>
      <p:cxnSp>
        <p:nvCxnSpPr>
          <p:cNvPr id="20" name="Curved Connector 19"/>
          <p:cNvCxnSpPr>
            <a:cxnSpLocks noChangeShapeType="1"/>
          </p:cNvCxnSpPr>
          <p:nvPr/>
        </p:nvCxnSpPr>
        <p:spPr bwMode="auto">
          <a:xfrm rot="5400000">
            <a:off x="4457700" y="3695700"/>
            <a:ext cx="1447800" cy="762000"/>
          </a:xfrm>
          <a:prstGeom prst="curvedConnector3">
            <a:avLst>
              <a:gd name="adj1" fmla="val 50000"/>
            </a:avLst>
          </a:prstGeom>
          <a:noFill/>
          <a:ln w="127000">
            <a:solidFill>
              <a:srgbClr val="0000FF"/>
            </a:solidFill>
            <a:round/>
            <a:headEnd/>
            <a:tailEnd/>
          </a:ln>
          <a:extLst>
            <a:ext uri="{909E8E84-426E-40DD-AFC4-6F175D3DCCD1}">
              <a14:hiddenFill xmlns:a14="http://schemas.microsoft.com/office/drawing/2010/main">
                <a:noFill/>
              </a14:hiddenFill>
            </a:ext>
          </a:extLst>
        </p:spPr>
      </p:cxnSp>
      <p:cxnSp>
        <p:nvCxnSpPr>
          <p:cNvPr id="23" name="Curved Connector 22"/>
          <p:cNvCxnSpPr>
            <a:cxnSpLocks noChangeShapeType="1"/>
          </p:cNvCxnSpPr>
          <p:nvPr/>
        </p:nvCxnSpPr>
        <p:spPr bwMode="auto">
          <a:xfrm>
            <a:off x="4800600" y="4800600"/>
            <a:ext cx="2209800" cy="1143000"/>
          </a:xfrm>
          <a:prstGeom prst="curvedConnector3">
            <a:avLst>
              <a:gd name="adj1" fmla="val 50000"/>
            </a:avLst>
          </a:prstGeom>
          <a:noFill/>
          <a:ln w="63500">
            <a:solidFill>
              <a:srgbClr val="0000FF"/>
            </a:solidFill>
            <a:round/>
            <a:headEnd/>
            <a:tailEnd/>
          </a:ln>
          <a:extLst>
            <a:ext uri="{909E8E84-426E-40DD-AFC4-6F175D3DCCD1}">
              <a14:hiddenFill xmlns:a14="http://schemas.microsoft.com/office/drawing/2010/main">
                <a:noFill/>
              </a14:hiddenFill>
            </a:ext>
          </a:extLst>
        </p:spPr>
      </p:cxnSp>
      <p:cxnSp>
        <p:nvCxnSpPr>
          <p:cNvPr id="25" name="Curved Connector 24"/>
          <p:cNvCxnSpPr>
            <a:cxnSpLocks noChangeShapeType="1"/>
          </p:cNvCxnSpPr>
          <p:nvPr/>
        </p:nvCxnSpPr>
        <p:spPr bwMode="auto">
          <a:xfrm rot="16200000" flipH="1">
            <a:off x="4419600" y="5181600"/>
            <a:ext cx="1447800" cy="685800"/>
          </a:xfrm>
          <a:prstGeom prst="curvedConnector3">
            <a:avLst>
              <a:gd name="adj1" fmla="val 50000"/>
            </a:avLst>
          </a:prstGeom>
          <a:noFill/>
          <a:ln w="63500">
            <a:solidFill>
              <a:srgbClr val="0000FF"/>
            </a:solidFill>
            <a:round/>
            <a:headEnd/>
            <a:tailEnd/>
          </a:ln>
          <a:extLst>
            <a:ext uri="{909E8E84-426E-40DD-AFC4-6F175D3DCCD1}">
              <a14:hiddenFill xmlns:a14="http://schemas.microsoft.com/office/drawing/2010/main">
                <a:noFill/>
              </a14:hiddenFill>
            </a:ext>
          </a:extLst>
        </p:spPr>
      </p:cxnSp>
      <p:cxnSp>
        <p:nvCxnSpPr>
          <p:cNvPr id="27" name="Curved Connector 26"/>
          <p:cNvCxnSpPr>
            <a:cxnSpLocks noChangeShapeType="1"/>
          </p:cNvCxnSpPr>
          <p:nvPr/>
        </p:nvCxnSpPr>
        <p:spPr bwMode="auto">
          <a:xfrm rot="10800000" flipV="1">
            <a:off x="3124200" y="4800600"/>
            <a:ext cx="1676400" cy="990600"/>
          </a:xfrm>
          <a:prstGeom prst="curvedConnector3">
            <a:avLst>
              <a:gd name="adj1" fmla="val 50000"/>
            </a:avLst>
          </a:prstGeom>
          <a:noFill/>
          <a:ln w="63500">
            <a:solidFill>
              <a:srgbClr val="0000FF"/>
            </a:solidFill>
            <a:round/>
            <a:headEnd/>
            <a:tailEnd/>
          </a:ln>
          <a:extLst>
            <a:ext uri="{909E8E84-426E-40DD-AFC4-6F175D3DCCD1}">
              <a14:hiddenFill xmlns:a14="http://schemas.microsoft.com/office/drawing/2010/main">
                <a:noFill/>
              </a14:hiddenFill>
            </a:ext>
          </a:extLst>
        </p:spPr>
      </p:cxnSp>
      <p:cxnSp>
        <p:nvCxnSpPr>
          <p:cNvPr id="30" name="Curved Connector 29"/>
          <p:cNvCxnSpPr>
            <a:cxnSpLocks noChangeShapeType="1"/>
          </p:cNvCxnSpPr>
          <p:nvPr/>
        </p:nvCxnSpPr>
        <p:spPr bwMode="auto">
          <a:xfrm rot="10800000" flipV="1">
            <a:off x="1905000" y="4800600"/>
            <a:ext cx="2895600" cy="304800"/>
          </a:xfrm>
          <a:prstGeom prst="curvedConnector3">
            <a:avLst>
              <a:gd name="adj1" fmla="val 50000"/>
            </a:avLst>
          </a:prstGeom>
          <a:noFill/>
          <a:ln w="63500">
            <a:solidFill>
              <a:srgbClr val="0000FF"/>
            </a:solidFill>
            <a:round/>
            <a:headEnd/>
            <a:tailEnd/>
          </a:ln>
          <a:extLst>
            <a:ext uri="{909E8E84-426E-40DD-AFC4-6F175D3DCCD1}">
              <a14:hiddenFill xmlns:a14="http://schemas.microsoft.com/office/drawing/2010/main">
                <a:noFill/>
              </a14:hiddenFill>
            </a:ext>
          </a:extLst>
        </p:spPr>
      </p:cxnSp>
      <p:cxnSp>
        <p:nvCxnSpPr>
          <p:cNvPr id="36" name="Straight Connector 35"/>
          <p:cNvCxnSpPr>
            <a:cxnSpLocks noChangeShapeType="1"/>
          </p:cNvCxnSpPr>
          <p:nvPr/>
        </p:nvCxnSpPr>
        <p:spPr bwMode="auto">
          <a:xfrm>
            <a:off x="4648200" y="4800600"/>
            <a:ext cx="228600" cy="1588"/>
          </a:xfrm>
          <a:prstGeom prst="line">
            <a:avLst/>
          </a:prstGeom>
          <a:noFill/>
          <a:ln w="50800">
            <a:solidFill>
              <a:srgbClr val="0000FF"/>
            </a:solidFill>
            <a:round/>
            <a:headEnd/>
            <a:tailEnd/>
          </a:ln>
          <a:extLst>
            <a:ext uri="{909E8E84-426E-40DD-AFC4-6F175D3DCCD1}">
              <a14:hiddenFill xmlns:a14="http://schemas.microsoft.com/office/drawing/2010/main">
                <a:noFill/>
              </a14:hiddenFill>
            </a:ext>
          </a:extLst>
        </p:spPr>
      </p:cxnSp>
      <p:cxnSp>
        <p:nvCxnSpPr>
          <p:cNvPr id="42" name="Straight Connector 41"/>
          <p:cNvCxnSpPr>
            <a:cxnSpLocks noChangeShapeType="1"/>
          </p:cNvCxnSpPr>
          <p:nvPr/>
        </p:nvCxnSpPr>
        <p:spPr bwMode="auto">
          <a:xfrm rot="5400000" flipH="1" flipV="1">
            <a:off x="4725987" y="1979613"/>
            <a:ext cx="150813" cy="1588"/>
          </a:xfrm>
          <a:prstGeom prst="line">
            <a:avLst/>
          </a:prstGeom>
          <a:noFill/>
          <a:ln w="50800">
            <a:solidFill>
              <a:srgbClr val="0000FF"/>
            </a:solidFill>
            <a:round/>
            <a:headEnd/>
            <a:tailEnd/>
          </a:ln>
          <a:extLst>
            <a:ext uri="{909E8E84-426E-40DD-AFC4-6F175D3DCCD1}">
              <a14:hiddenFill xmlns:a14="http://schemas.microsoft.com/office/drawing/2010/main">
                <a:noFill/>
              </a14:hiddenFill>
            </a:ext>
          </a:extLst>
        </p:spPr>
      </p:cxnSp>
      <p:sp>
        <p:nvSpPr>
          <p:cNvPr id="49" name="Rounded Rectangle 48"/>
          <p:cNvSpPr/>
          <p:nvPr/>
        </p:nvSpPr>
        <p:spPr>
          <a:xfrm>
            <a:off x="1981200" y="402562"/>
            <a:ext cx="1769617" cy="1103132"/>
          </a:xfrm>
          <a:prstGeom prst="roundRect">
            <a:avLst>
              <a:gd name="adj" fmla="val 10000"/>
            </a:avLst>
          </a:prstGeom>
          <a:solidFill>
            <a:srgbClr val="003300"/>
          </a:solidFill>
          <a:ln>
            <a:solidFill>
              <a:srgbClr val="80B67B"/>
            </a:solidFill>
          </a:ln>
          <a:scene3d>
            <a:camera prst="orthographicFront" fov="0">
              <a:rot lat="0" lon="0" rev="0"/>
            </a:camera>
            <a:lightRig rig="threePt" dir="t">
              <a:rot lat="0" lon="0" rev="0"/>
            </a:lightRig>
          </a:scene3d>
          <a:sp3d contourW="9525" prstMaterial="matte">
            <a:bevelT prst="relaxedInset"/>
            <a:bevelB prst="relaxedInset"/>
            <a:contourClr>
              <a:schemeClr val="accent3">
                <a:shade val="70000"/>
                <a:satMod val="105000"/>
              </a:schemeClr>
            </a:contourClr>
          </a:sp3d>
        </p:spPr>
        <p:style>
          <a:lnRef idx="1">
            <a:schemeClr val="accent3"/>
          </a:lnRef>
          <a:fillRef idx="3">
            <a:schemeClr val="accent3"/>
          </a:fillRef>
          <a:effectRef idx="2">
            <a:schemeClr val="accent3"/>
          </a:effectRef>
          <a:fontRef idx="minor">
            <a:schemeClr val="lt1"/>
          </a:fontRef>
        </p:style>
      </p:sp>
      <p:grpSp>
        <p:nvGrpSpPr>
          <p:cNvPr id="2" name="Group 49"/>
          <p:cNvGrpSpPr/>
          <p:nvPr/>
        </p:nvGrpSpPr>
        <p:grpSpPr>
          <a:xfrm>
            <a:off x="2286001" y="631162"/>
            <a:ext cx="1644507" cy="1045238"/>
            <a:chOff x="3275878" y="153394"/>
            <a:chExt cx="1644507" cy="1045238"/>
          </a:xfrm>
          <a:scene3d>
            <a:camera prst="orthographicFront"/>
            <a:lightRig rig="threePt" dir="t"/>
          </a:scene3d>
        </p:grpSpPr>
        <p:sp>
          <p:nvSpPr>
            <p:cNvPr id="51" name="Rounded Rectangle 50"/>
            <p:cNvSpPr/>
            <p:nvPr/>
          </p:nvSpPr>
          <p:spPr>
            <a:xfrm>
              <a:off x="3303168" y="171700"/>
              <a:ext cx="1617217" cy="1026932"/>
            </a:xfrm>
            <a:prstGeom prst="roundRect">
              <a:avLst>
                <a:gd name="adj" fmla="val 10000"/>
              </a:avLst>
            </a:prstGeom>
            <a:solidFill>
              <a:schemeClr val="accent3">
                <a:lumMod val="60000"/>
                <a:lumOff val="40000"/>
              </a:schemeClr>
            </a:solidFill>
            <a:ln>
              <a:solidFill>
                <a:srgbClr val="003300"/>
              </a:solidFill>
            </a:ln>
            <a:sp3d>
              <a:bevelT prst="relaxedInset"/>
              <a:bevelB prst="relaxedInset"/>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52" name="Rounded Rectangle 5"/>
            <p:cNvSpPr/>
            <p:nvPr/>
          </p:nvSpPr>
          <p:spPr>
            <a:xfrm>
              <a:off x="3275878" y="153394"/>
              <a:ext cx="1614430" cy="101516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nchor="ctr"/>
            <a:lstStyle/>
            <a:p>
              <a:pPr algn="ctr" defTabSz="666750">
                <a:lnSpc>
                  <a:spcPct val="90000"/>
                </a:lnSpc>
                <a:spcAft>
                  <a:spcPct val="35000"/>
                </a:spcAft>
                <a:defRPr/>
              </a:pPr>
              <a:r>
                <a:rPr lang="en-US" sz="1500" dirty="0">
                  <a:latin typeface="Lucida Sans"/>
                  <a:cs typeface="Lucida Sans"/>
                </a:rPr>
                <a:t>Minimum Economic Recovery Standards</a:t>
              </a:r>
            </a:p>
          </p:txBody>
        </p:sp>
      </p:grpSp>
      <p:sp>
        <p:nvSpPr>
          <p:cNvPr id="53" name="Rounded Rectangle 52"/>
          <p:cNvSpPr/>
          <p:nvPr/>
        </p:nvSpPr>
        <p:spPr>
          <a:xfrm>
            <a:off x="1905000" y="2667000"/>
            <a:ext cx="1480763" cy="961513"/>
          </a:xfrm>
          <a:prstGeom prst="roundRect">
            <a:avLst>
              <a:gd name="adj" fmla="val 10000"/>
            </a:avLst>
          </a:prstGeom>
          <a:solidFill>
            <a:srgbClr val="003300"/>
          </a:solidFill>
          <a:ln>
            <a:solidFill>
              <a:srgbClr val="80B67B"/>
            </a:solidFill>
          </a:ln>
          <a:scene3d>
            <a:camera prst="orthographicFront" fov="0">
              <a:rot lat="0" lon="0" rev="0"/>
            </a:camera>
            <a:lightRig rig="threePt" dir="t">
              <a:rot lat="0" lon="0" rev="0"/>
            </a:lightRig>
          </a:scene3d>
          <a:sp3d contourW="9525" prstMaterial="matte">
            <a:bevelT prst="relaxedInset"/>
            <a:bevelB prst="relaxedInset"/>
            <a:contourClr>
              <a:schemeClr val="accent3">
                <a:shade val="70000"/>
                <a:satMod val="105000"/>
              </a:schemeClr>
            </a:contourClr>
          </a:sp3d>
        </p:spPr>
        <p:style>
          <a:lnRef idx="1">
            <a:schemeClr val="accent3"/>
          </a:lnRef>
          <a:fillRef idx="3">
            <a:schemeClr val="accent3"/>
          </a:fillRef>
          <a:effectRef idx="2">
            <a:schemeClr val="accent3"/>
          </a:effectRef>
          <a:fontRef idx="minor">
            <a:schemeClr val="lt1"/>
          </a:fontRef>
        </p:style>
      </p:sp>
      <p:grpSp>
        <p:nvGrpSpPr>
          <p:cNvPr id="3" name="Group 53"/>
          <p:cNvGrpSpPr/>
          <p:nvPr/>
        </p:nvGrpSpPr>
        <p:grpSpPr>
          <a:xfrm>
            <a:off x="2084691" y="2837707"/>
            <a:ext cx="1480763" cy="961513"/>
            <a:chOff x="1326569" y="1668974"/>
            <a:chExt cx="1617217" cy="1026932"/>
          </a:xfrm>
          <a:scene3d>
            <a:camera prst="orthographicFront"/>
            <a:lightRig rig="threePt" dir="t"/>
          </a:scene3d>
        </p:grpSpPr>
        <p:sp>
          <p:nvSpPr>
            <p:cNvPr id="55" name="Rounded Rectangle 54"/>
            <p:cNvSpPr/>
            <p:nvPr/>
          </p:nvSpPr>
          <p:spPr>
            <a:xfrm>
              <a:off x="1326569" y="1668974"/>
              <a:ext cx="1617217" cy="1026932"/>
            </a:xfrm>
            <a:prstGeom prst="roundRect">
              <a:avLst>
                <a:gd name="adj" fmla="val 10000"/>
              </a:avLst>
            </a:prstGeom>
            <a:solidFill>
              <a:schemeClr val="accent3">
                <a:lumMod val="60000"/>
                <a:lumOff val="40000"/>
              </a:schemeClr>
            </a:solidFill>
            <a:ln>
              <a:solidFill>
                <a:srgbClr val="003300"/>
              </a:solidFill>
            </a:ln>
            <a:sp3d>
              <a:bevelT prst="relaxedInset"/>
              <a:bevelB prst="relaxedInset"/>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56" name="Rounded Rectangle 5"/>
            <p:cNvSpPr/>
            <p:nvPr/>
          </p:nvSpPr>
          <p:spPr>
            <a:xfrm>
              <a:off x="1356647" y="1699052"/>
              <a:ext cx="1557061" cy="96677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nchor="ctr"/>
            <a:lstStyle/>
            <a:p>
              <a:pPr algn="ctr" defTabSz="666750">
                <a:lnSpc>
                  <a:spcPct val="90000"/>
                </a:lnSpc>
                <a:spcAft>
                  <a:spcPct val="35000"/>
                </a:spcAft>
                <a:defRPr/>
              </a:pPr>
              <a:r>
                <a:rPr lang="en-US" sz="1500" dirty="0">
                  <a:latin typeface="Lucida Sans"/>
                  <a:cs typeface="Lucida Sans"/>
                </a:rPr>
                <a:t>Core Standards for Economic Recovery</a:t>
              </a:r>
            </a:p>
          </p:txBody>
        </p:sp>
      </p:grpSp>
      <p:sp>
        <p:nvSpPr>
          <p:cNvPr id="57" name="Rounded Rectangle 56"/>
          <p:cNvSpPr/>
          <p:nvPr/>
        </p:nvSpPr>
        <p:spPr>
          <a:xfrm>
            <a:off x="5867400" y="2666999"/>
            <a:ext cx="1496710" cy="1048493"/>
          </a:xfrm>
          <a:prstGeom prst="roundRect">
            <a:avLst>
              <a:gd name="adj" fmla="val 10000"/>
            </a:avLst>
          </a:prstGeom>
          <a:solidFill>
            <a:srgbClr val="003300"/>
          </a:solidFill>
          <a:ln>
            <a:solidFill>
              <a:srgbClr val="80B67B"/>
            </a:solidFill>
          </a:ln>
          <a:scene3d>
            <a:camera prst="orthographicFront" fov="0">
              <a:rot lat="0" lon="0" rev="0"/>
            </a:camera>
            <a:lightRig rig="threePt" dir="t">
              <a:rot lat="0" lon="0" rev="0"/>
            </a:lightRig>
          </a:scene3d>
          <a:sp3d contourW="9525" prstMaterial="matte">
            <a:bevelT prst="relaxedInset"/>
            <a:bevelB prst="relaxedInset"/>
            <a:contourClr>
              <a:schemeClr val="accent3">
                <a:shade val="70000"/>
                <a:satMod val="105000"/>
              </a:schemeClr>
            </a:contourClr>
          </a:sp3d>
        </p:spPr>
        <p:style>
          <a:lnRef idx="1">
            <a:schemeClr val="accent3"/>
          </a:lnRef>
          <a:fillRef idx="3">
            <a:schemeClr val="accent3"/>
          </a:fillRef>
          <a:effectRef idx="2">
            <a:schemeClr val="accent3"/>
          </a:effectRef>
          <a:fontRef idx="minor">
            <a:schemeClr val="lt1"/>
          </a:fontRef>
        </p:style>
      </p:sp>
      <p:grpSp>
        <p:nvGrpSpPr>
          <p:cNvPr id="4" name="Group 57"/>
          <p:cNvGrpSpPr/>
          <p:nvPr/>
        </p:nvGrpSpPr>
        <p:grpSpPr>
          <a:xfrm>
            <a:off x="6047091" y="2837706"/>
            <a:ext cx="1496710" cy="1048493"/>
            <a:chOff x="5279767" y="1668974"/>
            <a:chExt cx="1617217" cy="1026932"/>
          </a:xfrm>
          <a:scene3d>
            <a:camera prst="orthographicFront"/>
            <a:lightRig rig="threePt" dir="t"/>
          </a:scene3d>
        </p:grpSpPr>
        <p:sp>
          <p:nvSpPr>
            <p:cNvPr id="59" name="Rounded Rectangle 58"/>
            <p:cNvSpPr/>
            <p:nvPr/>
          </p:nvSpPr>
          <p:spPr>
            <a:xfrm>
              <a:off x="5279767" y="1668974"/>
              <a:ext cx="1617217" cy="1026932"/>
            </a:xfrm>
            <a:prstGeom prst="roundRect">
              <a:avLst>
                <a:gd name="adj" fmla="val 10000"/>
              </a:avLst>
            </a:prstGeom>
            <a:solidFill>
              <a:schemeClr val="accent3">
                <a:lumMod val="60000"/>
                <a:lumOff val="40000"/>
              </a:schemeClr>
            </a:solidFill>
            <a:ln>
              <a:solidFill>
                <a:srgbClr val="003300"/>
              </a:solidFill>
            </a:ln>
            <a:sp3d>
              <a:bevelT prst="relaxedInset"/>
              <a:bevelB prst="relaxedInset"/>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60" name="Rounded Rectangle 5"/>
            <p:cNvSpPr/>
            <p:nvPr/>
          </p:nvSpPr>
          <p:spPr>
            <a:xfrm>
              <a:off x="5309845" y="1699052"/>
              <a:ext cx="1557061" cy="96677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nchor="ctr"/>
            <a:lstStyle/>
            <a:p>
              <a:pPr algn="ctr" defTabSz="666750">
                <a:lnSpc>
                  <a:spcPct val="90000"/>
                </a:lnSpc>
                <a:spcAft>
                  <a:spcPct val="35000"/>
                </a:spcAft>
                <a:defRPr/>
              </a:pPr>
              <a:r>
                <a:rPr lang="en-US" sz="1500" dirty="0">
                  <a:latin typeface="Lucida Sans"/>
                  <a:cs typeface="Lucida Sans"/>
                </a:rPr>
                <a:t>Assessment and Analysis Standards</a:t>
              </a:r>
            </a:p>
          </p:txBody>
        </p:sp>
      </p:grpSp>
      <p:sp>
        <p:nvSpPr>
          <p:cNvPr id="61" name="Rounded Rectangle 60"/>
          <p:cNvSpPr/>
          <p:nvPr/>
        </p:nvSpPr>
        <p:spPr>
          <a:xfrm>
            <a:off x="533400" y="4419600"/>
            <a:ext cx="1191909" cy="819894"/>
          </a:xfrm>
          <a:prstGeom prst="roundRect">
            <a:avLst>
              <a:gd name="adj" fmla="val 10000"/>
            </a:avLst>
          </a:prstGeom>
          <a:solidFill>
            <a:srgbClr val="003300"/>
          </a:solidFill>
          <a:ln>
            <a:solidFill>
              <a:srgbClr val="80B67B"/>
            </a:solidFill>
          </a:ln>
          <a:scene3d>
            <a:camera prst="orthographicFront" fov="0">
              <a:rot lat="0" lon="0" rev="0"/>
            </a:camera>
            <a:lightRig rig="threePt" dir="t">
              <a:rot lat="0" lon="0" rev="0"/>
            </a:lightRig>
          </a:scene3d>
          <a:sp3d contourW="9525" prstMaterial="matte">
            <a:bevelT prst="relaxedInset"/>
            <a:bevelB prst="relaxedInset"/>
            <a:contourClr>
              <a:schemeClr val="accent3">
                <a:shade val="70000"/>
                <a:satMod val="105000"/>
              </a:schemeClr>
            </a:contourClr>
          </a:sp3d>
        </p:spPr>
        <p:style>
          <a:lnRef idx="1">
            <a:schemeClr val="accent3"/>
          </a:lnRef>
          <a:fillRef idx="3">
            <a:schemeClr val="accent3"/>
          </a:fillRef>
          <a:effectRef idx="2">
            <a:schemeClr val="accent3"/>
          </a:effectRef>
          <a:fontRef idx="minor">
            <a:schemeClr val="lt1"/>
          </a:fontRef>
        </p:style>
      </p:sp>
      <p:grpSp>
        <p:nvGrpSpPr>
          <p:cNvPr id="5" name="Group 61"/>
          <p:cNvGrpSpPr/>
          <p:nvPr/>
        </p:nvGrpSpPr>
        <p:grpSpPr>
          <a:xfrm>
            <a:off x="713091" y="4590306"/>
            <a:ext cx="1191909" cy="819894"/>
            <a:chOff x="338270" y="3166247"/>
            <a:chExt cx="1617217" cy="1026932"/>
          </a:xfrm>
          <a:scene3d>
            <a:camera prst="orthographicFront"/>
            <a:lightRig rig="threePt" dir="t"/>
          </a:scene3d>
        </p:grpSpPr>
        <p:sp>
          <p:nvSpPr>
            <p:cNvPr id="63" name="Rounded Rectangle 62"/>
            <p:cNvSpPr/>
            <p:nvPr/>
          </p:nvSpPr>
          <p:spPr>
            <a:xfrm>
              <a:off x="338270" y="3166247"/>
              <a:ext cx="1617217" cy="1026932"/>
            </a:xfrm>
            <a:prstGeom prst="roundRect">
              <a:avLst>
                <a:gd name="adj" fmla="val 10000"/>
              </a:avLst>
            </a:prstGeom>
            <a:solidFill>
              <a:schemeClr val="accent3">
                <a:lumMod val="60000"/>
                <a:lumOff val="40000"/>
              </a:schemeClr>
            </a:solidFill>
            <a:ln>
              <a:solidFill>
                <a:srgbClr val="003300"/>
              </a:solidFill>
            </a:ln>
            <a:sp3d>
              <a:bevelT prst="relaxedInset"/>
              <a:bevelB prst="relaxedInset"/>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64" name="Rounded Rectangle 5"/>
            <p:cNvSpPr/>
            <p:nvPr/>
          </p:nvSpPr>
          <p:spPr>
            <a:xfrm>
              <a:off x="368348" y="3196325"/>
              <a:ext cx="1557061" cy="96677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nchor="ctr"/>
            <a:lstStyle/>
            <a:p>
              <a:pPr algn="ctr" defTabSz="666750">
                <a:lnSpc>
                  <a:spcPct val="90000"/>
                </a:lnSpc>
                <a:spcAft>
                  <a:spcPct val="35000"/>
                </a:spcAft>
                <a:defRPr/>
              </a:pPr>
              <a:r>
                <a:rPr lang="en-US" sz="1500" dirty="0">
                  <a:latin typeface="Lucida Sans"/>
                  <a:cs typeface="Lucida Sans"/>
                </a:rPr>
                <a:t>Financial Services</a:t>
              </a:r>
            </a:p>
          </p:txBody>
        </p:sp>
      </p:grpSp>
      <p:sp>
        <p:nvSpPr>
          <p:cNvPr id="65" name="Rounded Rectangle 64"/>
          <p:cNvSpPr/>
          <p:nvPr/>
        </p:nvSpPr>
        <p:spPr>
          <a:xfrm>
            <a:off x="1981200" y="5715000"/>
            <a:ext cx="1175963" cy="809113"/>
          </a:xfrm>
          <a:prstGeom prst="roundRect">
            <a:avLst>
              <a:gd name="adj" fmla="val 10000"/>
            </a:avLst>
          </a:prstGeom>
          <a:solidFill>
            <a:srgbClr val="003300"/>
          </a:solidFill>
          <a:ln>
            <a:solidFill>
              <a:srgbClr val="80B67B"/>
            </a:solidFill>
          </a:ln>
          <a:scene3d>
            <a:camera prst="orthographicFront" fov="0">
              <a:rot lat="0" lon="0" rev="0"/>
            </a:camera>
            <a:lightRig rig="threePt" dir="t">
              <a:rot lat="0" lon="0" rev="0"/>
            </a:lightRig>
          </a:scene3d>
          <a:sp3d contourW="9525" prstMaterial="matte">
            <a:bevelT prst="relaxedInset"/>
            <a:bevelB prst="relaxedInset"/>
            <a:contourClr>
              <a:schemeClr val="accent3">
                <a:shade val="70000"/>
                <a:satMod val="105000"/>
              </a:schemeClr>
            </a:contourClr>
          </a:sp3d>
        </p:spPr>
        <p:style>
          <a:lnRef idx="1">
            <a:schemeClr val="accent3"/>
          </a:lnRef>
          <a:fillRef idx="3">
            <a:schemeClr val="accent3"/>
          </a:fillRef>
          <a:effectRef idx="2">
            <a:schemeClr val="accent3"/>
          </a:effectRef>
          <a:fontRef idx="minor">
            <a:schemeClr val="lt1"/>
          </a:fontRef>
        </p:style>
      </p:sp>
      <p:grpSp>
        <p:nvGrpSpPr>
          <p:cNvPr id="6" name="Group 65"/>
          <p:cNvGrpSpPr/>
          <p:nvPr/>
        </p:nvGrpSpPr>
        <p:grpSpPr>
          <a:xfrm>
            <a:off x="2160891" y="5885706"/>
            <a:ext cx="1175963" cy="809113"/>
            <a:chOff x="2314869" y="3166247"/>
            <a:chExt cx="1617217" cy="1026932"/>
          </a:xfrm>
          <a:scene3d>
            <a:camera prst="orthographicFront"/>
            <a:lightRig rig="threePt" dir="t"/>
          </a:scene3d>
        </p:grpSpPr>
        <p:sp>
          <p:nvSpPr>
            <p:cNvPr id="67" name="Rounded Rectangle 66"/>
            <p:cNvSpPr/>
            <p:nvPr/>
          </p:nvSpPr>
          <p:spPr>
            <a:xfrm>
              <a:off x="2314869" y="3166247"/>
              <a:ext cx="1617217" cy="1026932"/>
            </a:xfrm>
            <a:prstGeom prst="roundRect">
              <a:avLst>
                <a:gd name="adj" fmla="val 10000"/>
              </a:avLst>
            </a:prstGeom>
            <a:solidFill>
              <a:schemeClr val="accent3">
                <a:lumMod val="60000"/>
                <a:lumOff val="40000"/>
              </a:schemeClr>
            </a:solidFill>
            <a:ln>
              <a:solidFill>
                <a:srgbClr val="003300"/>
              </a:solidFill>
            </a:ln>
            <a:sp3d>
              <a:bevelT prst="relaxedInset"/>
              <a:bevelB prst="relaxedInset"/>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68" name="Rounded Rectangle 5"/>
            <p:cNvSpPr/>
            <p:nvPr/>
          </p:nvSpPr>
          <p:spPr>
            <a:xfrm>
              <a:off x="2344947" y="3196325"/>
              <a:ext cx="1557061" cy="96677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nchor="ctr"/>
            <a:lstStyle/>
            <a:p>
              <a:pPr algn="ctr" defTabSz="666750">
                <a:lnSpc>
                  <a:spcPct val="90000"/>
                </a:lnSpc>
                <a:spcAft>
                  <a:spcPct val="35000"/>
                </a:spcAft>
                <a:defRPr/>
              </a:pPr>
              <a:r>
                <a:rPr lang="en-US" sz="1500" dirty="0">
                  <a:latin typeface="Lucida Sans"/>
                  <a:cs typeface="Lucida Sans"/>
                </a:rPr>
                <a:t>Productive Assets</a:t>
              </a:r>
            </a:p>
          </p:txBody>
        </p:sp>
      </p:grpSp>
      <p:sp>
        <p:nvSpPr>
          <p:cNvPr id="72" name="Rounded Rectangle 71"/>
          <p:cNvSpPr/>
          <p:nvPr/>
        </p:nvSpPr>
        <p:spPr>
          <a:xfrm>
            <a:off x="4054546" y="5849094"/>
            <a:ext cx="1404563" cy="732913"/>
          </a:xfrm>
          <a:prstGeom prst="roundRect">
            <a:avLst>
              <a:gd name="adj" fmla="val 10000"/>
            </a:avLst>
          </a:prstGeom>
          <a:solidFill>
            <a:srgbClr val="003300"/>
          </a:solidFill>
          <a:ln>
            <a:solidFill>
              <a:srgbClr val="80B67B"/>
            </a:solidFill>
          </a:ln>
          <a:scene3d>
            <a:camera prst="orthographicFront" fov="0">
              <a:rot lat="0" lon="0" rev="0"/>
            </a:camera>
            <a:lightRig rig="threePt" dir="t">
              <a:rot lat="0" lon="0" rev="0"/>
            </a:lightRig>
          </a:scene3d>
          <a:sp3d contourW="9525" prstMaterial="matte">
            <a:bevelT prst="relaxedInset"/>
            <a:bevelB prst="relaxedInset"/>
            <a:contourClr>
              <a:schemeClr val="accent3">
                <a:shade val="70000"/>
                <a:satMod val="105000"/>
              </a:schemeClr>
            </a:contourClr>
          </a:sp3d>
        </p:spPr>
        <p:style>
          <a:lnRef idx="1">
            <a:schemeClr val="accent3"/>
          </a:lnRef>
          <a:fillRef idx="3">
            <a:schemeClr val="accent3"/>
          </a:fillRef>
          <a:effectRef idx="2">
            <a:schemeClr val="accent3"/>
          </a:effectRef>
          <a:fontRef idx="minor">
            <a:schemeClr val="lt1"/>
          </a:fontRef>
        </p:style>
      </p:sp>
      <p:grpSp>
        <p:nvGrpSpPr>
          <p:cNvPr id="7" name="Group 72"/>
          <p:cNvGrpSpPr/>
          <p:nvPr/>
        </p:nvGrpSpPr>
        <p:grpSpPr>
          <a:xfrm>
            <a:off x="4234237" y="6019800"/>
            <a:ext cx="1404563" cy="732913"/>
            <a:chOff x="4291467" y="3166247"/>
            <a:chExt cx="1617217" cy="1026932"/>
          </a:xfrm>
          <a:scene3d>
            <a:camera prst="orthographicFront"/>
            <a:lightRig rig="threePt" dir="t"/>
          </a:scene3d>
        </p:grpSpPr>
        <p:sp>
          <p:nvSpPr>
            <p:cNvPr id="74" name="Rounded Rectangle 73"/>
            <p:cNvSpPr/>
            <p:nvPr/>
          </p:nvSpPr>
          <p:spPr>
            <a:xfrm>
              <a:off x="4291467" y="3166247"/>
              <a:ext cx="1617217" cy="1026932"/>
            </a:xfrm>
            <a:prstGeom prst="roundRect">
              <a:avLst>
                <a:gd name="adj" fmla="val 10000"/>
              </a:avLst>
            </a:prstGeom>
            <a:solidFill>
              <a:schemeClr val="accent3">
                <a:lumMod val="60000"/>
                <a:lumOff val="40000"/>
              </a:schemeClr>
            </a:solidFill>
            <a:ln>
              <a:solidFill>
                <a:srgbClr val="003300"/>
              </a:solidFill>
            </a:ln>
            <a:sp3d>
              <a:bevelT prst="relaxedInset"/>
              <a:bevelB prst="relaxedInset"/>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75" name="Rounded Rectangle 5"/>
            <p:cNvSpPr/>
            <p:nvPr/>
          </p:nvSpPr>
          <p:spPr>
            <a:xfrm>
              <a:off x="4321545" y="3196325"/>
              <a:ext cx="1557061" cy="96677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nchor="ctr"/>
            <a:lstStyle/>
            <a:p>
              <a:pPr algn="ctr" defTabSz="666750">
                <a:lnSpc>
                  <a:spcPct val="90000"/>
                </a:lnSpc>
                <a:spcAft>
                  <a:spcPct val="35000"/>
                </a:spcAft>
                <a:defRPr/>
              </a:pPr>
              <a:r>
                <a:rPr lang="en-US" sz="1500">
                  <a:latin typeface="Lucida Sans"/>
                  <a:cs typeface="Lucida Sans"/>
                </a:rPr>
                <a:t>Employment</a:t>
              </a:r>
              <a:endParaRPr lang="en-US" sz="1500" dirty="0">
                <a:latin typeface="Lucida Sans"/>
                <a:cs typeface="Lucida Sans"/>
              </a:endParaRPr>
            </a:p>
          </p:txBody>
        </p:sp>
      </p:grpSp>
      <p:sp>
        <p:nvSpPr>
          <p:cNvPr id="77" name="Rounded Rectangle 76"/>
          <p:cNvSpPr/>
          <p:nvPr/>
        </p:nvSpPr>
        <p:spPr>
          <a:xfrm>
            <a:off x="6983109" y="5391894"/>
            <a:ext cx="1447800" cy="838200"/>
          </a:xfrm>
          <a:prstGeom prst="roundRect">
            <a:avLst>
              <a:gd name="adj" fmla="val 10000"/>
            </a:avLst>
          </a:prstGeom>
          <a:solidFill>
            <a:srgbClr val="003300"/>
          </a:solidFill>
          <a:ln>
            <a:solidFill>
              <a:srgbClr val="5474A0"/>
            </a:solidFill>
          </a:ln>
          <a:scene3d>
            <a:camera prst="orthographicFront" fov="0">
              <a:rot lat="0" lon="0" rev="0"/>
            </a:camera>
            <a:lightRig rig="threePt" dir="t">
              <a:rot lat="0" lon="0" rev="0"/>
            </a:lightRig>
          </a:scene3d>
          <a:sp3d contourW="9525" prstMaterial="matte">
            <a:bevelT prst="relaxedInset"/>
            <a:bevelB prst="relaxedInset"/>
            <a:contourClr>
              <a:schemeClr val="accent3">
                <a:shade val="70000"/>
                <a:satMod val="105000"/>
              </a:schemeClr>
            </a:contourClr>
          </a:sp3d>
        </p:spPr>
        <p:style>
          <a:lnRef idx="1">
            <a:schemeClr val="accent3"/>
          </a:lnRef>
          <a:fillRef idx="3">
            <a:schemeClr val="accent3"/>
          </a:fillRef>
          <a:effectRef idx="2">
            <a:schemeClr val="accent3"/>
          </a:effectRef>
          <a:fontRef idx="minor">
            <a:schemeClr val="lt1"/>
          </a:fontRef>
        </p:style>
      </p:sp>
      <p:grpSp>
        <p:nvGrpSpPr>
          <p:cNvPr id="8" name="Group 77"/>
          <p:cNvGrpSpPr/>
          <p:nvPr/>
        </p:nvGrpSpPr>
        <p:grpSpPr>
          <a:xfrm>
            <a:off x="7162800" y="5562600"/>
            <a:ext cx="1447800" cy="838200"/>
            <a:chOff x="6268066" y="3166247"/>
            <a:chExt cx="1617217" cy="1026932"/>
          </a:xfrm>
          <a:scene3d>
            <a:camera prst="orthographicFront"/>
            <a:lightRig rig="threePt" dir="t"/>
          </a:scene3d>
        </p:grpSpPr>
        <p:sp>
          <p:nvSpPr>
            <p:cNvPr id="79" name="Rounded Rectangle 78"/>
            <p:cNvSpPr/>
            <p:nvPr/>
          </p:nvSpPr>
          <p:spPr>
            <a:xfrm>
              <a:off x="6268066" y="3166247"/>
              <a:ext cx="1617217" cy="1026932"/>
            </a:xfrm>
            <a:prstGeom prst="roundRect">
              <a:avLst>
                <a:gd name="adj" fmla="val 10000"/>
              </a:avLst>
            </a:prstGeom>
            <a:solidFill>
              <a:schemeClr val="accent3">
                <a:lumMod val="60000"/>
                <a:lumOff val="40000"/>
              </a:schemeClr>
            </a:solidFill>
            <a:ln>
              <a:solidFill>
                <a:srgbClr val="003300"/>
              </a:solidFill>
            </a:ln>
            <a:sp3d>
              <a:bevelT prst="relaxedInset"/>
              <a:bevelB prst="relaxedInset"/>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80" name="Rounded Rectangle 5"/>
            <p:cNvSpPr/>
            <p:nvPr/>
          </p:nvSpPr>
          <p:spPr>
            <a:xfrm>
              <a:off x="6298144" y="3196325"/>
              <a:ext cx="1557061" cy="96677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nchor="ctr"/>
            <a:lstStyle/>
            <a:p>
              <a:pPr algn="ctr" defTabSz="666750">
                <a:lnSpc>
                  <a:spcPct val="90000"/>
                </a:lnSpc>
                <a:spcAft>
                  <a:spcPct val="35000"/>
                </a:spcAft>
                <a:defRPr/>
              </a:pPr>
              <a:r>
                <a:rPr lang="en-US" sz="1500" dirty="0">
                  <a:latin typeface="Lucida Sans"/>
                  <a:cs typeface="Lucida Sans"/>
                </a:rPr>
                <a:t>Enterprise Development</a:t>
              </a:r>
            </a:p>
          </p:txBody>
        </p:sp>
      </p:grpSp>
      <p:sp>
        <p:nvSpPr>
          <p:cNvPr id="43" name="TextBox 42"/>
          <p:cNvSpPr txBox="1">
            <a:spLocks noChangeArrowheads="1"/>
          </p:cNvSpPr>
          <p:nvPr/>
        </p:nvSpPr>
        <p:spPr bwMode="auto">
          <a:xfrm>
            <a:off x="5080000" y="373063"/>
            <a:ext cx="29972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3200" b="1">
                <a:latin typeface="Myriad Pro" charset="0"/>
              </a:rPr>
              <a:t>The MERS River</a:t>
            </a:r>
          </a:p>
          <a:p>
            <a:pPr eaLnBrk="1" hangingPunct="1"/>
            <a:endParaRPr lang="en-GB" altLang="en-US" sz="1800"/>
          </a:p>
        </p:txBody>
      </p:sp>
      <p:pic>
        <p:nvPicPr>
          <p:cNvPr id="67626" name="Picture 4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1646238"/>
            <a:ext cx="1143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27" name="Picture 4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036638"/>
            <a:ext cx="1143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28" name="Picture 4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1338" y="2746375"/>
            <a:ext cx="833437"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Left Arrow 44"/>
          <p:cNvSpPr>
            <a:spLocks noChangeArrowheads="1"/>
          </p:cNvSpPr>
          <p:nvPr/>
        </p:nvSpPr>
        <p:spPr bwMode="auto">
          <a:xfrm flipH="1">
            <a:off x="5656263" y="2055813"/>
            <a:ext cx="1506537" cy="304800"/>
          </a:xfrm>
          <a:prstGeom prst="leftArrow">
            <a:avLst>
              <a:gd name="adj1" fmla="val 50000"/>
              <a:gd name="adj2" fmla="val 49999"/>
            </a:avLst>
          </a:prstGeom>
          <a:solidFill>
            <a:srgbClr val="E46C0A"/>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GB">
              <a:solidFill>
                <a:schemeClr val="lt1"/>
              </a:solidFill>
              <a:latin typeface="+mn-lt"/>
              <a:ea typeface="+mn-ea"/>
            </a:endParaRPr>
          </a:p>
        </p:txBody>
      </p:sp>
      <p:sp>
        <p:nvSpPr>
          <p:cNvPr id="46" name="TextBox 45"/>
          <p:cNvSpPr txBox="1">
            <a:spLocks noChangeArrowheads="1"/>
          </p:cNvSpPr>
          <p:nvPr/>
        </p:nvSpPr>
        <p:spPr bwMode="auto">
          <a:xfrm>
            <a:off x="3619500" y="2022475"/>
            <a:ext cx="2052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800" b="1"/>
              <a:t>FOUNDATIONAL</a:t>
            </a:r>
          </a:p>
        </p:txBody>
      </p:sp>
      <p:sp>
        <p:nvSpPr>
          <p:cNvPr id="47" name="Left Arrow 46"/>
          <p:cNvSpPr>
            <a:spLocks noChangeArrowheads="1"/>
          </p:cNvSpPr>
          <p:nvPr/>
        </p:nvSpPr>
        <p:spPr bwMode="auto">
          <a:xfrm>
            <a:off x="2182813" y="2055813"/>
            <a:ext cx="1403350" cy="304800"/>
          </a:xfrm>
          <a:prstGeom prst="leftArrow">
            <a:avLst>
              <a:gd name="adj1" fmla="val 50000"/>
              <a:gd name="adj2" fmla="val 50006"/>
            </a:avLst>
          </a:prstGeom>
          <a:solidFill>
            <a:srgbClr val="E46C0A"/>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GB">
              <a:solidFill>
                <a:schemeClr val="lt1"/>
              </a:solidFill>
              <a:latin typeface="+mn-lt"/>
              <a:ea typeface="+mn-ea"/>
            </a:endParaRPr>
          </a:p>
        </p:txBody>
      </p:sp>
      <p:sp>
        <p:nvSpPr>
          <p:cNvPr id="48" name="Left Arrow 47"/>
          <p:cNvSpPr>
            <a:spLocks noChangeArrowheads="1"/>
          </p:cNvSpPr>
          <p:nvPr/>
        </p:nvSpPr>
        <p:spPr bwMode="auto">
          <a:xfrm flipH="1">
            <a:off x="5503863" y="5049838"/>
            <a:ext cx="2573337" cy="144462"/>
          </a:xfrm>
          <a:prstGeom prst="leftArrow">
            <a:avLst>
              <a:gd name="adj1" fmla="val 50000"/>
              <a:gd name="adj2" fmla="val 49976"/>
            </a:avLst>
          </a:prstGeom>
          <a:solidFill>
            <a:srgbClr val="E46C0A"/>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GB">
              <a:solidFill>
                <a:schemeClr val="lt1"/>
              </a:solidFill>
              <a:latin typeface="+mn-lt"/>
              <a:ea typeface="+mn-ea"/>
            </a:endParaRPr>
          </a:p>
        </p:txBody>
      </p:sp>
      <p:sp>
        <p:nvSpPr>
          <p:cNvPr id="50" name="TextBox 49"/>
          <p:cNvSpPr txBox="1">
            <a:spLocks noChangeArrowheads="1"/>
          </p:cNvSpPr>
          <p:nvPr/>
        </p:nvSpPr>
        <p:spPr bwMode="auto">
          <a:xfrm>
            <a:off x="3962400" y="4927600"/>
            <a:ext cx="1709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800" b="1">
                <a:solidFill>
                  <a:srgbClr val="000000"/>
                </a:solidFill>
              </a:rPr>
              <a:t>TECHNICAL</a:t>
            </a:r>
          </a:p>
        </p:txBody>
      </p:sp>
      <p:sp>
        <p:nvSpPr>
          <p:cNvPr id="54" name="Left Arrow 53"/>
          <p:cNvSpPr>
            <a:spLocks noChangeArrowheads="1"/>
          </p:cNvSpPr>
          <p:nvPr/>
        </p:nvSpPr>
        <p:spPr bwMode="auto">
          <a:xfrm>
            <a:off x="1981200" y="5059363"/>
            <a:ext cx="1998663" cy="112712"/>
          </a:xfrm>
          <a:prstGeom prst="leftArrow">
            <a:avLst>
              <a:gd name="adj1" fmla="val 50000"/>
              <a:gd name="adj2" fmla="val 49996"/>
            </a:avLst>
          </a:prstGeom>
          <a:solidFill>
            <a:srgbClr val="E46C0A"/>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GB">
              <a:solidFill>
                <a:schemeClr val="lt1"/>
              </a:solidFill>
              <a:latin typeface="+mn-lt"/>
              <a:ea typeface="+mn-ea"/>
            </a:endParaRPr>
          </a:p>
        </p:txBody>
      </p:sp>
      <p:sp>
        <p:nvSpPr>
          <p:cNvPr id="67635" name="TextBox 61"/>
          <p:cNvSpPr txBox="1">
            <a:spLocks noChangeArrowheads="1"/>
          </p:cNvSpPr>
          <p:nvPr/>
        </p:nvSpPr>
        <p:spPr bwMode="auto">
          <a:xfrm>
            <a:off x="8583613" y="6418263"/>
            <a:ext cx="441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200"/>
              <a:t>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500"/>
                                        <p:tgtEl>
                                          <p:spTgt spid="49"/>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par>
                          <p:cTn id="23" fill="hold" nodeType="afterGroup">
                            <p:stCondLst>
                              <p:cond delay="500"/>
                            </p:stCondLst>
                            <p:childTnLst>
                              <p:par>
                                <p:cTn id="24" presetID="22" presetClass="entr" presetSubtype="1"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ipe(up)">
                                      <p:cBhvr>
                                        <p:cTn id="29" dur="500"/>
                                        <p:tgtEl>
                                          <p:spTgt spid="4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500"/>
                                        <p:tgtEl>
                                          <p:spTgt spid="53"/>
                                        </p:tgtEl>
                                      </p:cBhvr>
                                    </p:animEffect>
                                  </p:childTnLst>
                                </p:cTn>
                              </p:par>
                              <p:par>
                                <p:cTn id="35" presetID="10"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up)">
                                      <p:cBhvr>
                                        <p:cTn id="42" dur="500"/>
                                        <p:tgtEl>
                                          <p:spTgt spid="16"/>
                                        </p:tgtEl>
                                      </p:cBhvr>
                                    </p:animEffect>
                                  </p:childTnLst>
                                </p:cTn>
                              </p:par>
                            </p:childTnLst>
                          </p:cTn>
                        </p:par>
                        <p:par>
                          <p:cTn id="43" fill="hold" nodeType="afterGroup">
                            <p:stCondLst>
                              <p:cond delay="500"/>
                            </p:stCondLst>
                            <p:childTnLst>
                              <p:par>
                                <p:cTn id="44" presetID="22" presetClass="entr" presetSubtype="1"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up)">
                                      <p:cBhvr>
                                        <p:cTn id="46" dur="500"/>
                                        <p:tgtEl>
                                          <p:spTgt spid="2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500"/>
                                        <p:tgtEl>
                                          <p:spTgt spid="57"/>
                                        </p:tgtEl>
                                      </p:cBhvr>
                                    </p:animEffect>
                                  </p:childTnLst>
                                </p:cTn>
                              </p:par>
                              <p:par>
                                <p:cTn id="52" presetID="10" presetClass="entr" presetSubtype="0"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1" fill="hold"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up)">
                                      <p:cBhvr>
                                        <p:cTn id="63" dur="500"/>
                                        <p:tgtEl>
                                          <p:spTgt spid="30"/>
                                        </p:tgtEl>
                                      </p:cBhvr>
                                    </p:animEffect>
                                  </p:childTnLst>
                                </p:cTn>
                              </p:par>
                            </p:childTnLst>
                          </p:cTn>
                        </p:par>
                        <p:par>
                          <p:cTn id="64" fill="hold" nodeType="afterGroup">
                            <p:stCondLst>
                              <p:cond delay="500"/>
                            </p:stCondLst>
                            <p:childTnLst>
                              <p:par>
                                <p:cTn id="65" presetID="22" presetClass="entr" presetSubtype="1"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up)">
                                      <p:cBhvr>
                                        <p:cTn id="67" dur="500"/>
                                        <p:tgtEl>
                                          <p:spTgt spid="27"/>
                                        </p:tgtEl>
                                      </p:cBhvr>
                                    </p:animEffect>
                                  </p:childTnLst>
                                </p:cTn>
                              </p:par>
                            </p:childTnLst>
                          </p:cTn>
                        </p:par>
                        <p:par>
                          <p:cTn id="68" fill="hold" nodeType="afterGroup">
                            <p:stCondLst>
                              <p:cond delay="1000"/>
                            </p:stCondLst>
                            <p:childTnLst>
                              <p:par>
                                <p:cTn id="69" presetID="22" presetClass="entr" presetSubtype="1" fill="hold"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up)">
                                      <p:cBhvr>
                                        <p:cTn id="71" dur="500"/>
                                        <p:tgtEl>
                                          <p:spTgt spid="25"/>
                                        </p:tgtEl>
                                      </p:cBhvr>
                                    </p:animEffect>
                                  </p:childTnLst>
                                </p:cTn>
                              </p:par>
                            </p:childTnLst>
                          </p:cTn>
                        </p:par>
                        <p:par>
                          <p:cTn id="72" fill="hold" nodeType="afterGroup">
                            <p:stCondLst>
                              <p:cond delay="1500"/>
                            </p:stCondLst>
                            <p:childTnLst>
                              <p:par>
                                <p:cTn id="73" presetID="22" presetClass="entr" presetSubtype="1"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up)">
                                      <p:cBhvr>
                                        <p:cTn id="75" dur="500"/>
                                        <p:tgtEl>
                                          <p:spTgt spid="23"/>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nodeType="click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fade">
                                      <p:cBhvr>
                                        <p:cTn id="80" dur="500"/>
                                        <p:tgtEl>
                                          <p:spTgt spid="61"/>
                                        </p:tgtEl>
                                      </p:cBhvr>
                                    </p:animEffect>
                                  </p:childTnLst>
                                </p:cTn>
                              </p:par>
                              <p:par>
                                <p:cTn id="81" presetID="10" presetClass="entr" presetSubtype="0" fill="hold" nodeType="with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fade">
                                      <p:cBhvr>
                                        <p:cTn id="83" dur="500"/>
                                        <p:tgtEl>
                                          <p:spTgt spid="5"/>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nodeType="clickEffect">
                                  <p:stCondLst>
                                    <p:cond delay="0"/>
                                  </p:stCondLst>
                                  <p:childTnLst>
                                    <p:set>
                                      <p:cBhvr>
                                        <p:cTn id="87" dur="1" fill="hold">
                                          <p:stCondLst>
                                            <p:cond delay="0"/>
                                          </p:stCondLst>
                                        </p:cTn>
                                        <p:tgtEl>
                                          <p:spTgt spid="65"/>
                                        </p:tgtEl>
                                        <p:attrNameLst>
                                          <p:attrName>style.visibility</p:attrName>
                                        </p:attrNameLst>
                                      </p:cBhvr>
                                      <p:to>
                                        <p:strVal val="visible"/>
                                      </p:to>
                                    </p:set>
                                    <p:animEffect transition="in" filter="fade">
                                      <p:cBhvr>
                                        <p:cTn id="88" dur="500"/>
                                        <p:tgtEl>
                                          <p:spTgt spid="65"/>
                                        </p:tgtEl>
                                      </p:cBhvr>
                                    </p:animEffect>
                                  </p:childTnLst>
                                </p:cTn>
                              </p:par>
                              <p:par>
                                <p:cTn id="89" presetID="10" presetClass="entr" presetSubtype="0" fill="hold" nodeType="with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500"/>
                                        <p:tgtEl>
                                          <p:spTgt spid="6"/>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0" presetClass="entr" presetSubtype="0" fill="hold" nodeType="clickEffect">
                                  <p:stCondLst>
                                    <p:cond delay="0"/>
                                  </p:stCondLst>
                                  <p:childTnLst>
                                    <p:set>
                                      <p:cBhvr>
                                        <p:cTn id="95" dur="1" fill="hold">
                                          <p:stCondLst>
                                            <p:cond delay="0"/>
                                          </p:stCondLst>
                                        </p:cTn>
                                        <p:tgtEl>
                                          <p:spTgt spid="72"/>
                                        </p:tgtEl>
                                        <p:attrNameLst>
                                          <p:attrName>style.visibility</p:attrName>
                                        </p:attrNameLst>
                                      </p:cBhvr>
                                      <p:to>
                                        <p:strVal val="visible"/>
                                      </p:to>
                                    </p:set>
                                    <p:animEffect transition="in" filter="fade">
                                      <p:cBhvr>
                                        <p:cTn id="96" dur="500"/>
                                        <p:tgtEl>
                                          <p:spTgt spid="72"/>
                                        </p:tgtEl>
                                      </p:cBhvr>
                                    </p:animEffect>
                                  </p:childTnLst>
                                </p:cTn>
                              </p:par>
                              <p:par>
                                <p:cTn id="97" presetID="10" presetClass="entr" presetSubtype="0" fill="hold" nodeType="withEffect">
                                  <p:stCondLst>
                                    <p:cond delay="0"/>
                                  </p:stCondLst>
                                  <p:childTnLst>
                                    <p:set>
                                      <p:cBhvr>
                                        <p:cTn id="98" dur="1" fill="hold">
                                          <p:stCondLst>
                                            <p:cond delay="0"/>
                                          </p:stCondLst>
                                        </p:cTn>
                                        <p:tgtEl>
                                          <p:spTgt spid="7"/>
                                        </p:tgtEl>
                                        <p:attrNameLst>
                                          <p:attrName>style.visibility</p:attrName>
                                        </p:attrNameLst>
                                      </p:cBhvr>
                                      <p:to>
                                        <p:strVal val="visible"/>
                                      </p:to>
                                    </p:set>
                                    <p:animEffect transition="in" filter="fade">
                                      <p:cBhvr>
                                        <p:cTn id="99" dur="500"/>
                                        <p:tgtEl>
                                          <p:spTgt spid="7"/>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ntr" presetSubtype="0" fill="hold" nodeType="clickEffect">
                                  <p:stCondLst>
                                    <p:cond delay="0"/>
                                  </p:stCondLst>
                                  <p:childTnLst>
                                    <p:set>
                                      <p:cBhvr>
                                        <p:cTn id="103" dur="1" fill="hold">
                                          <p:stCondLst>
                                            <p:cond delay="0"/>
                                          </p:stCondLst>
                                        </p:cTn>
                                        <p:tgtEl>
                                          <p:spTgt spid="77"/>
                                        </p:tgtEl>
                                        <p:attrNameLst>
                                          <p:attrName>style.visibility</p:attrName>
                                        </p:attrNameLst>
                                      </p:cBhvr>
                                      <p:to>
                                        <p:strVal val="visible"/>
                                      </p:to>
                                    </p:set>
                                    <p:animEffect transition="in" filter="fade">
                                      <p:cBhvr>
                                        <p:cTn id="104" dur="500"/>
                                        <p:tgtEl>
                                          <p:spTgt spid="77"/>
                                        </p:tgtEl>
                                      </p:cBhvr>
                                    </p:animEffect>
                                  </p:childTnLst>
                                </p:cTn>
                              </p:par>
                              <p:par>
                                <p:cTn id="105" presetID="10" presetClass="entr" presetSubtype="0" fill="hold" nodeType="withEffect">
                                  <p:stCondLst>
                                    <p:cond delay="0"/>
                                  </p:stCondLst>
                                  <p:childTnLst>
                                    <p:set>
                                      <p:cBhvr>
                                        <p:cTn id="106" dur="1" fill="hold">
                                          <p:stCondLst>
                                            <p:cond delay="0"/>
                                          </p:stCondLst>
                                        </p:cTn>
                                        <p:tgtEl>
                                          <p:spTgt spid="8"/>
                                        </p:tgtEl>
                                        <p:attrNameLst>
                                          <p:attrName>style.visibility</p:attrName>
                                        </p:attrNameLst>
                                      </p:cBhvr>
                                      <p:to>
                                        <p:strVal val="visible"/>
                                      </p:to>
                                    </p:set>
                                    <p:animEffect transition="in" filter="fade">
                                      <p:cBhvr>
                                        <p:cTn id="107" dur="500"/>
                                        <p:tgtEl>
                                          <p:spTgt spid="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46"/>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45"/>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47"/>
                                        </p:tgtEl>
                                        <p:attrNameLst>
                                          <p:attrName>style.visibility</p:attrName>
                                        </p:attrNameLst>
                                      </p:cBhvr>
                                      <p:to>
                                        <p:strVal val="visible"/>
                                      </p:to>
                                    </p:se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50"/>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animBg="1"/>
      <p:bldP spid="46" grpId="0"/>
      <p:bldP spid="47" grpId="0" animBg="1"/>
      <p:bldP spid="48" grpId="0" animBg="1"/>
      <p:bldP spid="50" grpId="0"/>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Rectangle 12"/>
          <p:cNvSpPr/>
          <p:nvPr/>
        </p:nvSpPr>
        <p:spPr>
          <a:xfrm>
            <a:off x="152400" y="609600"/>
            <a:ext cx="2743200" cy="5516563"/>
          </a:xfrm>
          <a:prstGeom prst="rect">
            <a:avLst/>
          </a:prstGeom>
          <a:solidFill>
            <a:srgbClr val="00330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a:solidFill>
                <a:srgbClr val="FFFFFF"/>
              </a:solidFill>
              <a:latin typeface="Lucida Sans" charset="0"/>
            </a:endParaRPr>
          </a:p>
        </p:txBody>
      </p:sp>
      <p:sp>
        <p:nvSpPr>
          <p:cNvPr id="8" name="Content Placeholder 19"/>
          <p:cNvSpPr txBox="1">
            <a:spLocks/>
          </p:cNvSpPr>
          <p:nvPr/>
        </p:nvSpPr>
        <p:spPr bwMode="auto">
          <a:xfrm>
            <a:off x="3124200" y="619125"/>
            <a:ext cx="5638800"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274638"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buClr>
                <a:srgbClr val="005431"/>
              </a:buClr>
              <a:buSzPct val="150000"/>
            </a:pPr>
            <a:r>
              <a:rPr lang="en-US" altLang="en-US" sz="3200">
                <a:latin typeface="Adobe Garamond Pro" charset="0"/>
              </a:rPr>
              <a:t>Qualitative in nature and specify the minimum levels to be attained.</a:t>
            </a:r>
          </a:p>
        </p:txBody>
      </p:sp>
      <p:sp>
        <p:nvSpPr>
          <p:cNvPr id="9" name="Content Placeholder 19"/>
          <p:cNvSpPr txBox="1">
            <a:spLocks/>
          </p:cNvSpPr>
          <p:nvPr/>
        </p:nvSpPr>
        <p:spPr bwMode="auto">
          <a:xfrm>
            <a:off x="3124200" y="2819400"/>
            <a:ext cx="563880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111125"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buClr>
                <a:srgbClr val="9E4D00"/>
              </a:buClr>
              <a:buSzPct val="150000"/>
            </a:pPr>
            <a:r>
              <a:rPr lang="en-US" altLang="en-US" sz="2800">
                <a:solidFill>
                  <a:srgbClr val="0000FF"/>
                </a:solidFill>
                <a:latin typeface="Adobe Garamond Pro" charset="0"/>
              </a:rPr>
              <a:t>e.g: </a:t>
            </a:r>
            <a:r>
              <a:rPr lang="en-US" altLang="en-US" sz="2800" u="sng">
                <a:solidFill>
                  <a:srgbClr val="0000FF"/>
                </a:solidFill>
                <a:latin typeface="Adobe Garamond Pro" charset="0"/>
              </a:rPr>
              <a:t>Core standard 1</a:t>
            </a:r>
            <a:r>
              <a:rPr lang="en-US" altLang="en-US" sz="2800">
                <a:solidFill>
                  <a:srgbClr val="0000FF"/>
                </a:solidFill>
                <a:latin typeface="Adobe Garamond Pro" charset="0"/>
              </a:rPr>
              <a:t>: Market-Oriented programming </a:t>
            </a:r>
            <a:r>
              <a:rPr lang="en-US" altLang="en-US" sz="2000" i="1">
                <a:solidFill>
                  <a:srgbClr val="0000FF"/>
                </a:solidFill>
                <a:latin typeface="Adobe Garamond Pro" charset="0"/>
              </a:rPr>
              <a:t>(page 20 Handbook)</a:t>
            </a:r>
          </a:p>
          <a:p>
            <a:pPr lvl="1" eaLnBrk="1" hangingPunct="1">
              <a:spcBef>
                <a:spcPts val="1900"/>
              </a:spcBef>
              <a:buClr>
                <a:srgbClr val="9E4D00"/>
              </a:buClr>
              <a:buSzPct val="150000"/>
            </a:pPr>
            <a:r>
              <a:rPr lang="ja-JP" altLang="en-US" sz="2800" i="1">
                <a:solidFill>
                  <a:srgbClr val="0000FF"/>
                </a:solidFill>
                <a:latin typeface="Adobe Garamond Pro" charset="0"/>
              </a:rPr>
              <a:t>“</a:t>
            </a:r>
            <a:r>
              <a:rPr lang="en-US" altLang="ja-JP" sz="2800" i="1">
                <a:solidFill>
                  <a:srgbClr val="0000FF"/>
                </a:solidFill>
                <a:latin typeface="Adobe Garamond Pro" charset="0"/>
              </a:rPr>
              <a:t>Program design and implementation decisions consider economic and market dynamics.</a:t>
            </a:r>
            <a:r>
              <a:rPr lang="ja-JP" altLang="en-US" sz="2800" i="1">
                <a:solidFill>
                  <a:srgbClr val="0000FF"/>
                </a:solidFill>
                <a:latin typeface="Adobe Garamond Pro" charset="0"/>
              </a:rPr>
              <a:t>”</a:t>
            </a:r>
            <a:endParaRPr lang="en-US" altLang="en-US" sz="2800" i="1">
              <a:solidFill>
                <a:srgbClr val="0000FF"/>
              </a:solidFill>
              <a:latin typeface="Adobe Garamond Pro" charset="0"/>
            </a:endParaRPr>
          </a:p>
        </p:txBody>
      </p:sp>
      <p:sp>
        <p:nvSpPr>
          <p:cNvPr id="10" name="Title 1"/>
          <p:cNvSpPr txBox="1">
            <a:spLocks/>
          </p:cNvSpPr>
          <p:nvPr/>
        </p:nvSpPr>
        <p:spPr bwMode="auto">
          <a:xfrm>
            <a:off x="381000" y="914400"/>
            <a:ext cx="23622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1" hangingPunct="1"/>
            <a:r>
              <a:rPr lang="en-US" altLang="en-US" sz="3300" b="1">
                <a:solidFill>
                  <a:srgbClr val="FFFFFF"/>
                </a:solidFill>
                <a:latin typeface="Lucida Sans" pitchFamily="34" charset="0"/>
              </a:rPr>
              <a:t>Structure of the handbook</a:t>
            </a:r>
          </a:p>
        </p:txBody>
      </p:sp>
      <p:sp>
        <p:nvSpPr>
          <p:cNvPr id="11" name="Text Placeholder 2"/>
          <p:cNvSpPr txBox="1">
            <a:spLocks/>
          </p:cNvSpPr>
          <p:nvPr/>
        </p:nvSpPr>
        <p:spPr bwMode="auto">
          <a:xfrm>
            <a:off x="381000" y="2897188"/>
            <a:ext cx="25146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1" hangingPunct="1">
              <a:spcBef>
                <a:spcPct val="20000"/>
              </a:spcBef>
              <a:spcAft>
                <a:spcPts val="1000"/>
              </a:spcAft>
              <a:buClr>
                <a:schemeClr val="accent1"/>
              </a:buClr>
              <a:buSzPct val="85000"/>
              <a:buFont typeface="Wingdings 2" pitchFamily="18" charset="2"/>
              <a:buNone/>
            </a:pPr>
            <a:r>
              <a:rPr lang="en-US" altLang="en-US" sz="3400" b="1">
                <a:solidFill>
                  <a:srgbClr val="FFFFFF"/>
                </a:solidFill>
                <a:latin typeface="Lucida Sans" pitchFamily="34" charset="0"/>
              </a:rPr>
              <a:t>Standards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build="p" bldLvl="2"/>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2" name="Rectangle 12"/>
          <p:cNvSpPr/>
          <p:nvPr/>
        </p:nvSpPr>
        <p:spPr>
          <a:xfrm>
            <a:off x="152400" y="609600"/>
            <a:ext cx="2743200" cy="5516563"/>
          </a:xfrm>
          <a:prstGeom prst="rect">
            <a:avLst/>
          </a:prstGeom>
          <a:solidFill>
            <a:srgbClr val="00330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a:solidFill>
                <a:srgbClr val="FFFFFF"/>
              </a:solidFill>
              <a:latin typeface="Lucida Sans" charset="0"/>
            </a:endParaRPr>
          </a:p>
        </p:txBody>
      </p:sp>
      <p:sp>
        <p:nvSpPr>
          <p:cNvPr id="13" name="Title 1"/>
          <p:cNvSpPr txBox="1">
            <a:spLocks/>
          </p:cNvSpPr>
          <p:nvPr/>
        </p:nvSpPr>
        <p:spPr bwMode="auto">
          <a:xfrm>
            <a:off x="381000" y="914400"/>
            <a:ext cx="23622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1" hangingPunct="1"/>
            <a:r>
              <a:rPr lang="en-US" altLang="en-US" sz="3300" b="1">
                <a:solidFill>
                  <a:srgbClr val="FFFFFF"/>
                </a:solidFill>
                <a:latin typeface="Lucida Sans" pitchFamily="34" charset="0"/>
              </a:rPr>
              <a:t>Structure of the handbook</a:t>
            </a:r>
          </a:p>
        </p:txBody>
      </p:sp>
      <p:sp>
        <p:nvSpPr>
          <p:cNvPr id="14" name="Text Placeholder 2"/>
          <p:cNvSpPr txBox="1">
            <a:spLocks/>
          </p:cNvSpPr>
          <p:nvPr/>
        </p:nvSpPr>
        <p:spPr bwMode="auto">
          <a:xfrm>
            <a:off x="381000" y="2897188"/>
            <a:ext cx="25146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1" hangingPunct="1">
              <a:spcBef>
                <a:spcPct val="20000"/>
              </a:spcBef>
              <a:spcAft>
                <a:spcPts val="1000"/>
              </a:spcAft>
              <a:buClr>
                <a:schemeClr val="accent1"/>
              </a:buClr>
              <a:buSzPct val="85000"/>
            </a:pPr>
            <a:r>
              <a:rPr lang="en-US" altLang="en-US" sz="3400" b="1">
                <a:solidFill>
                  <a:srgbClr val="FFFFFF"/>
                </a:solidFill>
                <a:latin typeface="Lucida Sans" pitchFamily="34" charset="0"/>
              </a:rPr>
              <a:t>Key Actions</a:t>
            </a:r>
          </a:p>
        </p:txBody>
      </p:sp>
      <p:sp>
        <p:nvSpPr>
          <p:cNvPr id="15" name="Content Placeholder 19"/>
          <p:cNvSpPr txBox="1">
            <a:spLocks/>
          </p:cNvSpPr>
          <p:nvPr/>
        </p:nvSpPr>
        <p:spPr bwMode="auto">
          <a:xfrm>
            <a:off x="3124200" y="641350"/>
            <a:ext cx="5638800"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293688" indent="-190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buClr>
                <a:srgbClr val="9E4D00"/>
              </a:buClr>
              <a:buSzPct val="150000"/>
            </a:pPr>
            <a:r>
              <a:rPr lang="en-US" altLang="en-US" sz="3200">
                <a:latin typeface="Adobe Garamond Pro" charset="0"/>
              </a:rPr>
              <a:t>Necessary activities and inputs in order to meet the minimum standards.</a:t>
            </a:r>
          </a:p>
        </p:txBody>
      </p:sp>
      <p:sp>
        <p:nvSpPr>
          <p:cNvPr id="16" name="Content Placeholder 19"/>
          <p:cNvSpPr txBox="1">
            <a:spLocks/>
          </p:cNvSpPr>
          <p:nvPr/>
        </p:nvSpPr>
        <p:spPr bwMode="auto">
          <a:xfrm>
            <a:off x="3124200" y="2897188"/>
            <a:ext cx="563880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111125"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buClr>
                <a:srgbClr val="9E4D00"/>
              </a:buClr>
              <a:buSzPct val="150000"/>
            </a:pPr>
            <a:r>
              <a:rPr lang="en-US" altLang="en-US" sz="2800">
                <a:solidFill>
                  <a:srgbClr val="0000FF"/>
                </a:solidFill>
                <a:latin typeface="Adobe Garamond Pro" charset="0"/>
              </a:rPr>
              <a:t>e.g:  </a:t>
            </a:r>
            <a:r>
              <a:rPr lang="en-US" altLang="en-US" sz="2800" u="sng">
                <a:solidFill>
                  <a:srgbClr val="0000FF"/>
                </a:solidFill>
                <a:latin typeface="Adobe Garamond Pro" charset="0"/>
              </a:rPr>
              <a:t>Key action 1</a:t>
            </a:r>
            <a:r>
              <a:rPr lang="en-US" altLang="en-US" sz="2800">
                <a:solidFill>
                  <a:srgbClr val="0000FF"/>
                </a:solidFill>
                <a:latin typeface="Adobe Garamond Pro" charset="0"/>
              </a:rPr>
              <a:t>: Market-Oriented programming (page 20 Handbook)</a:t>
            </a:r>
          </a:p>
          <a:p>
            <a:pPr lvl="1" eaLnBrk="1" hangingPunct="1">
              <a:spcBef>
                <a:spcPts val="1900"/>
              </a:spcBef>
              <a:buClr>
                <a:srgbClr val="9E4D00"/>
              </a:buClr>
              <a:buSzPct val="150000"/>
            </a:pPr>
            <a:r>
              <a:rPr lang="ja-JP" altLang="en-US" sz="2800" i="1">
                <a:solidFill>
                  <a:srgbClr val="0000FF"/>
                </a:solidFill>
                <a:latin typeface="Adobe Garamond Pro" charset="0"/>
              </a:rPr>
              <a:t>“</a:t>
            </a:r>
            <a:r>
              <a:rPr lang="en-US" altLang="ja-JP" sz="2800" i="1">
                <a:solidFill>
                  <a:srgbClr val="0000FF"/>
                </a:solidFill>
                <a:latin typeface="Adobe Garamond Pro" charset="0"/>
              </a:rPr>
              <a:t>Conduct/identify market analyses to develop projects and interventions.</a:t>
            </a:r>
            <a:r>
              <a:rPr lang="ja-JP" altLang="en-US" sz="2800" i="1">
                <a:solidFill>
                  <a:srgbClr val="0000FF"/>
                </a:solidFill>
                <a:latin typeface="Adobe Garamond Pro" charset="0"/>
              </a:rPr>
              <a:t>”</a:t>
            </a:r>
            <a:endParaRPr lang="en-US" altLang="en-US" sz="2800" i="1">
              <a:solidFill>
                <a:srgbClr val="0000FF"/>
              </a:solidFill>
              <a:latin typeface="Adobe Garamond Pro"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p:bldP spid="16"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Rectangle 12"/>
          <p:cNvSpPr/>
          <p:nvPr/>
        </p:nvSpPr>
        <p:spPr>
          <a:xfrm>
            <a:off x="152400" y="609600"/>
            <a:ext cx="2743200" cy="5516563"/>
          </a:xfrm>
          <a:prstGeom prst="rect">
            <a:avLst/>
          </a:prstGeom>
          <a:solidFill>
            <a:srgbClr val="00330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a:solidFill>
                <a:srgbClr val="FFFFFF"/>
              </a:solidFill>
              <a:latin typeface="Lucida Sans" charset="0"/>
            </a:endParaRPr>
          </a:p>
        </p:txBody>
      </p:sp>
      <p:sp>
        <p:nvSpPr>
          <p:cNvPr id="8" name="Title 1"/>
          <p:cNvSpPr txBox="1">
            <a:spLocks/>
          </p:cNvSpPr>
          <p:nvPr/>
        </p:nvSpPr>
        <p:spPr bwMode="auto">
          <a:xfrm>
            <a:off x="381000" y="914400"/>
            <a:ext cx="23622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1" hangingPunct="1"/>
            <a:r>
              <a:rPr lang="en-US" altLang="en-US" sz="3300" b="1">
                <a:solidFill>
                  <a:srgbClr val="FFFFFF"/>
                </a:solidFill>
                <a:latin typeface="Lucida Sans" pitchFamily="34" charset="0"/>
              </a:rPr>
              <a:t>Structure of the handbook</a:t>
            </a:r>
          </a:p>
        </p:txBody>
      </p:sp>
      <p:sp>
        <p:nvSpPr>
          <p:cNvPr id="9" name="Text Placeholder 2"/>
          <p:cNvSpPr txBox="1">
            <a:spLocks/>
          </p:cNvSpPr>
          <p:nvPr/>
        </p:nvSpPr>
        <p:spPr bwMode="auto">
          <a:xfrm>
            <a:off x="381000" y="2897188"/>
            <a:ext cx="25146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1" hangingPunct="1">
              <a:spcBef>
                <a:spcPct val="20000"/>
              </a:spcBef>
              <a:spcAft>
                <a:spcPts val="1000"/>
              </a:spcAft>
              <a:buClr>
                <a:schemeClr val="accent1"/>
              </a:buClr>
              <a:buSzPct val="85000"/>
            </a:pPr>
            <a:r>
              <a:rPr lang="en-US" altLang="en-US" sz="3400" b="1">
                <a:solidFill>
                  <a:srgbClr val="FFFFFF"/>
                </a:solidFill>
                <a:latin typeface="Lucida Sans" pitchFamily="34" charset="0"/>
              </a:rPr>
              <a:t>Key Indicators</a:t>
            </a:r>
          </a:p>
        </p:txBody>
      </p:sp>
      <p:sp>
        <p:nvSpPr>
          <p:cNvPr id="10" name="Content Placeholder 19"/>
          <p:cNvSpPr txBox="1">
            <a:spLocks/>
          </p:cNvSpPr>
          <p:nvPr/>
        </p:nvSpPr>
        <p:spPr bwMode="auto">
          <a:xfrm>
            <a:off x="3124200" y="520700"/>
            <a:ext cx="5638800"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547688" indent="-2730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spcAft>
                <a:spcPts val="600"/>
              </a:spcAft>
              <a:buClr>
                <a:srgbClr val="005431"/>
              </a:buClr>
              <a:buSzPct val="150000"/>
              <a:buFont typeface="Arial" pitchFamily="34" charset="0"/>
              <a:buChar char="•"/>
            </a:pPr>
            <a:r>
              <a:rPr lang="ja-JP" altLang="en-US" sz="3000">
                <a:latin typeface="Adobe Garamond Pro" charset="0"/>
              </a:rPr>
              <a:t>“</a:t>
            </a:r>
            <a:r>
              <a:rPr lang="en-US" altLang="ja-JP" sz="3000">
                <a:latin typeface="Adobe Garamond Pro" charset="0"/>
              </a:rPr>
              <a:t>Signals</a:t>
            </a:r>
            <a:r>
              <a:rPr lang="ja-JP" altLang="en-US" sz="3000">
                <a:latin typeface="Adobe Garamond Pro" charset="0"/>
              </a:rPr>
              <a:t>”</a:t>
            </a:r>
            <a:r>
              <a:rPr lang="en-US" altLang="ja-JP" sz="3000">
                <a:latin typeface="Adobe Garamond Pro" charset="0"/>
              </a:rPr>
              <a:t> whether a minimum standard has been attained;</a:t>
            </a:r>
          </a:p>
          <a:p>
            <a:pPr lvl="1" eaLnBrk="1" hangingPunct="1">
              <a:buClr>
                <a:srgbClr val="005431"/>
              </a:buClr>
              <a:buSzPct val="150000"/>
              <a:buFont typeface="Arial" pitchFamily="34" charset="0"/>
              <a:buChar char="•"/>
            </a:pPr>
            <a:r>
              <a:rPr lang="en-US" altLang="en-US" sz="3000">
                <a:latin typeface="Adobe Garamond Pro" charset="0"/>
              </a:rPr>
              <a:t>Way of measuring and communicating processes and results of key actions.</a:t>
            </a:r>
          </a:p>
        </p:txBody>
      </p:sp>
      <p:sp>
        <p:nvSpPr>
          <p:cNvPr id="11" name="Content Placeholder 19"/>
          <p:cNvSpPr txBox="1">
            <a:spLocks/>
          </p:cNvSpPr>
          <p:nvPr/>
        </p:nvSpPr>
        <p:spPr bwMode="auto">
          <a:xfrm>
            <a:off x="3124200" y="3544888"/>
            <a:ext cx="5638800"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111125"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buClr>
                <a:srgbClr val="9E4D00"/>
              </a:buClr>
              <a:buSzPct val="150000"/>
            </a:pPr>
            <a:r>
              <a:rPr lang="en-US" altLang="en-US" sz="2800">
                <a:solidFill>
                  <a:srgbClr val="0000FF"/>
                </a:solidFill>
                <a:latin typeface="Adobe Garamond Pro" charset="0"/>
              </a:rPr>
              <a:t>e.g:  </a:t>
            </a:r>
            <a:r>
              <a:rPr lang="en-US" altLang="en-US" sz="2800" u="sng">
                <a:solidFill>
                  <a:srgbClr val="0000FF"/>
                </a:solidFill>
                <a:latin typeface="Adobe Garamond Pro" charset="0"/>
              </a:rPr>
              <a:t>Key Indicator 1</a:t>
            </a:r>
            <a:r>
              <a:rPr lang="en-US" altLang="en-US" sz="2800">
                <a:solidFill>
                  <a:srgbClr val="0000FF"/>
                </a:solidFill>
                <a:latin typeface="Adobe Garamond Pro" charset="0"/>
              </a:rPr>
              <a:t>: Market-Oriented programming (page 21 Handbook)</a:t>
            </a:r>
          </a:p>
          <a:p>
            <a:pPr lvl="1" eaLnBrk="1" hangingPunct="1">
              <a:spcBef>
                <a:spcPts val="1900"/>
              </a:spcBef>
              <a:buClr>
                <a:srgbClr val="9E4D00"/>
              </a:buClr>
              <a:buSzPct val="150000"/>
            </a:pPr>
            <a:r>
              <a:rPr lang="ja-JP" altLang="en-US" sz="2800" i="1">
                <a:solidFill>
                  <a:srgbClr val="0000FF"/>
                </a:solidFill>
                <a:latin typeface="Adobe Garamond Pro" charset="0"/>
              </a:rPr>
              <a:t>“</a:t>
            </a:r>
            <a:r>
              <a:rPr lang="en-US" altLang="ja-JP" sz="2800" i="1">
                <a:solidFill>
                  <a:srgbClr val="0000FF"/>
                </a:solidFill>
                <a:latin typeface="Adobe Garamond Pro" charset="0"/>
              </a:rPr>
              <a:t>Interventions invest only in activities that target viable markets.</a:t>
            </a:r>
            <a:r>
              <a:rPr lang="ja-JP" altLang="en-US" sz="2800" i="1">
                <a:solidFill>
                  <a:srgbClr val="0000FF"/>
                </a:solidFill>
                <a:latin typeface="Adobe Garamond Pro" charset="0"/>
              </a:rPr>
              <a:t>”</a:t>
            </a:r>
            <a:endParaRPr lang="en-US" altLang="en-US" sz="2800" i="1">
              <a:solidFill>
                <a:srgbClr val="0000FF"/>
              </a:solidFill>
              <a:latin typeface="Adobe Garamond Pro"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build="p" bldLvl="2"/>
      <p:bldP spid="11"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2" name="Rectangle 12"/>
          <p:cNvSpPr/>
          <p:nvPr/>
        </p:nvSpPr>
        <p:spPr>
          <a:xfrm>
            <a:off x="152400" y="609600"/>
            <a:ext cx="2743200" cy="5516563"/>
          </a:xfrm>
          <a:prstGeom prst="rect">
            <a:avLst/>
          </a:prstGeom>
          <a:solidFill>
            <a:srgbClr val="00330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a:solidFill>
                <a:srgbClr val="FFFFFF"/>
              </a:solidFill>
              <a:latin typeface="Lucida Sans" charset="0"/>
            </a:endParaRPr>
          </a:p>
        </p:txBody>
      </p:sp>
      <p:sp>
        <p:nvSpPr>
          <p:cNvPr id="13" name="Title 1"/>
          <p:cNvSpPr txBox="1">
            <a:spLocks/>
          </p:cNvSpPr>
          <p:nvPr/>
        </p:nvSpPr>
        <p:spPr bwMode="auto">
          <a:xfrm>
            <a:off x="381000" y="914400"/>
            <a:ext cx="23622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1" hangingPunct="1"/>
            <a:r>
              <a:rPr lang="en-US" altLang="en-US" sz="3300" b="1">
                <a:solidFill>
                  <a:srgbClr val="FFFFFF"/>
                </a:solidFill>
                <a:latin typeface="Lucida Sans" pitchFamily="34" charset="0"/>
              </a:rPr>
              <a:t>Structure of the handbook</a:t>
            </a:r>
          </a:p>
        </p:txBody>
      </p:sp>
      <p:sp>
        <p:nvSpPr>
          <p:cNvPr id="14" name="Text Placeholder 2"/>
          <p:cNvSpPr txBox="1">
            <a:spLocks/>
          </p:cNvSpPr>
          <p:nvPr/>
        </p:nvSpPr>
        <p:spPr bwMode="auto">
          <a:xfrm>
            <a:off x="381000" y="2897188"/>
            <a:ext cx="25146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1" hangingPunct="1">
              <a:spcBef>
                <a:spcPct val="20000"/>
              </a:spcBef>
              <a:spcAft>
                <a:spcPts val="1000"/>
              </a:spcAft>
              <a:buClr>
                <a:schemeClr val="accent1"/>
              </a:buClr>
              <a:buSzPct val="85000"/>
            </a:pPr>
            <a:r>
              <a:rPr lang="en-US" altLang="en-US" sz="3400" b="1">
                <a:solidFill>
                  <a:srgbClr val="FFFFFF"/>
                </a:solidFill>
                <a:latin typeface="Lucida Sans" pitchFamily="34" charset="0"/>
              </a:rPr>
              <a:t>Guidance Notes</a:t>
            </a:r>
          </a:p>
        </p:txBody>
      </p:sp>
      <p:sp>
        <p:nvSpPr>
          <p:cNvPr id="15" name="Content Placeholder 19"/>
          <p:cNvSpPr txBox="1">
            <a:spLocks/>
          </p:cNvSpPr>
          <p:nvPr/>
        </p:nvSpPr>
        <p:spPr bwMode="auto">
          <a:xfrm>
            <a:off x="3124200" y="476250"/>
            <a:ext cx="56388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623888" indent="-512763"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spcAft>
                <a:spcPts val="600"/>
              </a:spcAft>
              <a:buClr>
                <a:srgbClr val="005431"/>
              </a:buClr>
              <a:buSzPct val="150000"/>
              <a:buFont typeface="Arial" pitchFamily="34" charset="0"/>
              <a:buChar char="•"/>
            </a:pPr>
            <a:r>
              <a:rPr lang="en-US" altLang="en-US" sz="2800">
                <a:latin typeface="Adobe Garamond Pro" charset="0"/>
              </a:rPr>
              <a:t>Specific points to consider in different situations;</a:t>
            </a:r>
          </a:p>
          <a:p>
            <a:pPr lvl="1" eaLnBrk="1" hangingPunct="1">
              <a:spcAft>
                <a:spcPts val="600"/>
              </a:spcAft>
              <a:buClr>
                <a:srgbClr val="005431"/>
              </a:buClr>
              <a:buSzPct val="150000"/>
              <a:buFont typeface="Arial" pitchFamily="34" charset="0"/>
              <a:buChar char="•"/>
            </a:pPr>
            <a:r>
              <a:rPr lang="en-US" altLang="en-US" sz="2800">
                <a:latin typeface="Adobe Garamond Pro" charset="0"/>
              </a:rPr>
              <a:t>Guidance on tackling practical difficulties, benchmarks or advice on priority issues;</a:t>
            </a:r>
          </a:p>
          <a:p>
            <a:pPr lvl="1" eaLnBrk="1" hangingPunct="1">
              <a:buClr>
                <a:srgbClr val="005431"/>
              </a:buClr>
              <a:buSzPct val="150000"/>
              <a:buFont typeface="Arial" pitchFamily="34" charset="0"/>
              <a:buChar char="•"/>
            </a:pPr>
            <a:r>
              <a:rPr lang="en-US" altLang="en-US" sz="2800">
                <a:latin typeface="Adobe Garamond Pro" charset="0"/>
              </a:rPr>
              <a:t>Critical issues or gaps relating to the standards. </a:t>
            </a:r>
          </a:p>
        </p:txBody>
      </p:sp>
      <p:sp>
        <p:nvSpPr>
          <p:cNvPr id="16" name="Content Placeholder 19"/>
          <p:cNvSpPr txBox="1">
            <a:spLocks/>
          </p:cNvSpPr>
          <p:nvPr/>
        </p:nvSpPr>
        <p:spPr bwMode="auto">
          <a:xfrm>
            <a:off x="3124200" y="3338513"/>
            <a:ext cx="563880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111125"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eaLnBrk="1" hangingPunct="1">
              <a:buClr>
                <a:srgbClr val="9E4D00"/>
              </a:buClr>
              <a:buSzPct val="150000"/>
            </a:pPr>
            <a:endParaRPr lang="en-US" altLang="en-US" sz="3400"/>
          </a:p>
          <a:p>
            <a:pPr lvl="1" eaLnBrk="1" hangingPunct="1">
              <a:buClr>
                <a:srgbClr val="9E4D00"/>
              </a:buClr>
              <a:buSzPct val="150000"/>
            </a:pPr>
            <a:r>
              <a:rPr lang="en-US" altLang="en-US" sz="2800">
                <a:solidFill>
                  <a:srgbClr val="0000FF"/>
                </a:solidFill>
                <a:latin typeface="Adobe Garamond Pro" charset="0"/>
              </a:rPr>
              <a:t>e.g:  </a:t>
            </a:r>
            <a:r>
              <a:rPr lang="en-US" altLang="en-US" sz="2800" u="sng">
                <a:solidFill>
                  <a:srgbClr val="0000FF"/>
                </a:solidFill>
                <a:latin typeface="Adobe Garamond Pro" charset="0"/>
              </a:rPr>
              <a:t>GN 1</a:t>
            </a:r>
            <a:r>
              <a:rPr lang="en-US" altLang="en-US" sz="2800">
                <a:solidFill>
                  <a:srgbClr val="0000FF"/>
                </a:solidFill>
                <a:latin typeface="Adobe Garamond Pro" charset="0"/>
              </a:rPr>
              <a:t>: Market-Oriented programming (page 21 Handbook)</a:t>
            </a:r>
          </a:p>
          <a:p>
            <a:pPr lvl="1" eaLnBrk="1" hangingPunct="1">
              <a:spcBef>
                <a:spcPts val="1900"/>
              </a:spcBef>
              <a:buClr>
                <a:srgbClr val="9E4D00"/>
              </a:buClr>
              <a:buSzPct val="150000"/>
            </a:pPr>
            <a:r>
              <a:rPr lang="ja-JP" altLang="en-US" sz="2800" i="1">
                <a:solidFill>
                  <a:srgbClr val="0000FF"/>
                </a:solidFill>
                <a:latin typeface="Adobe Garamond Pro" charset="0"/>
              </a:rPr>
              <a:t>“</a:t>
            </a:r>
            <a:r>
              <a:rPr lang="en-US" altLang="ja-JP" sz="2800" i="1">
                <a:solidFill>
                  <a:srgbClr val="0000FF"/>
                </a:solidFill>
                <a:latin typeface="Adobe Garamond Pro" charset="0"/>
              </a:rPr>
              <a:t>Viable markets: Understanding the markets….</a:t>
            </a:r>
            <a:r>
              <a:rPr lang="ja-JP" altLang="en-US" sz="2800" i="1">
                <a:solidFill>
                  <a:srgbClr val="0000FF"/>
                </a:solidFill>
                <a:latin typeface="Adobe Garamond Pro" charset="0"/>
              </a:rPr>
              <a:t>”</a:t>
            </a:r>
            <a:endParaRPr lang="en-US" altLang="en-US" sz="2800" i="1">
              <a:solidFill>
                <a:srgbClr val="0000FF"/>
              </a:solidFill>
              <a:latin typeface="Adobe Garamond Pro"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build="p" bldLvl="2"/>
      <p:bldP spid="16"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498850" y="3920647"/>
            <a:ext cx="5410200" cy="889478"/>
          </a:xfrm>
          <a:prstGeom prst="rect">
            <a:avLst/>
          </a:prstGeom>
        </p:spPr>
        <p:txBody>
          <a:bodyPr>
            <a:normAutofit fontScale="97500"/>
          </a:bodyPr>
          <a:lstStyle/>
          <a:p>
            <a:pPr algn="r">
              <a:defRPr/>
            </a:pPr>
            <a:r>
              <a:rPr lang="en-US" sz="4400" dirty="0" smtClean="0">
                <a:solidFill>
                  <a:prstClr val="black"/>
                </a:solidFill>
                <a:latin typeface="Myriad Pro"/>
                <a:ea typeface="+mn-ea"/>
                <a:cs typeface="Myriad Pro"/>
              </a:rPr>
              <a:t>Specifics</a:t>
            </a:r>
            <a:endParaRPr lang="en-US" sz="4400" dirty="0">
              <a:solidFill>
                <a:prstClr val="black"/>
              </a:solidFill>
              <a:latin typeface="Myriad Pro"/>
              <a:ea typeface="+mn-ea"/>
              <a:cs typeface="Myriad Pro"/>
            </a:endParaRPr>
          </a:p>
        </p:txBody>
      </p:sp>
      <p:sp>
        <p:nvSpPr>
          <p:cNvPr id="5" name="Subtitle 2"/>
          <p:cNvSpPr txBox="1">
            <a:spLocks/>
          </p:cNvSpPr>
          <p:nvPr/>
        </p:nvSpPr>
        <p:spPr>
          <a:xfrm>
            <a:off x="1914525" y="4810125"/>
            <a:ext cx="6994525" cy="976313"/>
          </a:xfrm>
          <a:prstGeom prst="rect">
            <a:avLst/>
          </a:prstGeom>
          <a:solidFill>
            <a:srgbClr val="003300"/>
          </a:solidFill>
        </p:spPr>
        <p:txBody>
          <a:bodyPr/>
          <a:lstStyle/>
          <a:p>
            <a:pPr marL="342900" indent="-342900" algn="r">
              <a:spcBef>
                <a:spcPct val="20000"/>
              </a:spcBef>
              <a:defRPr/>
            </a:pPr>
            <a:r>
              <a:rPr lang="en-US" sz="3200" dirty="0">
                <a:solidFill>
                  <a:prstClr val="white"/>
                </a:solidFill>
                <a:latin typeface="Arial"/>
                <a:ea typeface="+mn-ea"/>
              </a:rPr>
              <a:t>	</a:t>
            </a:r>
            <a:r>
              <a:rPr lang="en-US" sz="3200" dirty="0" smtClean="0">
                <a:solidFill>
                  <a:schemeClr val="bg1"/>
                </a:solidFill>
                <a:latin typeface="Adobe Garamond Pro" charset="0"/>
                <a:ea typeface="Adobe Garamond Pro" charset="0"/>
                <a:cs typeface="Adobe Garamond Pro" charset="0"/>
              </a:rPr>
              <a:t>Core; Assessment &amp; Analysis Productive Assets</a:t>
            </a:r>
            <a:endParaRPr lang="en-US" sz="3200" dirty="0">
              <a:solidFill>
                <a:schemeClr val="bg1"/>
              </a:solidFill>
              <a:latin typeface="Adobe Garamond Pro" charset="0"/>
              <a:ea typeface="Adobe Garamond Pro" charset="0"/>
              <a:cs typeface="Adobe Garamond Pro" charset="0"/>
            </a:endParaRPr>
          </a:p>
        </p:txBody>
      </p:sp>
      <p:sp>
        <p:nvSpPr>
          <p:cNvPr id="6" name="Subtitle 2"/>
          <p:cNvSpPr txBox="1">
            <a:spLocks/>
          </p:cNvSpPr>
          <p:nvPr/>
        </p:nvSpPr>
        <p:spPr>
          <a:xfrm>
            <a:off x="214313" y="4810125"/>
            <a:ext cx="1603375" cy="976313"/>
          </a:xfrm>
          <a:prstGeom prst="rect">
            <a:avLst/>
          </a:prstGeom>
          <a:solidFill>
            <a:srgbClr val="003300"/>
          </a:solidFill>
        </p:spPr>
        <p:txBody>
          <a:bodyPr>
            <a:normAutofit/>
          </a:bodyPr>
          <a:lstStyle/>
          <a:p>
            <a:pPr fontAlgn="auto">
              <a:spcBef>
                <a:spcPct val="20000"/>
              </a:spcBef>
              <a:spcAft>
                <a:spcPts val="0"/>
              </a:spcAft>
              <a:buFont typeface="Arial"/>
              <a:buNone/>
              <a:defRPr/>
            </a:pPr>
            <a:r>
              <a:rPr lang="en-US" sz="3200" dirty="0">
                <a:solidFill>
                  <a:prstClr val="white"/>
                </a:solidFill>
                <a:latin typeface="Arial"/>
                <a:ea typeface="+mn-ea"/>
              </a:rPr>
              <a:t> </a:t>
            </a:r>
          </a:p>
        </p:txBody>
      </p:sp>
      <p:pic>
        <p:nvPicPr>
          <p:cNvPr id="7"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50937" y="463463"/>
            <a:ext cx="3307236"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917950" y="462130"/>
            <a:ext cx="4572000" cy="923330"/>
          </a:xfrm>
          <a:prstGeom prst="rect">
            <a:avLst/>
          </a:prstGeom>
        </p:spPr>
        <p:txBody>
          <a:bodyPr>
            <a:spAutoFit/>
          </a:bodyPr>
          <a:lstStyle/>
          <a:p>
            <a:pPr marL="0" indent="0">
              <a:buNone/>
            </a:pPr>
            <a:r>
              <a:rPr lang="en-US" dirty="0" smtClean="0">
                <a:hlinkClick r:id="rId5"/>
              </a:rPr>
              <a:t>http://www.seepnetwork.org/minimum-economic-recovery-standards-resources-174.php</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457200" y="125413"/>
            <a:ext cx="8229600" cy="617537"/>
          </a:xfrm>
          <a:prstGeom prst="rect">
            <a:avLst/>
          </a:prstGeom>
        </p:spPr>
        <p:txBody>
          <a:bodyPr/>
          <a:lstStyle/>
          <a:p>
            <a:pPr algn="ctr">
              <a:defRPr/>
            </a:pPr>
            <a:r>
              <a:rPr lang="en-US" sz="3000" dirty="0">
                <a:latin typeface="Myriad Pro"/>
                <a:ea typeface="+mj-ea"/>
                <a:cs typeface="Myriad Pro"/>
              </a:rPr>
              <a:t>Core Standards Quiz</a:t>
            </a:r>
          </a:p>
        </p:txBody>
      </p:sp>
      <p:sp>
        <p:nvSpPr>
          <p:cNvPr id="7" name="Rectangle 6"/>
          <p:cNvSpPr/>
          <p:nvPr/>
        </p:nvSpPr>
        <p:spPr>
          <a:xfrm>
            <a:off x="642938" y="717550"/>
            <a:ext cx="8553450" cy="228600"/>
          </a:xfrm>
          <a:prstGeom prst="rect">
            <a:avLst/>
          </a:prstGeom>
          <a:solidFill>
            <a:srgbClr val="33660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a:solidFill>
                <a:srgbClr val="FFFFFF"/>
              </a:solidFill>
              <a:ea typeface="Arial" charset="0"/>
              <a:cs typeface="Arial" charset="0"/>
            </a:endParaRPr>
          </a:p>
        </p:txBody>
      </p:sp>
      <p:sp>
        <p:nvSpPr>
          <p:cNvPr id="8" name="Rectangle 7"/>
          <p:cNvSpPr/>
          <p:nvPr/>
        </p:nvSpPr>
        <p:spPr>
          <a:xfrm>
            <a:off x="52388" y="717550"/>
            <a:ext cx="533400" cy="228600"/>
          </a:xfrm>
          <a:prstGeom prst="rect">
            <a:avLst/>
          </a:prstGeom>
          <a:solidFill>
            <a:srgbClr val="00330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a:solidFill>
                <a:srgbClr val="FFFFFF"/>
              </a:solidFill>
              <a:ea typeface="Arial" charset="0"/>
              <a:cs typeface="Arial" charset="0"/>
            </a:endParaRPr>
          </a:p>
        </p:txBody>
      </p:sp>
      <p:sp>
        <p:nvSpPr>
          <p:cNvPr id="60421" name="Content Placeholder 2"/>
          <p:cNvSpPr txBox="1">
            <a:spLocks/>
          </p:cNvSpPr>
          <p:nvPr/>
        </p:nvSpPr>
        <p:spPr bwMode="auto">
          <a:xfrm>
            <a:off x="201613" y="1042988"/>
            <a:ext cx="86868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Arial" pitchFamily="34" charset="0"/>
                <a:ea typeface="ＭＳ Ｐゴシック" pitchFamily="34" charset="-128"/>
              </a:defRPr>
            </a:lvl1pPr>
            <a:lvl2pPr marL="800100" indent="-3429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2400"/>
              </a:spcBef>
              <a:buSzPct val="91000"/>
              <a:buFont typeface="Arial" pitchFamily="34" charset="0"/>
              <a:buChar char="•"/>
            </a:pPr>
            <a:r>
              <a:rPr lang="en-US" altLang="en-US" sz="1700">
                <a:latin typeface="Adobe Garamond Pro" charset="0"/>
              </a:rPr>
              <a:t>Preparation for quiz:</a:t>
            </a:r>
          </a:p>
          <a:p>
            <a:pPr lvl="1" eaLnBrk="1" hangingPunct="1">
              <a:spcBef>
                <a:spcPts val="2400"/>
              </a:spcBef>
              <a:buSzPct val="91000"/>
              <a:buFont typeface="Courier New" pitchFamily="49" charset="0"/>
              <a:buChar char="o"/>
            </a:pPr>
            <a:r>
              <a:rPr lang="en-US" altLang="en-US" sz="1700">
                <a:latin typeface="Adobe Garamond Pro" charset="0"/>
              </a:rPr>
              <a:t>Only skim-read whole of section on Core Standards; it will be open-book quiz.  </a:t>
            </a:r>
          </a:p>
          <a:p>
            <a:pPr lvl="1" eaLnBrk="1" hangingPunct="1">
              <a:spcBef>
                <a:spcPts val="2400"/>
              </a:spcBef>
              <a:buSzPct val="91000"/>
              <a:buFont typeface="Courier New" pitchFamily="49" charset="0"/>
              <a:buChar char="o"/>
            </a:pPr>
            <a:r>
              <a:rPr lang="en-US" altLang="en-US" sz="1700">
                <a:latin typeface="Adobe Garamond Pro" charset="0"/>
              </a:rPr>
              <a:t>Find out which standard(s) your two questions refer to.</a:t>
            </a:r>
          </a:p>
          <a:p>
            <a:pPr lvl="1" eaLnBrk="1" hangingPunct="1">
              <a:spcBef>
                <a:spcPts val="2400"/>
              </a:spcBef>
              <a:buSzPct val="91000"/>
              <a:buFont typeface="Courier New" pitchFamily="49" charset="0"/>
              <a:buChar char="o"/>
            </a:pPr>
            <a:r>
              <a:rPr lang="en-US" altLang="en-US" sz="1700">
                <a:latin typeface="Adobe Garamond Pro" charset="0"/>
              </a:rPr>
              <a:t>What are the answers to your two questions?  Be ready to use these in the quiz.</a:t>
            </a:r>
          </a:p>
        </p:txBody>
      </p:sp>
      <p:sp>
        <p:nvSpPr>
          <p:cNvPr id="9" name="TextBox 8"/>
          <p:cNvSpPr txBox="1">
            <a:spLocks noChangeArrowheads="1"/>
          </p:cNvSpPr>
          <p:nvPr/>
        </p:nvSpPr>
        <p:spPr bwMode="auto">
          <a:xfrm>
            <a:off x="201613" y="3441700"/>
            <a:ext cx="8093075"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800100" indent="-3429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2400"/>
              </a:spcBef>
              <a:buSzPct val="91000"/>
              <a:buFont typeface="Arial" pitchFamily="34" charset="0"/>
              <a:buChar char="•"/>
            </a:pPr>
            <a:r>
              <a:rPr lang="en-US" altLang="en-US" sz="1700">
                <a:latin typeface="Adobe Garamond Pro" charset="0"/>
              </a:rPr>
              <a:t>Rules of quiz:</a:t>
            </a:r>
          </a:p>
          <a:p>
            <a:pPr lvl="1" eaLnBrk="1" hangingPunct="1">
              <a:spcBef>
                <a:spcPts val="2400"/>
              </a:spcBef>
              <a:buSzPct val="91000"/>
              <a:buFont typeface="Courier New" pitchFamily="49" charset="0"/>
              <a:buChar char="o"/>
            </a:pPr>
            <a:r>
              <a:rPr lang="en-US" altLang="en-US" sz="1700">
                <a:latin typeface="Adobe Garamond Pro" charset="0"/>
              </a:rPr>
              <a:t>You know the answer? Put up up your hand.</a:t>
            </a:r>
          </a:p>
          <a:p>
            <a:pPr lvl="1" eaLnBrk="1" hangingPunct="1">
              <a:spcBef>
                <a:spcPts val="2400"/>
              </a:spcBef>
              <a:buSzPct val="91000"/>
              <a:buFont typeface="Courier New" pitchFamily="49" charset="0"/>
              <a:buChar char="o"/>
            </a:pPr>
            <a:r>
              <a:rPr lang="en-US" altLang="en-US" sz="1700">
                <a:latin typeface="Adobe Garamond Pro" charset="0"/>
              </a:rPr>
              <a:t>Right answer: gain a point for the group.  Wrong answer: lose a point.</a:t>
            </a:r>
          </a:p>
          <a:p>
            <a:pPr lvl="1" eaLnBrk="1" hangingPunct="1">
              <a:spcBef>
                <a:spcPts val="2400"/>
              </a:spcBef>
              <a:buSzPct val="91000"/>
              <a:buFont typeface="Courier New" pitchFamily="49" charset="0"/>
              <a:buChar char="o"/>
            </a:pPr>
            <a:r>
              <a:rPr lang="en-US" altLang="en-US" sz="1700">
                <a:latin typeface="Adobe Garamond Pro" charset="0"/>
              </a:rPr>
              <a:t>Shouting out answer: lose a point for the group.</a:t>
            </a:r>
          </a:p>
          <a:p>
            <a:pPr lvl="1" eaLnBrk="1" hangingPunct="1">
              <a:spcBef>
                <a:spcPts val="2400"/>
              </a:spcBef>
              <a:buSzPct val="91000"/>
              <a:buFont typeface="Courier New" pitchFamily="49" charset="0"/>
              <a:buChar char="o"/>
            </a:pPr>
            <a:r>
              <a:rPr lang="en-US" altLang="en-US" sz="1700">
                <a:latin typeface="Adobe Garamond Pro" charset="0"/>
              </a:rPr>
              <a:t>Winner is group with most points at the end.</a:t>
            </a:r>
          </a:p>
          <a:p>
            <a:pPr eaLnBrk="1" hangingPunct="1"/>
            <a:endParaRPr lang="en-GB"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2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42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42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42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build="allAtOnce"/>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pSp>
        <p:nvGrpSpPr>
          <p:cNvPr id="74754" name="Group 18433"/>
          <p:cNvGrpSpPr>
            <a:grpSpLocks/>
          </p:cNvGrpSpPr>
          <p:nvPr/>
        </p:nvGrpSpPr>
        <p:grpSpPr bwMode="auto">
          <a:xfrm>
            <a:off x="569913" y="0"/>
            <a:ext cx="8043862" cy="6265863"/>
            <a:chOff x="570201" y="0"/>
            <a:chExt cx="8043863" cy="6265711"/>
          </a:xfrm>
        </p:grpSpPr>
        <p:graphicFrame>
          <p:nvGraphicFramePr>
            <p:cNvPr id="8" name="Content Placeholder 3"/>
            <p:cNvGraphicFramePr>
              <a:graphicFrameLocks/>
            </p:cNvGraphicFramePr>
            <p:nvPr/>
          </p:nvGraphicFramePr>
          <p:xfrm>
            <a:off x="570201" y="0"/>
            <a:ext cx="8043863" cy="46966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16"/>
            <p:cNvGrpSpPr/>
            <p:nvPr/>
          </p:nvGrpSpPr>
          <p:grpSpPr>
            <a:xfrm>
              <a:off x="3107650" y="5176367"/>
              <a:ext cx="3115967" cy="1089344"/>
              <a:chOff x="436208" y="3490282"/>
              <a:chExt cx="2330425" cy="1066491"/>
            </a:xfrm>
            <a:scene3d>
              <a:camera prst="orthographicFront"/>
              <a:lightRig rig="threePt" dir="t"/>
            </a:scene3d>
          </p:grpSpPr>
          <p:sp>
            <p:nvSpPr>
              <p:cNvPr id="17" name="Rounded Rectangle 16"/>
              <p:cNvSpPr/>
              <p:nvPr/>
            </p:nvSpPr>
            <p:spPr>
              <a:xfrm>
                <a:off x="436208" y="3490282"/>
                <a:ext cx="2330425" cy="1066491"/>
              </a:xfrm>
              <a:prstGeom prst="roundRect">
                <a:avLst>
                  <a:gd name="adj" fmla="val 10000"/>
                </a:avLst>
              </a:prstGeom>
              <a:solidFill>
                <a:schemeClr val="accent3">
                  <a:lumMod val="60000"/>
                  <a:lumOff val="40000"/>
                </a:schemeClr>
              </a:solidFill>
              <a:ln>
                <a:solidFill>
                  <a:srgbClr val="003300"/>
                </a:solidFill>
              </a:ln>
              <a:sp3d>
                <a:bevelT prst="relaxedInset"/>
                <a:bevelB prst="relaxedInset"/>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ounded Rectangle 4"/>
              <p:cNvSpPr/>
              <p:nvPr/>
            </p:nvSpPr>
            <p:spPr>
              <a:xfrm>
                <a:off x="467444" y="3521518"/>
                <a:ext cx="2267953" cy="100401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spcCol="1270" anchor="ctr"/>
              <a:lstStyle/>
              <a:p>
                <a:pPr algn="ctr" defTabSz="800100">
                  <a:lnSpc>
                    <a:spcPct val="90000"/>
                  </a:lnSpc>
                  <a:spcAft>
                    <a:spcPct val="35000"/>
                  </a:spcAft>
                  <a:defRPr/>
                </a:pPr>
                <a:r>
                  <a:rPr lang="en-US" b="1" dirty="0">
                    <a:latin typeface="Lucida Sans"/>
                    <a:cs typeface="Lucida Sans"/>
                  </a:rPr>
                  <a:t>Standard 5</a:t>
                </a:r>
              </a:p>
              <a:p>
                <a:pPr algn="ctr" defTabSz="800100">
                  <a:lnSpc>
                    <a:spcPct val="90000"/>
                  </a:lnSpc>
                  <a:spcAft>
                    <a:spcPct val="35000"/>
                  </a:spcAft>
                  <a:defRPr/>
                </a:pPr>
                <a:r>
                  <a:rPr lang="en-US" dirty="0">
                    <a:latin typeface="Lucida Sans"/>
                    <a:cs typeface="Lucida Sans"/>
                  </a:rPr>
                  <a:t>Well-Defined Targeting and Intervention Strategy</a:t>
                </a:r>
              </a:p>
            </p:txBody>
          </p:sp>
        </p:grpSp>
        <p:cxnSp>
          <p:nvCxnSpPr>
            <p:cNvPr id="10" name="Straight Connector 9"/>
            <p:cNvCxnSpPr/>
            <p:nvPr/>
          </p:nvCxnSpPr>
          <p:spPr>
            <a:xfrm flipH="1" flipV="1">
              <a:off x="3107026" y="4562364"/>
              <a:ext cx="831850" cy="603235"/>
            </a:xfrm>
            <a:prstGeom prst="line">
              <a:avLst/>
            </a:prstGeom>
            <a:ln w="38100">
              <a:solidFill>
                <a:srgbClr val="9E4D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a:cxnSpLocks noChangeShapeType="1"/>
            </p:cNvCxnSpPr>
            <p:nvPr/>
          </p:nvCxnSpPr>
          <p:spPr bwMode="auto">
            <a:xfrm flipH="1">
              <a:off x="5454939" y="4562364"/>
              <a:ext cx="788988" cy="603235"/>
            </a:xfrm>
            <a:prstGeom prst="line">
              <a:avLst/>
            </a:prstGeom>
            <a:noFill/>
            <a:ln w="38100">
              <a:solidFill>
                <a:srgbClr val="9E4D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74755" name="TextBox 11"/>
          <p:cNvSpPr txBox="1">
            <a:spLocks noChangeArrowheads="1"/>
          </p:cNvSpPr>
          <p:nvPr/>
        </p:nvSpPr>
        <p:spPr bwMode="auto">
          <a:xfrm>
            <a:off x="8382000" y="6024563"/>
            <a:ext cx="4413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200"/>
              <a:t>20</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2"/>
          <p:cNvSpPr txBox="1">
            <a:spLocks/>
          </p:cNvSpPr>
          <p:nvPr/>
        </p:nvSpPr>
        <p:spPr bwMode="auto">
          <a:xfrm>
            <a:off x="566738" y="1127125"/>
            <a:ext cx="8281987"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800100" indent="-3429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2400"/>
              </a:spcBef>
              <a:buSzPct val="91000"/>
              <a:buFont typeface="Arial" pitchFamily="34" charset="0"/>
              <a:buChar char="•"/>
            </a:pPr>
            <a:r>
              <a:rPr lang="en-US" altLang="en-US">
                <a:latin typeface="Adobe Garamond Pro" charset="0"/>
              </a:rPr>
              <a:t>Entry point for all other technical standards;</a:t>
            </a:r>
          </a:p>
          <a:p>
            <a:pPr eaLnBrk="1" hangingPunct="1">
              <a:spcBef>
                <a:spcPts val="2400"/>
              </a:spcBef>
              <a:buSzPct val="91000"/>
              <a:buFont typeface="Arial" pitchFamily="34" charset="0"/>
              <a:buChar char="•"/>
            </a:pPr>
            <a:r>
              <a:rPr lang="en-US" altLang="en-US">
                <a:latin typeface="Adobe Garamond Pro" charset="0"/>
              </a:rPr>
              <a:t>Ensure quality and accountability, processes and procedures required for good practice;</a:t>
            </a:r>
          </a:p>
          <a:p>
            <a:pPr eaLnBrk="1" hangingPunct="1">
              <a:spcBef>
                <a:spcPts val="2400"/>
              </a:spcBef>
              <a:buSzPct val="91000"/>
              <a:buFont typeface="Arial" pitchFamily="34" charset="0"/>
              <a:buChar char="•"/>
            </a:pPr>
            <a:r>
              <a:rPr lang="en-US" altLang="en-US">
                <a:latin typeface="Adobe Garamond Pro" charset="0"/>
              </a:rPr>
              <a:t>Aim at avoiding undermining the economic well being of affected people by:</a:t>
            </a:r>
          </a:p>
          <a:p>
            <a:pPr lvl="1" eaLnBrk="1" hangingPunct="1">
              <a:spcBef>
                <a:spcPts val="600"/>
              </a:spcBef>
              <a:buSzPct val="91000"/>
              <a:buFont typeface="Courier New" pitchFamily="49" charset="0"/>
              <a:buChar char="o"/>
            </a:pPr>
            <a:r>
              <a:rPr lang="en-US" altLang="en-US" sz="2000">
                <a:latin typeface="Adobe Garamond Pro" charset="0"/>
              </a:rPr>
              <a:t>ensuring food supply;</a:t>
            </a:r>
          </a:p>
          <a:p>
            <a:pPr lvl="1" eaLnBrk="1" hangingPunct="1">
              <a:spcBef>
                <a:spcPts val="600"/>
              </a:spcBef>
              <a:buSzPct val="91000"/>
              <a:buFont typeface="Courier New" pitchFamily="49" charset="0"/>
              <a:buChar char="o"/>
            </a:pPr>
            <a:r>
              <a:rPr lang="en-US" altLang="en-US" sz="2000">
                <a:latin typeface="Adobe Garamond Pro" charset="0"/>
              </a:rPr>
              <a:t>maintaining ability to spend on essentials; </a:t>
            </a:r>
          </a:p>
          <a:p>
            <a:pPr lvl="1" eaLnBrk="1" hangingPunct="1">
              <a:spcBef>
                <a:spcPts val="600"/>
              </a:spcBef>
              <a:buSzPct val="91000"/>
              <a:buFont typeface="Courier New" pitchFamily="49" charset="0"/>
              <a:buChar char="o"/>
            </a:pPr>
            <a:r>
              <a:rPr lang="en-US" altLang="en-US" sz="2000">
                <a:latin typeface="Adobe Garamond Pro" charset="0"/>
              </a:rPr>
              <a:t>retaining productive assets;</a:t>
            </a:r>
          </a:p>
          <a:p>
            <a:pPr lvl="1" eaLnBrk="1" hangingPunct="1">
              <a:spcBef>
                <a:spcPts val="600"/>
              </a:spcBef>
              <a:buSzPct val="91000"/>
              <a:buFont typeface="Courier New" pitchFamily="49" charset="0"/>
              <a:buChar char="o"/>
            </a:pPr>
            <a:r>
              <a:rPr lang="en-US" altLang="en-US" sz="2000">
                <a:latin typeface="Adobe Garamond Pro" charset="0"/>
              </a:rPr>
              <a:t>retaining maintenance and investments;</a:t>
            </a:r>
          </a:p>
          <a:p>
            <a:pPr lvl="1" eaLnBrk="1" hangingPunct="1">
              <a:spcBef>
                <a:spcPts val="600"/>
              </a:spcBef>
              <a:buSzPct val="91000"/>
              <a:buFont typeface="Courier New" pitchFamily="49" charset="0"/>
              <a:buChar char="o"/>
            </a:pPr>
            <a:r>
              <a:rPr lang="en-US" altLang="en-US" sz="2000">
                <a:latin typeface="Adobe Garamond Pro" charset="0"/>
              </a:rPr>
              <a:t>avoiding unnecessary sale of equipment;</a:t>
            </a:r>
          </a:p>
          <a:p>
            <a:pPr lvl="1" eaLnBrk="1" hangingPunct="1">
              <a:spcBef>
                <a:spcPts val="600"/>
              </a:spcBef>
              <a:buSzPct val="91000"/>
              <a:buFont typeface="Courier New" pitchFamily="49" charset="0"/>
              <a:buChar char="o"/>
            </a:pPr>
            <a:r>
              <a:rPr lang="en-US" altLang="en-US" sz="2000">
                <a:latin typeface="Adobe Garamond Pro" charset="0"/>
              </a:rPr>
              <a:t>keeping key workers</a:t>
            </a:r>
            <a:r>
              <a:rPr lang="en-US" altLang="en-US">
                <a:latin typeface="Adobe Garamond Pro" charset="0"/>
              </a:rPr>
              <a:t>.</a:t>
            </a:r>
          </a:p>
        </p:txBody>
      </p:sp>
      <p:sp>
        <p:nvSpPr>
          <p:cNvPr id="75779" name="Title 1"/>
          <p:cNvSpPr txBox="1">
            <a:spLocks/>
          </p:cNvSpPr>
          <p:nvPr/>
        </p:nvSpPr>
        <p:spPr bwMode="auto">
          <a:xfrm>
            <a:off x="457200" y="274638"/>
            <a:ext cx="8229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3200" b="1">
                <a:latin typeface="Myriad Pro" charset="0"/>
              </a:rPr>
              <a:t>The</a:t>
            </a:r>
            <a:r>
              <a:rPr lang="en-US" altLang="en-US" sz="3200">
                <a:solidFill>
                  <a:srgbClr val="000000"/>
                </a:solidFill>
                <a:latin typeface="Myriad Pro" charset="0"/>
              </a:rPr>
              <a:t> </a:t>
            </a:r>
            <a:r>
              <a:rPr lang="en-US" altLang="en-US" sz="3200" b="1">
                <a:latin typeface="Myriad Pro" charset="0"/>
              </a:rPr>
              <a:t>Core Standards: Summary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aphicFrame>
        <p:nvGraphicFramePr>
          <p:cNvPr id="9" name="Content Placeholder 3"/>
          <p:cNvGraphicFramePr>
            <a:graphicFrameLocks/>
          </p:cNvGraphicFramePr>
          <p:nvPr/>
        </p:nvGraphicFramePr>
        <p:xfrm>
          <a:off x="663719" y="862445"/>
          <a:ext cx="8043863" cy="46966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6803" name="TextBox 3"/>
          <p:cNvSpPr txBox="1">
            <a:spLocks noChangeArrowheads="1"/>
          </p:cNvSpPr>
          <p:nvPr/>
        </p:nvSpPr>
        <p:spPr bwMode="auto">
          <a:xfrm>
            <a:off x="8382000" y="6024563"/>
            <a:ext cx="4889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200"/>
              <a:t>22</a:t>
            </a:r>
          </a:p>
        </p:txBody>
      </p:sp>
      <p:sp>
        <p:nvSpPr>
          <p:cNvPr id="76804" name="Title 1"/>
          <p:cNvSpPr txBox="1">
            <a:spLocks/>
          </p:cNvSpPr>
          <p:nvPr/>
        </p:nvSpPr>
        <p:spPr bwMode="auto">
          <a:xfrm>
            <a:off x="457200" y="274638"/>
            <a:ext cx="8229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3000">
                <a:solidFill>
                  <a:srgbClr val="000000"/>
                </a:solidFill>
                <a:latin typeface="Myriad Pro" charset="0"/>
              </a:rPr>
              <a:t>The Assessment &amp; Analysis Standards: Summary</a:t>
            </a:r>
          </a:p>
        </p:txBody>
      </p:sp>
      <p:cxnSp>
        <p:nvCxnSpPr>
          <p:cNvPr id="8" name="Straight Connector 7"/>
          <p:cNvCxnSpPr>
            <a:cxnSpLocks noChangeShapeType="1"/>
          </p:cNvCxnSpPr>
          <p:nvPr/>
        </p:nvCxnSpPr>
        <p:spPr bwMode="auto">
          <a:xfrm rot="5400000">
            <a:off x="3802857" y="3975894"/>
            <a:ext cx="1765300" cy="1587"/>
          </a:xfrm>
          <a:prstGeom prst="line">
            <a:avLst/>
          </a:prstGeom>
          <a:noFill/>
          <a:ln w="38100">
            <a:solidFill>
              <a:srgbClr val="F7964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nvGrpSpPr>
          <p:cNvPr id="2" name="Group 10"/>
          <p:cNvGrpSpPr/>
          <p:nvPr/>
        </p:nvGrpSpPr>
        <p:grpSpPr>
          <a:xfrm>
            <a:off x="3633233" y="4859546"/>
            <a:ext cx="2110843" cy="1097279"/>
            <a:chOff x="6408289" y="2437333"/>
            <a:chExt cx="1633909" cy="1097279"/>
          </a:xfrm>
          <a:scene3d>
            <a:camera prst="orthographicFront"/>
            <a:lightRig rig="threePt" dir="t"/>
          </a:scene3d>
        </p:grpSpPr>
        <p:sp>
          <p:nvSpPr>
            <p:cNvPr id="12" name="Rounded Rectangle 11"/>
            <p:cNvSpPr/>
            <p:nvPr/>
          </p:nvSpPr>
          <p:spPr>
            <a:xfrm>
              <a:off x="6408289" y="2437333"/>
              <a:ext cx="1633909" cy="1097279"/>
            </a:xfrm>
            <a:prstGeom prst="roundRect">
              <a:avLst>
                <a:gd name="adj" fmla="val 10000"/>
              </a:avLst>
            </a:prstGeom>
            <a:solidFill>
              <a:schemeClr val="accent3">
                <a:lumMod val="60000"/>
                <a:lumOff val="40000"/>
              </a:schemeClr>
            </a:solidFill>
            <a:ln>
              <a:solidFill>
                <a:srgbClr val="003300"/>
              </a:solidFill>
            </a:ln>
            <a:sp3d>
              <a:bevelT prst="relaxedInset"/>
              <a:bevelB prst="relaxedInse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6440427" y="2469471"/>
              <a:ext cx="1569633" cy="1033003"/>
            </a:xfrm>
            <a:prstGeom prst="rect">
              <a:avLst/>
            </a:prstGeom>
            <a:sp3d/>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a:lnSpc>
                  <a:spcPct val="90000"/>
                </a:lnSpc>
                <a:spcAft>
                  <a:spcPct val="35000"/>
                </a:spcAft>
                <a:defRPr/>
              </a:pPr>
              <a:r>
                <a:rPr lang="en-US" sz="2000" b="1" dirty="0">
                  <a:solidFill>
                    <a:schemeClr val="tx1"/>
                  </a:solidFill>
                  <a:latin typeface="Lucida Sans"/>
                  <a:cs typeface="Lucida Sans"/>
                </a:rPr>
                <a:t>Standard 5 </a:t>
              </a:r>
              <a:br>
                <a:rPr lang="en-US" sz="2000" b="1" dirty="0">
                  <a:solidFill>
                    <a:schemeClr val="tx1"/>
                  </a:solidFill>
                  <a:latin typeface="Lucida Sans"/>
                  <a:cs typeface="Lucida Sans"/>
                </a:rPr>
              </a:br>
              <a:r>
                <a:rPr lang="en-US" sz="2000" dirty="0">
                  <a:solidFill>
                    <a:schemeClr val="tx1"/>
                  </a:solidFill>
                  <a:latin typeface="Lucida Sans"/>
                  <a:cs typeface="Lucida Sans"/>
                </a:rPr>
                <a:t>Dissemination &amp; Formats</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Overview</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What is economic recovery?</a:t>
            </a:r>
          </a:p>
          <a:p>
            <a:r>
              <a:rPr lang="en-US" dirty="0" smtClean="0"/>
              <a:t>Why standards in economic recovery?</a:t>
            </a:r>
          </a:p>
          <a:p>
            <a:r>
              <a:rPr lang="en-US" dirty="0" smtClean="0"/>
              <a:t>Overview of MERS:</a:t>
            </a:r>
          </a:p>
          <a:p>
            <a:pPr lvl="1"/>
            <a:r>
              <a:rPr lang="en-US" dirty="0" smtClean="0"/>
              <a:t>Goal </a:t>
            </a:r>
          </a:p>
          <a:p>
            <a:pPr lvl="1"/>
            <a:r>
              <a:rPr lang="en-US" dirty="0" smtClean="0"/>
              <a:t>Audience</a:t>
            </a:r>
          </a:p>
          <a:p>
            <a:pPr lvl="1"/>
            <a:r>
              <a:rPr lang="en-US" dirty="0" smtClean="0"/>
              <a:t>Structure</a:t>
            </a:r>
          </a:p>
          <a:p>
            <a:r>
              <a:rPr lang="en-US" dirty="0" smtClean="0"/>
              <a:t>Specific standards in more detail:</a:t>
            </a:r>
          </a:p>
          <a:p>
            <a:pPr lvl="1"/>
            <a:r>
              <a:rPr lang="en-US" dirty="0" smtClean="0"/>
              <a:t>Core</a:t>
            </a:r>
          </a:p>
          <a:p>
            <a:pPr lvl="1"/>
            <a:r>
              <a:rPr lang="en-US" dirty="0" smtClean="0"/>
              <a:t>Assessment &amp; analysis</a:t>
            </a:r>
          </a:p>
          <a:p>
            <a:pPr lvl="1"/>
            <a:r>
              <a:rPr lang="en-US" dirty="0" smtClean="0"/>
              <a:t>Technical standard:  Productive Assets</a:t>
            </a:r>
            <a:endParaRPr lang="en-US" dirty="0"/>
          </a:p>
        </p:txBody>
      </p:sp>
    </p:spTree>
    <p:extLst>
      <p:ext uri="{BB962C8B-B14F-4D97-AF65-F5344CB8AC3E}">
        <p14:creationId xmlns:p14="http://schemas.microsoft.com/office/powerpoint/2010/main" val="796692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2"/>
          <p:cNvSpPr txBox="1">
            <a:spLocks/>
          </p:cNvSpPr>
          <p:nvPr/>
        </p:nvSpPr>
        <p:spPr bwMode="auto">
          <a:xfrm>
            <a:off x="566738" y="1676400"/>
            <a:ext cx="8281987"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2400"/>
              </a:spcBef>
              <a:buSzPct val="91000"/>
              <a:buFont typeface="Arial" pitchFamily="34" charset="0"/>
              <a:buChar char="•"/>
            </a:pPr>
            <a:r>
              <a:rPr lang="en-US" altLang="en-US">
                <a:latin typeface="Adobe Garamond Pro" charset="0"/>
              </a:rPr>
              <a:t>Center on market systems, household economies, broader economic constraints and opportunities;</a:t>
            </a:r>
          </a:p>
          <a:p>
            <a:pPr eaLnBrk="1" hangingPunct="1">
              <a:spcBef>
                <a:spcPts val="2400"/>
              </a:spcBef>
              <a:buSzPct val="91000"/>
              <a:buFont typeface="Arial" pitchFamily="34" charset="0"/>
              <a:buChar char="•"/>
            </a:pPr>
            <a:r>
              <a:rPr lang="en-US" altLang="en-US">
                <a:latin typeface="Adobe Garamond Pro" charset="0"/>
              </a:rPr>
              <a:t>Continuous and ongoing analysis of market dynamics;</a:t>
            </a:r>
          </a:p>
          <a:p>
            <a:pPr eaLnBrk="1" hangingPunct="1">
              <a:spcBef>
                <a:spcPts val="2400"/>
              </a:spcBef>
              <a:buSzPct val="91000"/>
              <a:buFont typeface="Arial" pitchFamily="34" charset="0"/>
              <a:buChar char="•"/>
            </a:pPr>
            <a:r>
              <a:rPr lang="en-US" altLang="en-US">
                <a:latin typeface="Adobe Garamond Pro" charset="0"/>
              </a:rPr>
              <a:t>Address importance of ongoing program monitoring, evaluation and dissemination of results.</a:t>
            </a:r>
          </a:p>
        </p:txBody>
      </p:sp>
      <p:sp>
        <p:nvSpPr>
          <p:cNvPr id="77827" name="Title 1"/>
          <p:cNvSpPr txBox="1">
            <a:spLocks/>
          </p:cNvSpPr>
          <p:nvPr/>
        </p:nvSpPr>
        <p:spPr bwMode="auto">
          <a:xfrm>
            <a:off x="457200" y="274638"/>
            <a:ext cx="8229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3200" b="1">
                <a:latin typeface="Myriad Pro" charset="0"/>
              </a:rPr>
              <a:t>Assessment &amp; Analysis Standards: Summary</a:t>
            </a:r>
          </a:p>
        </p:txBody>
      </p:sp>
      <p:sp>
        <p:nvSpPr>
          <p:cNvPr id="77828" name="TextBox 11"/>
          <p:cNvSpPr txBox="1">
            <a:spLocks noChangeArrowheads="1"/>
          </p:cNvSpPr>
          <p:nvPr/>
        </p:nvSpPr>
        <p:spPr bwMode="auto">
          <a:xfrm>
            <a:off x="8382000" y="6024563"/>
            <a:ext cx="4413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200"/>
              <a:t>23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42938" y="1303338"/>
            <a:ext cx="8553450" cy="228600"/>
          </a:xfrm>
          <a:prstGeom prst="rect">
            <a:avLst/>
          </a:prstGeom>
          <a:solidFill>
            <a:srgbClr val="33660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a:solidFill>
                <a:srgbClr val="FFFFFF"/>
              </a:solidFill>
              <a:ea typeface="Arial" charset="0"/>
              <a:cs typeface="Arial" charset="0"/>
            </a:endParaRPr>
          </a:p>
        </p:txBody>
      </p:sp>
      <p:sp>
        <p:nvSpPr>
          <p:cNvPr id="8" name="Rectangle 7"/>
          <p:cNvSpPr/>
          <p:nvPr/>
        </p:nvSpPr>
        <p:spPr>
          <a:xfrm>
            <a:off x="52388" y="1303338"/>
            <a:ext cx="533400" cy="228600"/>
          </a:xfrm>
          <a:prstGeom prst="rect">
            <a:avLst/>
          </a:prstGeom>
          <a:solidFill>
            <a:srgbClr val="00330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a:solidFill>
                <a:srgbClr val="FFFFFF"/>
              </a:solidFill>
              <a:ea typeface="Arial" charset="0"/>
              <a:cs typeface="Arial" charset="0"/>
            </a:endParaRPr>
          </a:p>
        </p:txBody>
      </p:sp>
      <p:sp>
        <p:nvSpPr>
          <p:cNvPr id="9" name="Straight Connector 3"/>
          <p:cNvSpPr/>
          <p:nvPr/>
        </p:nvSpPr>
        <p:spPr>
          <a:xfrm>
            <a:off x="6459538" y="4279900"/>
            <a:ext cx="987425" cy="471488"/>
          </a:xfrm>
          <a:custGeom>
            <a:avLst/>
            <a:gdLst/>
            <a:ahLst/>
            <a:cxnLst/>
            <a:rect l="0" t="0" r="0" b="0"/>
            <a:pathLst>
              <a:path>
                <a:moveTo>
                  <a:pt x="0" y="0"/>
                </a:moveTo>
                <a:lnTo>
                  <a:pt x="0" y="320523"/>
                </a:lnTo>
                <a:lnTo>
                  <a:pt x="988299" y="320523"/>
                </a:lnTo>
                <a:lnTo>
                  <a:pt x="988299" y="470340"/>
                </a:lnTo>
              </a:path>
            </a:pathLst>
          </a:custGeom>
          <a:noFill/>
          <a:ln w="38100" cap="flat" cmpd="sng" algn="ctr">
            <a:solidFill>
              <a:srgbClr val="9E4D00"/>
            </a:solidFill>
            <a:prstDash val="solid"/>
            <a:round/>
            <a:headEnd type="none" w="med" len="med"/>
            <a:tailEnd type="none" w="med" len="med"/>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Straight Connector 4"/>
          <p:cNvSpPr/>
          <p:nvPr/>
        </p:nvSpPr>
        <p:spPr>
          <a:xfrm>
            <a:off x="5470525" y="4279900"/>
            <a:ext cx="989013" cy="471488"/>
          </a:xfrm>
          <a:custGeom>
            <a:avLst/>
            <a:gdLst/>
            <a:ahLst/>
            <a:cxnLst/>
            <a:rect l="0" t="0" r="0" b="0"/>
            <a:pathLst>
              <a:path>
                <a:moveTo>
                  <a:pt x="988299" y="0"/>
                </a:moveTo>
                <a:lnTo>
                  <a:pt x="988299" y="320523"/>
                </a:lnTo>
                <a:lnTo>
                  <a:pt x="0" y="320523"/>
                </a:lnTo>
                <a:lnTo>
                  <a:pt x="0" y="470340"/>
                </a:lnTo>
              </a:path>
            </a:pathLst>
          </a:custGeom>
          <a:noFill/>
          <a:ln w="38100" cap="flat" cmpd="sng" algn="ctr">
            <a:solidFill>
              <a:srgbClr val="9E4D00"/>
            </a:solidFill>
            <a:prstDash val="solid"/>
            <a:round/>
            <a:headEnd type="none" w="med" len="med"/>
            <a:tailEnd type="none" w="med" len="med"/>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Straight Connector 5"/>
          <p:cNvSpPr/>
          <p:nvPr/>
        </p:nvSpPr>
        <p:spPr>
          <a:xfrm>
            <a:off x="4481513" y="2782888"/>
            <a:ext cx="1978025" cy="469900"/>
          </a:xfrm>
          <a:custGeom>
            <a:avLst/>
            <a:gdLst/>
            <a:ahLst/>
            <a:cxnLst/>
            <a:rect l="0" t="0" r="0" b="0"/>
            <a:pathLst>
              <a:path>
                <a:moveTo>
                  <a:pt x="0" y="0"/>
                </a:moveTo>
                <a:lnTo>
                  <a:pt x="0" y="320523"/>
                </a:lnTo>
                <a:lnTo>
                  <a:pt x="1976598" y="320523"/>
                </a:lnTo>
                <a:lnTo>
                  <a:pt x="1976598" y="470340"/>
                </a:lnTo>
              </a:path>
            </a:pathLst>
          </a:custGeom>
          <a:noFill/>
          <a:ln w="38100" cap="flat" cmpd="sng" algn="ctr">
            <a:solidFill>
              <a:srgbClr val="9E4D00"/>
            </a:solidFill>
            <a:prstDash val="solid"/>
            <a:round/>
            <a:headEnd type="none" w="med" len="med"/>
            <a:tailEnd type="none" w="med" len="med"/>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Straight Connector 6"/>
          <p:cNvSpPr/>
          <p:nvPr/>
        </p:nvSpPr>
        <p:spPr>
          <a:xfrm>
            <a:off x="2505075" y="4279900"/>
            <a:ext cx="989013" cy="471488"/>
          </a:xfrm>
          <a:custGeom>
            <a:avLst/>
            <a:gdLst/>
            <a:ahLst/>
            <a:cxnLst/>
            <a:rect l="0" t="0" r="0" b="0"/>
            <a:pathLst>
              <a:path>
                <a:moveTo>
                  <a:pt x="0" y="0"/>
                </a:moveTo>
                <a:lnTo>
                  <a:pt x="0" y="320523"/>
                </a:lnTo>
                <a:lnTo>
                  <a:pt x="988299" y="320523"/>
                </a:lnTo>
                <a:lnTo>
                  <a:pt x="988299" y="470340"/>
                </a:lnTo>
              </a:path>
            </a:pathLst>
          </a:custGeom>
          <a:noFill/>
          <a:ln w="38100" cap="flat" cmpd="sng" algn="ctr">
            <a:solidFill>
              <a:srgbClr val="9E4D00"/>
            </a:solidFill>
            <a:prstDash val="solid"/>
            <a:round/>
            <a:headEnd type="none" w="med" len="med"/>
            <a:tailEnd type="none" w="med" len="med"/>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Straight Connector 7"/>
          <p:cNvSpPr/>
          <p:nvPr/>
        </p:nvSpPr>
        <p:spPr>
          <a:xfrm>
            <a:off x="1517650" y="4279900"/>
            <a:ext cx="987425" cy="471488"/>
          </a:xfrm>
          <a:custGeom>
            <a:avLst/>
            <a:gdLst/>
            <a:ahLst/>
            <a:cxnLst/>
            <a:rect l="0" t="0" r="0" b="0"/>
            <a:pathLst>
              <a:path>
                <a:moveTo>
                  <a:pt x="988299" y="0"/>
                </a:moveTo>
                <a:lnTo>
                  <a:pt x="988299" y="320523"/>
                </a:lnTo>
                <a:lnTo>
                  <a:pt x="0" y="320523"/>
                </a:lnTo>
                <a:lnTo>
                  <a:pt x="0" y="470340"/>
                </a:lnTo>
              </a:path>
            </a:pathLst>
          </a:custGeom>
          <a:noFill/>
          <a:ln w="38100" cap="flat" cmpd="sng" algn="ctr">
            <a:solidFill>
              <a:srgbClr val="9E4D00"/>
            </a:solidFill>
            <a:prstDash val="solid"/>
            <a:round/>
            <a:headEnd type="none" w="med" len="med"/>
            <a:tailEnd type="none" w="med" len="med"/>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Straight Connector 8"/>
          <p:cNvSpPr/>
          <p:nvPr/>
        </p:nvSpPr>
        <p:spPr>
          <a:xfrm>
            <a:off x="2505075" y="2782888"/>
            <a:ext cx="1976438" cy="469900"/>
          </a:xfrm>
          <a:custGeom>
            <a:avLst/>
            <a:gdLst/>
            <a:ahLst/>
            <a:cxnLst/>
            <a:rect l="0" t="0" r="0" b="0"/>
            <a:pathLst>
              <a:path>
                <a:moveTo>
                  <a:pt x="1976598" y="0"/>
                </a:moveTo>
                <a:lnTo>
                  <a:pt x="1976598" y="320523"/>
                </a:lnTo>
                <a:lnTo>
                  <a:pt x="0" y="320523"/>
                </a:lnTo>
                <a:lnTo>
                  <a:pt x="0" y="470340"/>
                </a:lnTo>
              </a:path>
            </a:pathLst>
          </a:custGeom>
          <a:noFill/>
          <a:ln w="38100" cap="flat" cmpd="sng" algn="ctr">
            <a:solidFill>
              <a:srgbClr val="9E4D00"/>
            </a:solidFill>
            <a:prstDash val="solid"/>
            <a:round/>
            <a:headEnd type="none" w="med" len="med"/>
            <a:tailEnd type="none" w="med" len="med"/>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Rounded Rectangle 14"/>
          <p:cNvSpPr/>
          <p:nvPr/>
        </p:nvSpPr>
        <p:spPr>
          <a:xfrm>
            <a:off x="3673546" y="1756267"/>
            <a:ext cx="1617217" cy="1026932"/>
          </a:xfrm>
          <a:prstGeom prst="roundRect">
            <a:avLst>
              <a:gd name="adj" fmla="val 10000"/>
            </a:avLst>
          </a:prstGeom>
          <a:solidFill>
            <a:srgbClr val="003300"/>
          </a:solidFill>
          <a:ln>
            <a:solidFill>
              <a:srgbClr val="80B67B"/>
            </a:solidFill>
          </a:ln>
          <a:scene3d>
            <a:camera prst="orthographicFront" fov="0">
              <a:rot lat="0" lon="0" rev="0"/>
            </a:camera>
            <a:lightRig rig="threePt" dir="t">
              <a:rot lat="0" lon="0" rev="0"/>
            </a:lightRig>
          </a:scene3d>
          <a:sp3d contourW="9525" prstMaterial="matte">
            <a:bevelT prst="relaxedInset"/>
            <a:bevelB prst="relaxedInset"/>
            <a:contourClr>
              <a:schemeClr val="accent3">
                <a:shade val="70000"/>
                <a:satMod val="105000"/>
              </a:schemeClr>
            </a:contourClr>
          </a:sp3d>
        </p:spPr>
        <p:style>
          <a:lnRef idx="1">
            <a:schemeClr val="accent3"/>
          </a:lnRef>
          <a:fillRef idx="3">
            <a:schemeClr val="accent3"/>
          </a:fillRef>
          <a:effectRef idx="2">
            <a:schemeClr val="accent3"/>
          </a:effectRef>
          <a:fontRef idx="minor">
            <a:schemeClr val="lt1"/>
          </a:fontRef>
        </p:style>
      </p:sp>
      <p:grpSp>
        <p:nvGrpSpPr>
          <p:cNvPr id="2" name="Group 15"/>
          <p:cNvGrpSpPr/>
          <p:nvPr/>
        </p:nvGrpSpPr>
        <p:grpSpPr>
          <a:xfrm>
            <a:off x="3853237" y="1926973"/>
            <a:ext cx="1617217" cy="1026932"/>
            <a:chOff x="3303168" y="171700"/>
            <a:chExt cx="1617217" cy="1026932"/>
          </a:xfrm>
          <a:scene3d>
            <a:camera prst="orthographicFront"/>
            <a:lightRig rig="threePt" dir="t"/>
          </a:scene3d>
        </p:grpSpPr>
        <p:sp>
          <p:nvSpPr>
            <p:cNvPr id="41" name="Rounded Rectangle 40"/>
            <p:cNvSpPr/>
            <p:nvPr/>
          </p:nvSpPr>
          <p:spPr>
            <a:xfrm>
              <a:off x="3303168" y="171700"/>
              <a:ext cx="1617217" cy="1026932"/>
            </a:xfrm>
            <a:prstGeom prst="roundRect">
              <a:avLst>
                <a:gd name="adj" fmla="val 10000"/>
              </a:avLst>
            </a:prstGeom>
            <a:solidFill>
              <a:schemeClr val="accent3">
                <a:lumMod val="60000"/>
                <a:lumOff val="40000"/>
              </a:schemeClr>
            </a:solidFill>
            <a:ln>
              <a:solidFill>
                <a:srgbClr val="003300"/>
              </a:solidFill>
            </a:ln>
            <a:sp3d>
              <a:bevelT prst="relaxedInset"/>
              <a:bevelB prst="relaxedInset"/>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42" name="Rounded Rectangle 11"/>
            <p:cNvSpPr/>
            <p:nvPr/>
          </p:nvSpPr>
          <p:spPr>
            <a:xfrm>
              <a:off x="3333246" y="201778"/>
              <a:ext cx="1557061" cy="96677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nchor="ctr"/>
            <a:lstStyle/>
            <a:p>
              <a:pPr algn="ctr" defTabSz="666750">
                <a:lnSpc>
                  <a:spcPct val="90000"/>
                </a:lnSpc>
                <a:spcAft>
                  <a:spcPct val="35000"/>
                </a:spcAft>
                <a:defRPr/>
              </a:pPr>
              <a:r>
                <a:rPr lang="en-US" sz="1500" dirty="0">
                  <a:latin typeface="Lucida Sans"/>
                  <a:cs typeface="Lucida Sans"/>
                </a:rPr>
                <a:t>Minimum Economic Recovery Standards</a:t>
              </a:r>
            </a:p>
          </p:txBody>
        </p:sp>
      </p:grpSp>
      <p:sp>
        <p:nvSpPr>
          <p:cNvPr id="17" name="Rounded Rectangle 16"/>
          <p:cNvSpPr/>
          <p:nvPr/>
        </p:nvSpPr>
        <p:spPr>
          <a:xfrm>
            <a:off x="1696947" y="3253540"/>
            <a:ext cx="1617217" cy="1026932"/>
          </a:xfrm>
          <a:prstGeom prst="roundRect">
            <a:avLst>
              <a:gd name="adj" fmla="val 10000"/>
            </a:avLst>
          </a:prstGeom>
          <a:solidFill>
            <a:srgbClr val="003300"/>
          </a:solidFill>
          <a:ln>
            <a:solidFill>
              <a:srgbClr val="80B67B"/>
            </a:solidFill>
          </a:ln>
          <a:scene3d>
            <a:camera prst="orthographicFront" fov="0">
              <a:rot lat="0" lon="0" rev="0"/>
            </a:camera>
            <a:lightRig rig="threePt" dir="t">
              <a:rot lat="0" lon="0" rev="0"/>
            </a:lightRig>
          </a:scene3d>
          <a:sp3d contourW="9525" prstMaterial="matte">
            <a:bevelT prst="relaxedInset"/>
            <a:bevelB prst="relaxedInset"/>
            <a:contourClr>
              <a:schemeClr val="accent3">
                <a:shade val="70000"/>
                <a:satMod val="105000"/>
              </a:schemeClr>
            </a:contourClr>
          </a:sp3d>
        </p:spPr>
        <p:style>
          <a:lnRef idx="1">
            <a:schemeClr val="accent3"/>
          </a:lnRef>
          <a:fillRef idx="3">
            <a:schemeClr val="accent3"/>
          </a:fillRef>
          <a:effectRef idx="2">
            <a:schemeClr val="accent3"/>
          </a:effectRef>
          <a:fontRef idx="minor">
            <a:schemeClr val="lt1"/>
          </a:fontRef>
        </p:style>
      </p:sp>
      <p:grpSp>
        <p:nvGrpSpPr>
          <p:cNvPr id="3" name="Group 17"/>
          <p:cNvGrpSpPr/>
          <p:nvPr/>
        </p:nvGrpSpPr>
        <p:grpSpPr>
          <a:xfrm>
            <a:off x="1876638" y="3424247"/>
            <a:ext cx="1617217" cy="1026932"/>
            <a:chOff x="1326569" y="1668974"/>
            <a:chExt cx="1617217" cy="1026932"/>
          </a:xfrm>
          <a:scene3d>
            <a:camera prst="orthographicFront"/>
            <a:lightRig rig="threePt" dir="t"/>
          </a:scene3d>
        </p:grpSpPr>
        <p:sp>
          <p:nvSpPr>
            <p:cNvPr id="39" name="Rounded Rectangle 38"/>
            <p:cNvSpPr/>
            <p:nvPr/>
          </p:nvSpPr>
          <p:spPr>
            <a:xfrm>
              <a:off x="1326569" y="1668974"/>
              <a:ext cx="1617217" cy="1026932"/>
            </a:xfrm>
            <a:prstGeom prst="roundRect">
              <a:avLst>
                <a:gd name="adj" fmla="val 10000"/>
              </a:avLst>
            </a:prstGeom>
            <a:solidFill>
              <a:schemeClr val="accent3">
                <a:lumMod val="60000"/>
                <a:lumOff val="40000"/>
              </a:schemeClr>
            </a:solidFill>
            <a:ln>
              <a:solidFill>
                <a:srgbClr val="003300"/>
              </a:solidFill>
            </a:ln>
            <a:sp3d>
              <a:bevelT prst="relaxedInset"/>
              <a:bevelB prst="relaxedInset"/>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40" name="Rounded Rectangle 14"/>
            <p:cNvSpPr/>
            <p:nvPr/>
          </p:nvSpPr>
          <p:spPr>
            <a:xfrm>
              <a:off x="1356647" y="1699052"/>
              <a:ext cx="1557061" cy="96677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nchor="ctr"/>
            <a:lstStyle/>
            <a:p>
              <a:pPr algn="ctr" defTabSz="666750">
                <a:lnSpc>
                  <a:spcPct val="90000"/>
                </a:lnSpc>
                <a:spcAft>
                  <a:spcPct val="35000"/>
                </a:spcAft>
                <a:defRPr/>
              </a:pPr>
              <a:r>
                <a:rPr lang="en-US" sz="1500" dirty="0">
                  <a:latin typeface="Lucida Sans"/>
                  <a:cs typeface="Lucida Sans"/>
                </a:rPr>
                <a:t>Core Standards for Economic Recovery</a:t>
              </a:r>
            </a:p>
          </p:txBody>
        </p:sp>
      </p:grpSp>
      <p:sp>
        <p:nvSpPr>
          <p:cNvPr id="19" name="Rounded Rectangle 18"/>
          <p:cNvSpPr/>
          <p:nvPr/>
        </p:nvSpPr>
        <p:spPr>
          <a:xfrm>
            <a:off x="708648" y="4750814"/>
            <a:ext cx="1617217" cy="1026932"/>
          </a:xfrm>
          <a:prstGeom prst="roundRect">
            <a:avLst>
              <a:gd name="adj" fmla="val 10000"/>
            </a:avLst>
          </a:prstGeom>
          <a:solidFill>
            <a:srgbClr val="003300"/>
          </a:solidFill>
          <a:ln>
            <a:solidFill>
              <a:srgbClr val="80B67B"/>
            </a:solidFill>
          </a:ln>
          <a:scene3d>
            <a:camera prst="orthographicFront" fov="0">
              <a:rot lat="0" lon="0" rev="0"/>
            </a:camera>
            <a:lightRig rig="threePt" dir="t">
              <a:rot lat="0" lon="0" rev="0"/>
            </a:lightRig>
          </a:scene3d>
          <a:sp3d contourW="9525" prstMaterial="matte">
            <a:bevelT prst="relaxedInset"/>
            <a:bevelB prst="relaxedInset"/>
            <a:contourClr>
              <a:schemeClr val="accent3">
                <a:shade val="70000"/>
                <a:satMod val="105000"/>
              </a:schemeClr>
            </a:contourClr>
          </a:sp3d>
        </p:spPr>
        <p:style>
          <a:lnRef idx="1">
            <a:schemeClr val="accent3"/>
          </a:lnRef>
          <a:fillRef idx="3">
            <a:schemeClr val="accent3"/>
          </a:fillRef>
          <a:effectRef idx="2">
            <a:schemeClr val="accent3"/>
          </a:effectRef>
          <a:fontRef idx="minor">
            <a:schemeClr val="lt1"/>
          </a:fontRef>
        </p:style>
      </p:sp>
      <p:grpSp>
        <p:nvGrpSpPr>
          <p:cNvPr id="4" name="Group 19"/>
          <p:cNvGrpSpPr/>
          <p:nvPr/>
        </p:nvGrpSpPr>
        <p:grpSpPr>
          <a:xfrm>
            <a:off x="888339" y="4921520"/>
            <a:ext cx="1617217" cy="1026932"/>
            <a:chOff x="338270" y="3166247"/>
            <a:chExt cx="1617217" cy="1026932"/>
          </a:xfrm>
          <a:scene3d>
            <a:camera prst="orthographicFront"/>
            <a:lightRig rig="threePt" dir="t"/>
          </a:scene3d>
        </p:grpSpPr>
        <p:sp>
          <p:nvSpPr>
            <p:cNvPr id="37" name="Rounded Rectangle 36"/>
            <p:cNvSpPr/>
            <p:nvPr/>
          </p:nvSpPr>
          <p:spPr>
            <a:xfrm>
              <a:off x="338270" y="3166247"/>
              <a:ext cx="1617217" cy="1026932"/>
            </a:xfrm>
            <a:prstGeom prst="roundRect">
              <a:avLst>
                <a:gd name="adj" fmla="val 10000"/>
              </a:avLst>
            </a:prstGeom>
            <a:solidFill>
              <a:schemeClr val="accent3">
                <a:lumMod val="60000"/>
                <a:lumOff val="40000"/>
              </a:schemeClr>
            </a:solidFill>
            <a:ln>
              <a:solidFill>
                <a:srgbClr val="003300"/>
              </a:solidFill>
            </a:ln>
            <a:sp3d>
              <a:bevelT prst="relaxedInset"/>
              <a:bevelB prst="relaxedInset"/>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8" name="Rounded Rectangle 17"/>
            <p:cNvSpPr/>
            <p:nvPr/>
          </p:nvSpPr>
          <p:spPr>
            <a:xfrm>
              <a:off x="368348" y="3196325"/>
              <a:ext cx="1557061" cy="96677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nchor="ctr"/>
            <a:lstStyle/>
            <a:p>
              <a:pPr algn="ctr" defTabSz="666750">
                <a:lnSpc>
                  <a:spcPct val="90000"/>
                </a:lnSpc>
                <a:spcAft>
                  <a:spcPct val="35000"/>
                </a:spcAft>
                <a:defRPr/>
              </a:pPr>
              <a:r>
                <a:rPr lang="en-US" sz="1500" dirty="0">
                  <a:latin typeface="Lucida Sans"/>
                  <a:cs typeface="Lucida Sans"/>
                </a:rPr>
                <a:t>Financial Services</a:t>
              </a:r>
            </a:p>
          </p:txBody>
        </p:sp>
      </p:grpSp>
      <p:sp>
        <p:nvSpPr>
          <p:cNvPr id="21" name="Rounded Rectangle 20"/>
          <p:cNvSpPr/>
          <p:nvPr/>
        </p:nvSpPr>
        <p:spPr>
          <a:xfrm>
            <a:off x="2685247" y="4750814"/>
            <a:ext cx="1617217" cy="1026932"/>
          </a:xfrm>
          <a:prstGeom prst="roundRect">
            <a:avLst>
              <a:gd name="adj" fmla="val 10000"/>
            </a:avLst>
          </a:prstGeom>
          <a:solidFill>
            <a:srgbClr val="003300"/>
          </a:solidFill>
          <a:ln>
            <a:solidFill>
              <a:srgbClr val="80B67B"/>
            </a:solidFill>
          </a:ln>
          <a:scene3d>
            <a:camera prst="orthographicFront" fov="0">
              <a:rot lat="0" lon="0" rev="0"/>
            </a:camera>
            <a:lightRig rig="threePt" dir="t">
              <a:rot lat="0" lon="0" rev="0"/>
            </a:lightRig>
          </a:scene3d>
          <a:sp3d contourW="9525" prstMaterial="matte">
            <a:bevelT prst="relaxedInset"/>
            <a:bevelB prst="relaxedInset"/>
            <a:contourClr>
              <a:schemeClr val="accent3">
                <a:shade val="70000"/>
                <a:satMod val="105000"/>
              </a:schemeClr>
            </a:contourClr>
          </a:sp3d>
        </p:spPr>
        <p:style>
          <a:lnRef idx="1">
            <a:schemeClr val="accent3"/>
          </a:lnRef>
          <a:fillRef idx="3">
            <a:schemeClr val="accent3"/>
          </a:fillRef>
          <a:effectRef idx="2">
            <a:schemeClr val="accent3"/>
          </a:effectRef>
          <a:fontRef idx="minor">
            <a:schemeClr val="lt1"/>
          </a:fontRef>
        </p:style>
      </p:sp>
      <p:grpSp>
        <p:nvGrpSpPr>
          <p:cNvPr id="5" name="Group 21"/>
          <p:cNvGrpSpPr/>
          <p:nvPr/>
        </p:nvGrpSpPr>
        <p:grpSpPr>
          <a:xfrm>
            <a:off x="2864938" y="4921520"/>
            <a:ext cx="1617217" cy="1026932"/>
            <a:chOff x="2314869" y="3166247"/>
            <a:chExt cx="1617217" cy="1026932"/>
          </a:xfrm>
          <a:scene3d>
            <a:camera prst="orthographicFront"/>
            <a:lightRig rig="threePt" dir="t"/>
          </a:scene3d>
        </p:grpSpPr>
        <p:sp>
          <p:nvSpPr>
            <p:cNvPr id="35" name="Rounded Rectangle 34"/>
            <p:cNvSpPr/>
            <p:nvPr/>
          </p:nvSpPr>
          <p:spPr>
            <a:xfrm>
              <a:off x="2314869" y="3166247"/>
              <a:ext cx="1617217" cy="1026932"/>
            </a:xfrm>
            <a:prstGeom prst="roundRect">
              <a:avLst>
                <a:gd name="adj" fmla="val 10000"/>
              </a:avLst>
            </a:prstGeom>
            <a:solidFill>
              <a:schemeClr val="accent3">
                <a:lumMod val="60000"/>
                <a:lumOff val="40000"/>
              </a:schemeClr>
            </a:solidFill>
            <a:ln>
              <a:solidFill>
                <a:srgbClr val="003300"/>
              </a:solidFill>
            </a:ln>
            <a:sp3d>
              <a:bevelT prst="relaxedInset"/>
              <a:bevelB prst="relaxedInset"/>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6" name="Rounded Rectangle 20"/>
            <p:cNvSpPr/>
            <p:nvPr/>
          </p:nvSpPr>
          <p:spPr>
            <a:xfrm>
              <a:off x="2344947" y="3196325"/>
              <a:ext cx="1557061" cy="96677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nchor="ctr"/>
            <a:lstStyle/>
            <a:p>
              <a:pPr algn="ctr" defTabSz="666750">
                <a:lnSpc>
                  <a:spcPct val="90000"/>
                </a:lnSpc>
                <a:spcAft>
                  <a:spcPct val="35000"/>
                </a:spcAft>
                <a:defRPr/>
              </a:pPr>
              <a:r>
                <a:rPr lang="en-US" sz="1500" dirty="0">
                  <a:latin typeface="Lucida Sans"/>
                  <a:cs typeface="Lucida Sans"/>
                </a:rPr>
                <a:t>Productive Assets</a:t>
              </a:r>
            </a:p>
          </p:txBody>
        </p:sp>
      </p:grpSp>
      <p:sp>
        <p:nvSpPr>
          <p:cNvPr id="23" name="Rounded Rectangle 22"/>
          <p:cNvSpPr/>
          <p:nvPr/>
        </p:nvSpPr>
        <p:spPr>
          <a:xfrm>
            <a:off x="5650145" y="3253540"/>
            <a:ext cx="1617217" cy="1026932"/>
          </a:xfrm>
          <a:prstGeom prst="roundRect">
            <a:avLst>
              <a:gd name="adj" fmla="val 10000"/>
            </a:avLst>
          </a:prstGeom>
          <a:solidFill>
            <a:srgbClr val="003300"/>
          </a:solidFill>
          <a:ln>
            <a:solidFill>
              <a:srgbClr val="80B67B"/>
            </a:solidFill>
          </a:ln>
          <a:scene3d>
            <a:camera prst="orthographicFront" fov="0">
              <a:rot lat="0" lon="0" rev="0"/>
            </a:camera>
            <a:lightRig rig="threePt" dir="t">
              <a:rot lat="0" lon="0" rev="0"/>
            </a:lightRig>
          </a:scene3d>
          <a:sp3d contourW="9525" prstMaterial="matte">
            <a:bevelT prst="relaxedInset"/>
            <a:bevelB prst="relaxedInset"/>
            <a:contourClr>
              <a:schemeClr val="accent3">
                <a:shade val="70000"/>
                <a:satMod val="105000"/>
              </a:schemeClr>
            </a:contourClr>
          </a:sp3d>
        </p:spPr>
        <p:style>
          <a:lnRef idx="1">
            <a:schemeClr val="accent3"/>
          </a:lnRef>
          <a:fillRef idx="3">
            <a:schemeClr val="accent3"/>
          </a:fillRef>
          <a:effectRef idx="2">
            <a:schemeClr val="accent3"/>
          </a:effectRef>
          <a:fontRef idx="minor">
            <a:schemeClr val="lt1"/>
          </a:fontRef>
        </p:style>
      </p:sp>
      <p:grpSp>
        <p:nvGrpSpPr>
          <p:cNvPr id="16" name="Group 23"/>
          <p:cNvGrpSpPr/>
          <p:nvPr/>
        </p:nvGrpSpPr>
        <p:grpSpPr>
          <a:xfrm>
            <a:off x="5829836" y="3424247"/>
            <a:ext cx="1617217" cy="1026932"/>
            <a:chOff x="5279767" y="1668974"/>
            <a:chExt cx="1617217" cy="1026932"/>
          </a:xfrm>
          <a:scene3d>
            <a:camera prst="orthographicFront"/>
            <a:lightRig rig="threePt" dir="t"/>
          </a:scene3d>
        </p:grpSpPr>
        <p:sp>
          <p:nvSpPr>
            <p:cNvPr id="33" name="Rounded Rectangle 32"/>
            <p:cNvSpPr/>
            <p:nvPr/>
          </p:nvSpPr>
          <p:spPr>
            <a:xfrm>
              <a:off x="5279767" y="1668974"/>
              <a:ext cx="1617217" cy="1026932"/>
            </a:xfrm>
            <a:prstGeom prst="roundRect">
              <a:avLst>
                <a:gd name="adj" fmla="val 10000"/>
              </a:avLst>
            </a:prstGeom>
            <a:solidFill>
              <a:schemeClr val="accent3">
                <a:lumMod val="60000"/>
                <a:lumOff val="40000"/>
              </a:schemeClr>
            </a:solidFill>
            <a:ln>
              <a:solidFill>
                <a:srgbClr val="003300"/>
              </a:solidFill>
            </a:ln>
            <a:sp3d>
              <a:bevelT prst="relaxedInset"/>
              <a:bevelB prst="relaxedInset"/>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Rounded Rectangle 23"/>
            <p:cNvSpPr/>
            <p:nvPr/>
          </p:nvSpPr>
          <p:spPr>
            <a:xfrm>
              <a:off x="5309845" y="1699052"/>
              <a:ext cx="1557061" cy="96677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nchor="ctr"/>
            <a:lstStyle/>
            <a:p>
              <a:pPr algn="ctr" defTabSz="666750">
                <a:lnSpc>
                  <a:spcPct val="90000"/>
                </a:lnSpc>
                <a:spcAft>
                  <a:spcPct val="35000"/>
                </a:spcAft>
                <a:defRPr/>
              </a:pPr>
              <a:r>
                <a:rPr lang="en-US" sz="1500" dirty="0">
                  <a:latin typeface="Lucida Sans"/>
                  <a:cs typeface="Lucida Sans"/>
                </a:rPr>
                <a:t>Assessment and Analysis Standards</a:t>
              </a:r>
            </a:p>
          </p:txBody>
        </p:sp>
      </p:grpSp>
      <p:sp>
        <p:nvSpPr>
          <p:cNvPr id="25" name="Rounded Rectangle 24"/>
          <p:cNvSpPr/>
          <p:nvPr/>
        </p:nvSpPr>
        <p:spPr>
          <a:xfrm>
            <a:off x="4661845" y="4750814"/>
            <a:ext cx="1617217" cy="1026932"/>
          </a:xfrm>
          <a:prstGeom prst="roundRect">
            <a:avLst>
              <a:gd name="adj" fmla="val 10000"/>
            </a:avLst>
          </a:prstGeom>
          <a:solidFill>
            <a:srgbClr val="003300"/>
          </a:solidFill>
          <a:ln>
            <a:solidFill>
              <a:srgbClr val="80B67B"/>
            </a:solidFill>
          </a:ln>
          <a:scene3d>
            <a:camera prst="orthographicFront" fov="0">
              <a:rot lat="0" lon="0" rev="0"/>
            </a:camera>
            <a:lightRig rig="threePt" dir="t">
              <a:rot lat="0" lon="0" rev="0"/>
            </a:lightRig>
          </a:scene3d>
          <a:sp3d contourW="9525" prstMaterial="matte">
            <a:bevelT prst="relaxedInset"/>
            <a:bevelB prst="relaxedInset"/>
            <a:contourClr>
              <a:schemeClr val="accent3">
                <a:shade val="70000"/>
                <a:satMod val="105000"/>
              </a:schemeClr>
            </a:contourClr>
          </a:sp3d>
        </p:spPr>
        <p:style>
          <a:lnRef idx="1">
            <a:schemeClr val="accent3"/>
          </a:lnRef>
          <a:fillRef idx="3">
            <a:schemeClr val="accent3"/>
          </a:fillRef>
          <a:effectRef idx="2">
            <a:schemeClr val="accent3"/>
          </a:effectRef>
          <a:fontRef idx="minor">
            <a:schemeClr val="lt1"/>
          </a:fontRef>
        </p:style>
      </p:sp>
      <p:grpSp>
        <p:nvGrpSpPr>
          <p:cNvPr id="18" name="Group 25"/>
          <p:cNvGrpSpPr/>
          <p:nvPr/>
        </p:nvGrpSpPr>
        <p:grpSpPr>
          <a:xfrm>
            <a:off x="4841536" y="4921520"/>
            <a:ext cx="1617217" cy="1026932"/>
            <a:chOff x="4291467" y="3166247"/>
            <a:chExt cx="1617217" cy="1026932"/>
          </a:xfrm>
          <a:scene3d>
            <a:camera prst="orthographicFront"/>
            <a:lightRig rig="threePt" dir="t"/>
          </a:scene3d>
        </p:grpSpPr>
        <p:sp>
          <p:nvSpPr>
            <p:cNvPr id="31" name="Rounded Rectangle 30"/>
            <p:cNvSpPr/>
            <p:nvPr/>
          </p:nvSpPr>
          <p:spPr>
            <a:xfrm>
              <a:off x="4291467" y="3166247"/>
              <a:ext cx="1617217" cy="1026932"/>
            </a:xfrm>
            <a:prstGeom prst="roundRect">
              <a:avLst>
                <a:gd name="adj" fmla="val 10000"/>
              </a:avLst>
            </a:prstGeom>
            <a:solidFill>
              <a:schemeClr val="accent3">
                <a:lumMod val="60000"/>
                <a:lumOff val="40000"/>
              </a:schemeClr>
            </a:solidFill>
            <a:ln>
              <a:solidFill>
                <a:srgbClr val="003300"/>
              </a:solidFill>
            </a:ln>
            <a:sp3d>
              <a:bevelT prst="relaxedInset"/>
              <a:bevelB prst="relaxedInset"/>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Rounded Rectangle 26"/>
            <p:cNvSpPr/>
            <p:nvPr/>
          </p:nvSpPr>
          <p:spPr>
            <a:xfrm>
              <a:off x="4321545" y="3196325"/>
              <a:ext cx="1557061" cy="96677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nchor="ctr"/>
            <a:lstStyle/>
            <a:p>
              <a:pPr algn="ctr" defTabSz="666750">
                <a:lnSpc>
                  <a:spcPct val="90000"/>
                </a:lnSpc>
                <a:spcAft>
                  <a:spcPct val="35000"/>
                </a:spcAft>
                <a:defRPr/>
              </a:pPr>
              <a:r>
                <a:rPr lang="en-US" sz="1500" dirty="0">
                  <a:latin typeface="Lucida Sans"/>
                  <a:cs typeface="Lucida Sans"/>
                </a:rPr>
                <a:t>Employment</a:t>
              </a:r>
            </a:p>
          </p:txBody>
        </p:sp>
      </p:grpSp>
      <p:sp>
        <p:nvSpPr>
          <p:cNvPr id="27" name="Rounded Rectangle 26"/>
          <p:cNvSpPr/>
          <p:nvPr/>
        </p:nvSpPr>
        <p:spPr>
          <a:xfrm>
            <a:off x="6638444" y="4750814"/>
            <a:ext cx="1617217" cy="1026932"/>
          </a:xfrm>
          <a:prstGeom prst="roundRect">
            <a:avLst>
              <a:gd name="adj" fmla="val 10000"/>
            </a:avLst>
          </a:prstGeom>
          <a:solidFill>
            <a:srgbClr val="003300"/>
          </a:solidFill>
          <a:ln>
            <a:solidFill>
              <a:srgbClr val="5474A0"/>
            </a:solidFill>
          </a:ln>
          <a:scene3d>
            <a:camera prst="orthographicFront" fov="0">
              <a:rot lat="0" lon="0" rev="0"/>
            </a:camera>
            <a:lightRig rig="threePt" dir="t">
              <a:rot lat="0" lon="0" rev="0"/>
            </a:lightRig>
          </a:scene3d>
          <a:sp3d contourW="9525" prstMaterial="matte">
            <a:bevelT prst="relaxedInset"/>
            <a:bevelB prst="relaxedInset"/>
            <a:contourClr>
              <a:schemeClr val="accent3">
                <a:shade val="70000"/>
                <a:satMod val="105000"/>
              </a:schemeClr>
            </a:contourClr>
          </a:sp3d>
        </p:spPr>
        <p:style>
          <a:lnRef idx="1">
            <a:schemeClr val="accent3"/>
          </a:lnRef>
          <a:fillRef idx="3">
            <a:schemeClr val="accent3"/>
          </a:fillRef>
          <a:effectRef idx="2">
            <a:schemeClr val="accent3"/>
          </a:effectRef>
          <a:fontRef idx="minor">
            <a:schemeClr val="lt1"/>
          </a:fontRef>
        </p:style>
      </p:sp>
      <p:grpSp>
        <p:nvGrpSpPr>
          <p:cNvPr id="20" name="Group 27"/>
          <p:cNvGrpSpPr/>
          <p:nvPr/>
        </p:nvGrpSpPr>
        <p:grpSpPr>
          <a:xfrm>
            <a:off x="6818135" y="4921520"/>
            <a:ext cx="1617217" cy="1026932"/>
            <a:chOff x="6268066" y="3166247"/>
            <a:chExt cx="1617217" cy="1026932"/>
          </a:xfrm>
          <a:scene3d>
            <a:camera prst="orthographicFront"/>
            <a:lightRig rig="threePt" dir="t"/>
          </a:scene3d>
        </p:grpSpPr>
        <p:sp>
          <p:nvSpPr>
            <p:cNvPr id="29" name="Rounded Rectangle 28"/>
            <p:cNvSpPr/>
            <p:nvPr/>
          </p:nvSpPr>
          <p:spPr>
            <a:xfrm>
              <a:off x="6268066" y="3166247"/>
              <a:ext cx="1617217" cy="1026932"/>
            </a:xfrm>
            <a:prstGeom prst="roundRect">
              <a:avLst>
                <a:gd name="adj" fmla="val 10000"/>
              </a:avLst>
            </a:prstGeom>
            <a:solidFill>
              <a:schemeClr val="accent3">
                <a:lumMod val="60000"/>
                <a:lumOff val="40000"/>
              </a:schemeClr>
            </a:solidFill>
            <a:ln>
              <a:solidFill>
                <a:srgbClr val="003300"/>
              </a:solidFill>
            </a:ln>
            <a:sp3d>
              <a:bevelT prst="relaxedInset"/>
              <a:bevelB prst="relaxedInset"/>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Rounded Rectangle 29"/>
            <p:cNvSpPr/>
            <p:nvPr/>
          </p:nvSpPr>
          <p:spPr>
            <a:xfrm>
              <a:off x="6298144" y="3196325"/>
              <a:ext cx="1557061" cy="96677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nchor="ctr"/>
            <a:lstStyle/>
            <a:p>
              <a:pPr algn="ctr" defTabSz="666750">
                <a:lnSpc>
                  <a:spcPct val="90000"/>
                </a:lnSpc>
                <a:spcAft>
                  <a:spcPct val="35000"/>
                </a:spcAft>
                <a:defRPr/>
              </a:pPr>
              <a:r>
                <a:rPr lang="en-US" sz="1500" dirty="0">
                  <a:latin typeface="Lucida Sans"/>
                  <a:cs typeface="Lucida Sans"/>
                </a:rPr>
                <a:t>Enterprise Development</a:t>
              </a:r>
            </a:p>
          </p:txBody>
        </p:sp>
      </p:grpSp>
      <p:sp>
        <p:nvSpPr>
          <p:cNvPr id="66599" name="TextBox 43"/>
          <p:cNvSpPr txBox="1">
            <a:spLocks noChangeArrowheads="1"/>
          </p:cNvSpPr>
          <p:nvPr/>
        </p:nvSpPr>
        <p:spPr bwMode="auto">
          <a:xfrm>
            <a:off x="8382000" y="6024563"/>
            <a:ext cx="4413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200"/>
              <a:t>12</a:t>
            </a:r>
          </a:p>
        </p:txBody>
      </p:sp>
      <p:cxnSp>
        <p:nvCxnSpPr>
          <p:cNvPr id="44" name="Straight Connector 43"/>
          <p:cNvCxnSpPr>
            <a:cxnSpLocks noChangeShapeType="1"/>
          </p:cNvCxnSpPr>
          <p:nvPr/>
        </p:nvCxnSpPr>
        <p:spPr bwMode="auto">
          <a:xfrm>
            <a:off x="3494088" y="4598988"/>
            <a:ext cx="1976437" cy="1587"/>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3" name="Title 1"/>
          <p:cNvSpPr txBox="1">
            <a:spLocks/>
          </p:cNvSpPr>
          <p:nvPr/>
        </p:nvSpPr>
        <p:spPr>
          <a:xfrm>
            <a:off x="457200" y="274638"/>
            <a:ext cx="8229600" cy="1143000"/>
          </a:xfrm>
          <a:prstGeom prst="rect">
            <a:avLst/>
          </a:prstGeom>
        </p:spPr>
        <p:txBody>
          <a:bodyPr>
            <a:normAutofit/>
          </a:bodyPr>
          <a:lstStyle/>
          <a:p>
            <a:pPr algn="ctr">
              <a:defRPr/>
            </a:pPr>
            <a:r>
              <a:rPr lang="en-US" sz="4400" dirty="0" smtClean="0">
                <a:latin typeface="Myriad Pro"/>
                <a:ea typeface="+mj-ea"/>
                <a:cs typeface="Myriad Pro"/>
              </a:rPr>
              <a:t>Technical Standards</a:t>
            </a:r>
            <a:endParaRPr lang="en-US" sz="4400" dirty="0">
              <a:latin typeface="Myriad Pro"/>
              <a:ea typeface="+mj-ea"/>
              <a:cs typeface="Myriad Pro"/>
            </a:endParaRPr>
          </a:p>
        </p:txBody>
      </p:sp>
    </p:spTree>
    <p:extLst>
      <p:ext uri="{BB962C8B-B14F-4D97-AF65-F5344CB8AC3E}">
        <p14:creationId xmlns:p14="http://schemas.microsoft.com/office/powerpoint/2010/main" val="2211637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2"/>
          <p:cNvSpPr txBox="1">
            <a:spLocks/>
          </p:cNvSpPr>
          <p:nvPr/>
        </p:nvSpPr>
        <p:spPr bwMode="auto">
          <a:xfrm>
            <a:off x="566738" y="1008063"/>
            <a:ext cx="8281987"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1200"/>
              </a:spcBef>
              <a:buSzPct val="91000"/>
            </a:pPr>
            <a:r>
              <a:rPr lang="en-US" altLang="en-US"/>
              <a:t>The </a:t>
            </a:r>
            <a:r>
              <a:rPr lang="en-US" altLang="en-US" u="sng"/>
              <a:t>Standard for All Asset Programming </a:t>
            </a:r>
            <a:r>
              <a:rPr lang="en-US" altLang="en-US"/>
              <a:t>should ensure:</a:t>
            </a:r>
          </a:p>
          <a:p>
            <a:pPr>
              <a:spcBef>
                <a:spcPts val="1200"/>
              </a:spcBef>
              <a:buFont typeface="Symbol" pitchFamily="18" charset="2"/>
              <a:buChar char=""/>
            </a:pPr>
            <a:r>
              <a:rPr lang="en-US" altLang="en-US">
                <a:solidFill>
                  <a:srgbClr val="000000"/>
                </a:solidFill>
              </a:rPr>
              <a:t>  the proposed bakery is appropriate for Romana;</a:t>
            </a:r>
            <a:endParaRPr lang="en-GB" altLang="en-US">
              <a:solidFill>
                <a:srgbClr val="000000"/>
              </a:solidFill>
            </a:endParaRPr>
          </a:p>
          <a:p>
            <a:pPr>
              <a:spcBef>
                <a:spcPts val="1200"/>
              </a:spcBef>
              <a:spcAft>
                <a:spcPts val="1800"/>
              </a:spcAft>
              <a:buFont typeface="Symbol" pitchFamily="18" charset="2"/>
              <a:buChar char=""/>
            </a:pPr>
            <a:r>
              <a:rPr lang="en-US" altLang="en-US">
                <a:solidFill>
                  <a:srgbClr val="000000"/>
                </a:solidFill>
              </a:rPr>
              <a:t>  the group develops the capacity to manage the bakery, for example in relation to the operation of the ovens and their maintenance and repair</a:t>
            </a:r>
            <a:r>
              <a:rPr lang="en-US" altLang="en-US"/>
              <a:t>.</a:t>
            </a:r>
          </a:p>
          <a:p>
            <a:pPr eaLnBrk="1" hangingPunct="1">
              <a:spcBef>
                <a:spcPts val="1200"/>
              </a:spcBef>
              <a:buSzPct val="91000"/>
            </a:pPr>
            <a:r>
              <a:rPr lang="en-US" altLang="en-US"/>
              <a:t>The </a:t>
            </a:r>
            <a:r>
              <a:rPr lang="en-US" altLang="en-US" u="sng"/>
              <a:t>Standard for Assets for Livelihoods Expansion and Development</a:t>
            </a:r>
            <a:r>
              <a:rPr lang="en-US" altLang="en-US"/>
              <a:t> should ensure:</a:t>
            </a:r>
          </a:p>
          <a:p>
            <a:pPr eaLnBrk="1" hangingPunct="1">
              <a:spcBef>
                <a:spcPts val="1200"/>
              </a:spcBef>
              <a:spcAft>
                <a:spcPts val="1800"/>
              </a:spcAft>
              <a:buSzPct val="91000"/>
              <a:buFont typeface="Arial" pitchFamily="34" charset="0"/>
              <a:buChar char="•"/>
            </a:pPr>
            <a:r>
              <a:rPr lang="en-GB" altLang="en-US"/>
              <a:t>  the group gets the support it needs to market its products</a:t>
            </a:r>
            <a:r>
              <a:rPr lang="en-US" altLang="en-US"/>
              <a:t>.</a:t>
            </a:r>
          </a:p>
          <a:p>
            <a:pPr eaLnBrk="1" hangingPunct="1">
              <a:spcBef>
                <a:spcPts val="1200"/>
              </a:spcBef>
              <a:buSzPct val="91000"/>
            </a:pPr>
            <a:r>
              <a:rPr lang="en-US" altLang="en-US"/>
              <a:t>The </a:t>
            </a:r>
            <a:r>
              <a:rPr lang="en-US" altLang="en-US" u="sng"/>
              <a:t>Standard for Assets Protection</a:t>
            </a:r>
            <a:r>
              <a:rPr lang="en-US" altLang="en-US"/>
              <a:t> should ensure:</a:t>
            </a:r>
          </a:p>
          <a:p>
            <a:pPr eaLnBrk="1" hangingPunct="1">
              <a:spcBef>
                <a:spcPts val="1200"/>
              </a:spcBef>
              <a:buSzPct val="91000"/>
              <a:buFont typeface="Arial" pitchFamily="34" charset="0"/>
              <a:buChar char="•"/>
            </a:pPr>
            <a:r>
              <a:rPr lang="en-GB" altLang="en-US"/>
              <a:t>  the women are less vulnerable to future crises</a:t>
            </a:r>
            <a:r>
              <a:rPr lang="en-US" altLang="en-US"/>
              <a:t>.</a:t>
            </a:r>
            <a:endParaRPr lang="en-US" altLang="en-US" sz="2000"/>
          </a:p>
        </p:txBody>
      </p:sp>
      <p:sp>
        <p:nvSpPr>
          <p:cNvPr id="90115" name="Title 1"/>
          <p:cNvSpPr txBox="1">
            <a:spLocks/>
          </p:cNvSpPr>
          <p:nvPr/>
        </p:nvSpPr>
        <p:spPr bwMode="auto">
          <a:xfrm>
            <a:off x="457200" y="274638"/>
            <a:ext cx="8229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3200" b="1">
                <a:latin typeface="Myriad Pro" charset="0"/>
              </a:rPr>
              <a:t>Productive Assets Standards</a:t>
            </a:r>
          </a:p>
        </p:txBody>
      </p:sp>
      <p:sp>
        <p:nvSpPr>
          <p:cNvPr id="90116" name="TextBox 11"/>
          <p:cNvSpPr txBox="1">
            <a:spLocks noChangeArrowheads="1"/>
          </p:cNvSpPr>
          <p:nvPr/>
        </p:nvSpPr>
        <p:spPr bwMode="auto">
          <a:xfrm>
            <a:off x="8382000" y="6024563"/>
            <a:ext cx="4413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200"/>
              <a:t>35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2"/>
          <p:cNvSpPr txBox="1">
            <a:spLocks/>
          </p:cNvSpPr>
          <p:nvPr/>
        </p:nvSpPr>
        <p:spPr bwMode="auto">
          <a:xfrm>
            <a:off x="566738" y="1720850"/>
            <a:ext cx="8281987"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ts val="1200"/>
              </a:spcBef>
              <a:buSzPct val="91000"/>
            </a:pPr>
            <a:r>
              <a:rPr lang="en-US" altLang="en-US"/>
              <a:t>From the </a:t>
            </a:r>
            <a:r>
              <a:rPr lang="en-US" altLang="en-US" u="sng"/>
              <a:t>Core Standards</a:t>
            </a:r>
            <a:r>
              <a:rPr lang="en-US" altLang="en-US"/>
              <a:t>:</a:t>
            </a:r>
            <a:endParaRPr lang="en-GB" altLang="en-US"/>
          </a:p>
          <a:p>
            <a:pPr eaLnBrk="1" hangingPunct="1">
              <a:spcBef>
                <a:spcPts val="1200"/>
              </a:spcBef>
              <a:spcAft>
                <a:spcPts val="3000"/>
              </a:spcAft>
              <a:buSzPct val="91000"/>
              <a:buFont typeface="Arial" pitchFamily="34" charset="0"/>
              <a:buChar char="•"/>
            </a:pPr>
            <a:r>
              <a:rPr lang="en-GB" altLang="en-US">
                <a:latin typeface="Adobe Garamond Pro" charset="0"/>
              </a:rPr>
              <a:t>  the Market Orientated Programming Standard should ensure there is a viable market for the bakery's products.</a:t>
            </a:r>
          </a:p>
          <a:p>
            <a:pPr eaLnBrk="1" hangingPunct="1">
              <a:spcBef>
                <a:spcPts val="1200"/>
              </a:spcBef>
              <a:buSzPct val="91000"/>
            </a:pPr>
            <a:r>
              <a:rPr lang="en-GB" altLang="en-US">
                <a:latin typeface="Adobe Garamond Pro" charset="0"/>
              </a:rPr>
              <a:t>From the </a:t>
            </a:r>
            <a:r>
              <a:rPr lang="en-GB" altLang="en-US" u="sng">
                <a:latin typeface="Adobe Garamond Pro" charset="0"/>
              </a:rPr>
              <a:t>Assessment and Analysis Standards</a:t>
            </a:r>
            <a:r>
              <a:rPr lang="en-GB" altLang="en-US">
                <a:latin typeface="Adobe Garamond Pro" charset="0"/>
              </a:rPr>
              <a:t>:</a:t>
            </a:r>
          </a:p>
          <a:p>
            <a:pPr eaLnBrk="1" hangingPunct="1">
              <a:spcBef>
                <a:spcPts val="1200"/>
              </a:spcBef>
              <a:buSzPct val="91000"/>
              <a:buFont typeface="Arial" pitchFamily="34" charset="0"/>
              <a:buChar char="•"/>
            </a:pPr>
            <a:r>
              <a:rPr lang="en-GB" altLang="en-US">
                <a:latin typeface="Adobe Garamond Pro" charset="0"/>
              </a:rPr>
              <a:t>  the Analysis Standard should ensure that appropriate monitoring and evaluation is put in place.</a:t>
            </a:r>
          </a:p>
          <a:p>
            <a:pPr eaLnBrk="1" hangingPunct="1">
              <a:spcBef>
                <a:spcPts val="2400"/>
              </a:spcBef>
              <a:buSzPct val="91000"/>
            </a:pPr>
            <a:endParaRPr lang="en-GB" altLang="en-US">
              <a:latin typeface="Adobe Garamond Pro" charset="0"/>
            </a:endParaRPr>
          </a:p>
        </p:txBody>
      </p:sp>
      <p:sp>
        <p:nvSpPr>
          <p:cNvPr id="91139" name="Title 1"/>
          <p:cNvSpPr txBox="1">
            <a:spLocks/>
          </p:cNvSpPr>
          <p:nvPr/>
        </p:nvSpPr>
        <p:spPr bwMode="auto">
          <a:xfrm>
            <a:off x="457200" y="274638"/>
            <a:ext cx="8229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3200" b="1">
                <a:latin typeface="Myriad Pro" charset="0"/>
              </a:rPr>
              <a:t>Productive Assets Standards</a:t>
            </a:r>
          </a:p>
          <a:p>
            <a:pPr algn="ctr" eaLnBrk="1" hangingPunct="1"/>
            <a:r>
              <a:rPr lang="en-US" altLang="en-US" sz="3200" b="1">
                <a:latin typeface="Myriad Pro" charset="0"/>
              </a:rPr>
              <a:t>Relevant foundational Standards</a:t>
            </a:r>
          </a:p>
        </p:txBody>
      </p:sp>
      <p:sp>
        <p:nvSpPr>
          <p:cNvPr id="91140" name="TextBox 11"/>
          <p:cNvSpPr txBox="1">
            <a:spLocks noChangeArrowheads="1"/>
          </p:cNvSpPr>
          <p:nvPr/>
        </p:nvSpPr>
        <p:spPr bwMode="auto">
          <a:xfrm>
            <a:off x="8382000" y="6024563"/>
            <a:ext cx="4413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200"/>
              <a:t>36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2"/>
          <p:cNvSpPr txBox="1">
            <a:spLocks/>
          </p:cNvSpPr>
          <p:nvPr/>
        </p:nvSpPr>
        <p:spPr bwMode="auto">
          <a:xfrm>
            <a:off x="457200" y="1884363"/>
            <a:ext cx="8281988" cy="39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ts val="1200"/>
              </a:spcBef>
              <a:spcAft>
                <a:spcPts val="1800"/>
              </a:spcAft>
              <a:buFont typeface="Arial" pitchFamily="34" charset="0"/>
              <a:buChar char="•"/>
            </a:pPr>
            <a:r>
              <a:rPr lang="en-GB" altLang="en-US"/>
              <a:t>Productive assets: those used to generate income and profit (as opposed to household items);</a:t>
            </a:r>
          </a:p>
          <a:p>
            <a:pPr>
              <a:spcBef>
                <a:spcPts val="1200"/>
              </a:spcBef>
              <a:spcAft>
                <a:spcPts val="1800"/>
              </a:spcAft>
              <a:buFont typeface="Arial" pitchFamily="34" charset="0"/>
              <a:buChar char="•"/>
            </a:pPr>
            <a:r>
              <a:rPr lang="en-GB" altLang="en-US"/>
              <a:t>Covers items beneficiaries own or directly control, or they have access to but don’t belong to them;</a:t>
            </a:r>
          </a:p>
          <a:p>
            <a:pPr>
              <a:spcBef>
                <a:spcPts val="1200"/>
              </a:spcBef>
              <a:spcAft>
                <a:spcPts val="1800"/>
              </a:spcAft>
              <a:buFont typeface="Arial" pitchFamily="34" charset="0"/>
              <a:buChar char="•"/>
            </a:pPr>
            <a:r>
              <a:rPr lang="en-GB" altLang="en-US"/>
              <a:t>Interventions used to protect, replace and increase the productive assets lost by households and enterprises during crises;</a:t>
            </a:r>
            <a:endParaRPr lang="en-GB" altLang="en-US">
              <a:latin typeface="Adobe Garamond Pro" charset="0"/>
            </a:endParaRPr>
          </a:p>
          <a:p>
            <a:pPr algn="r"/>
            <a:r>
              <a:rPr lang="en-GB" altLang="en-US" sz="2000">
                <a:latin typeface="Adobe Garamond Pro" charset="0"/>
              </a:rPr>
              <a:t>cont/…</a:t>
            </a:r>
            <a:endParaRPr lang="en-GB" altLang="en-US" sz="2000"/>
          </a:p>
        </p:txBody>
      </p:sp>
      <p:sp>
        <p:nvSpPr>
          <p:cNvPr id="92163" name="Title 1"/>
          <p:cNvSpPr txBox="1">
            <a:spLocks/>
          </p:cNvSpPr>
          <p:nvPr/>
        </p:nvSpPr>
        <p:spPr bwMode="auto">
          <a:xfrm>
            <a:off x="457200" y="274638"/>
            <a:ext cx="8229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3200" b="1">
                <a:latin typeface="Myriad Pro" charset="0"/>
              </a:rPr>
              <a:t>Productive Assets Standards:</a:t>
            </a:r>
          </a:p>
          <a:p>
            <a:pPr algn="ctr" eaLnBrk="1" hangingPunct="1"/>
            <a:r>
              <a:rPr lang="en-US" altLang="en-US" sz="3200" b="1">
                <a:latin typeface="Myriad Pro" charset="0"/>
              </a:rPr>
              <a:t>General Summary</a:t>
            </a:r>
          </a:p>
        </p:txBody>
      </p:sp>
      <p:sp>
        <p:nvSpPr>
          <p:cNvPr id="92164" name="TextBox 11"/>
          <p:cNvSpPr txBox="1">
            <a:spLocks noChangeArrowheads="1"/>
          </p:cNvSpPr>
          <p:nvPr/>
        </p:nvSpPr>
        <p:spPr bwMode="auto">
          <a:xfrm>
            <a:off x="8382000" y="6024563"/>
            <a:ext cx="4413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200"/>
              <a:t>37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2"/>
          <p:cNvSpPr txBox="1">
            <a:spLocks/>
          </p:cNvSpPr>
          <p:nvPr/>
        </p:nvSpPr>
        <p:spPr bwMode="auto">
          <a:xfrm>
            <a:off x="457200" y="1997075"/>
            <a:ext cx="8281988"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ts val="1200"/>
              </a:spcBef>
              <a:spcAft>
                <a:spcPts val="1800"/>
              </a:spcAft>
              <a:buFont typeface="Arial" pitchFamily="34" charset="0"/>
              <a:buChar char="•"/>
            </a:pPr>
            <a:r>
              <a:rPr lang="en-GB" altLang="en-US"/>
              <a:t>Ensure using approaches complementary to other economic recovery strategies used in medium and longer term;</a:t>
            </a:r>
          </a:p>
          <a:p>
            <a:pPr>
              <a:spcBef>
                <a:spcPts val="1200"/>
              </a:spcBef>
              <a:spcAft>
                <a:spcPts val="1800"/>
              </a:spcAft>
              <a:buFont typeface="Arial" pitchFamily="34" charset="0"/>
              <a:buChar char="•"/>
            </a:pPr>
            <a:r>
              <a:rPr lang="en-GB" altLang="en-US"/>
              <a:t>Replace lost assets, protect existing assets from being consumed, sold or lost;</a:t>
            </a:r>
          </a:p>
          <a:p>
            <a:pPr>
              <a:spcBef>
                <a:spcPts val="1200"/>
              </a:spcBef>
              <a:buFont typeface="Arial" pitchFamily="34" charset="0"/>
              <a:buChar char="•"/>
            </a:pPr>
            <a:r>
              <a:rPr lang="en-GB" altLang="en-US"/>
              <a:t>Facilitate growth of asset base to increase incomes.</a:t>
            </a:r>
          </a:p>
          <a:p>
            <a:pPr eaLnBrk="1" hangingPunct="1">
              <a:spcBef>
                <a:spcPts val="2400"/>
              </a:spcBef>
              <a:buSzPct val="91000"/>
            </a:pPr>
            <a:endParaRPr lang="en-GB" altLang="en-US">
              <a:latin typeface="Adobe Garamond Pro" charset="0"/>
            </a:endParaRPr>
          </a:p>
        </p:txBody>
      </p:sp>
      <p:sp>
        <p:nvSpPr>
          <p:cNvPr id="93187" name="Title 1"/>
          <p:cNvSpPr txBox="1">
            <a:spLocks/>
          </p:cNvSpPr>
          <p:nvPr/>
        </p:nvSpPr>
        <p:spPr bwMode="auto">
          <a:xfrm>
            <a:off x="457200" y="274638"/>
            <a:ext cx="8229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3200" b="1">
                <a:latin typeface="Myriad Pro" charset="0"/>
              </a:rPr>
              <a:t>Productive Assets Standards:</a:t>
            </a:r>
          </a:p>
          <a:p>
            <a:pPr algn="ctr" eaLnBrk="1" hangingPunct="1"/>
            <a:r>
              <a:rPr lang="en-US" altLang="en-US" sz="3200" b="1">
                <a:latin typeface="Myriad Pro" charset="0"/>
              </a:rPr>
              <a:t>General Summary (continued)</a:t>
            </a:r>
          </a:p>
        </p:txBody>
      </p:sp>
      <p:sp>
        <p:nvSpPr>
          <p:cNvPr id="93188" name="TextBox 11"/>
          <p:cNvSpPr txBox="1">
            <a:spLocks noChangeArrowheads="1"/>
          </p:cNvSpPr>
          <p:nvPr/>
        </p:nvSpPr>
        <p:spPr bwMode="auto">
          <a:xfrm>
            <a:off x="8382000" y="6024563"/>
            <a:ext cx="4413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200"/>
              <a:t>38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ext Placeholder 5"/>
          <p:cNvSpPr txBox="1">
            <a:spLocks/>
          </p:cNvSpPr>
          <p:nvPr/>
        </p:nvSpPr>
        <p:spPr bwMode="auto">
          <a:xfrm>
            <a:off x="457200" y="782638"/>
            <a:ext cx="3013075" cy="2709862"/>
          </a:xfrm>
          <a:prstGeom prst="rect">
            <a:avLst/>
          </a:pr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20000"/>
              </a:spcBef>
              <a:buFont typeface="Arial" pitchFamily="34" charset="0"/>
              <a:buChar char="•"/>
            </a:pPr>
            <a:endParaRPr lang="en-US" altLang="en-US" sz="3200" b="1"/>
          </a:p>
          <a:p>
            <a:pPr algn="ctr" eaLnBrk="1" hangingPunct="1">
              <a:spcBef>
                <a:spcPct val="20000"/>
              </a:spcBef>
              <a:buFont typeface="Arial" pitchFamily="34" charset="0"/>
              <a:buChar char="•"/>
            </a:pPr>
            <a:endParaRPr lang="en-US" altLang="en-US" sz="3200" b="1"/>
          </a:p>
        </p:txBody>
      </p:sp>
      <p:sp>
        <p:nvSpPr>
          <p:cNvPr id="61443" name="TextBox 10"/>
          <p:cNvSpPr txBox="1">
            <a:spLocks noChangeArrowheads="1"/>
          </p:cNvSpPr>
          <p:nvPr/>
        </p:nvSpPr>
        <p:spPr bwMode="auto">
          <a:xfrm>
            <a:off x="676275" y="1101725"/>
            <a:ext cx="3167063"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4000" b="1" dirty="0">
                <a:solidFill>
                  <a:schemeClr val="bg1"/>
                </a:solidFill>
              </a:rPr>
              <a:t>What is economic recovery?</a:t>
            </a:r>
          </a:p>
        </p:txBody>
      </p:sp>
      <p:sp>
        <p:nvSpPr>
          <p:cNvPr id="7" name="TextBox 11"/>
          <p:cNvSpPr txBox="1">
            <a:spLocks noChangeArrowheads="1"/>
          </p:cNvSpPr>
          <p:nvPr/>
        </p:nvSpPr>
        <p:spPr bwMode="auto">
          <a:xfrm>
            <a:off x="280988" y="3873500"/>
            <a:ext cx="356235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i="1">
                <a:latin typeface="Adobe Garamond Pro" charset="0"/>
              </a:rPr>
              <a:t>Rapid, tailored support for livelihoods, enterprises and economies in the wake of a crisis.</a:t>
            </a:r>
            <a:endParaRPr lang="en-GB" altLang="en-US" i="1">
              <a:latin typeface="Adobe Garamond Pro" charset="0"/>
            </a:endParaRPr>
          </a:p>
          <a:p>
            <a:pPr eaLnBrk="1" hangingPunct="1"/>
            <a:endParaRPr lang="en-US" altLang="en-US" sz="1800"/>
          </a:p>
        </p:txBody>
      </p:sp>
      <p:sp>
        <p:nvSpPr>
          <p:cNvPr id="8" name="Content Placeholder 4"/>
          <p:cNvSpPr txBox="1">
            <a:spLocks/>
          </p:cNvSpPr>
          <p:nvPr/>
        </p:nvSpPr>
        <p:spPr bwMode="auto">
          <a:xfrm>
            <a:off x="4079875" y="863600"/>
            <a:ext cx="4981575"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2763" indent="-512763"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spcBef>
                <a:spcPts val="2400"/>
              </a:spcBef>
              <a:buClr>
                <a:srgbClr val="00588C"/>
              </a:buClr>
              <a:buSzPct val="110000"/>
              <a:buFont typeface="Arial" pitchFamily="34" charset="0"/>
              <a:buNone/>
            </a:pPr>
            <a:endParaRPr lang="en-US" altLang="en-US" sz="2700"/>
          </a:p>
          <a:p>
            <a:pPr eaLnBrk="1" hangingPunct="1">
              <a:lnSpc>
                <a:spcPct val="90000"/>
              </a:lnSpc>
              <a:spcBef>
                <a:spcPts val="2400"/>
              </a:spcBef>
              <a:spcAft>
                <a:spcPts val="3000"/>
              </a:spcAft>
              <a:buClr>
                <a:srgbClr val="00588C"/>
              </a:buClr>
              <a:buSzPct val="110000"/>
              <a:buFont typeface="Arial" pitchFamily="34" charset="0"/>
              <a:buNone/>
            </a:pPr>
            <a:r>
              <a:rPr lang="en-GB" altLang="en-US" sz="2200">
                <a:latin typeface="Adobe Garamond Pro" charset="0"/>
              </a:rPr>
              <a:t>Provides people affected by disaster:</a:t>
            </a:r>
          </a:p>
          <a:p>
            <a:pPr eaLnBrk="1" hangingPunct="1">
              <a:lnSpc>
                <a:spcPct val="90000"/>
              </a:lnSpc>
              <a:spcBef>
                <a:spcPct val="20000"/>
              </a:spcBef>
              <a:spcAft>
                <a:spcPts val="1200"/>
              </a:spcAft>
              <a:buFont typeface="Arial" pitchFamily="34" charset="0"/>
              <a:buChar char="•"/>
            </a:pPr>
            <a:r>
              <a:rPr lang="en-US" altLang="en-US" sz="2200">
                <a:latin typeface="Adobe Garamond Pro" charset="0"/>
              </a:rPr>
              <a:t>an opportunity to earn income via employment or operation of a business;</a:t>
            </a:r>
          </a:p>
          <a:p>
            <a:pPr eaLnBrk="1" hangingPunct="1">
              <a:lnSpc>
                <a:spcPct val="90000"/>
              </a:lnSpc>
              <a:spcBef>
                <a:spcPct val="20000"/>
              </a:spcBef>
              <a:spcAft>
                <a:spcPts val="1200"/>
              </a:spcAft>
              <a:buFont typeface="Arial" pitchFamily="34" charset="0"/>
              <a:buChar char="•"/>
            </a:pPr>
            <a:r>
              <a:rPr lang="en-US" altLang="en-US" sz="2200">
                <a:latin typeface="Adobe Garamond Pro" charset="0"/>
              </a:rPr>
              <a:t>contributes to dignity;</a:t>
            </a:r>
          </a:p>
          <a:p>
            <a:pPr eaLnBrk="1" hangingPunct="1">
              <a:lnSpc>
                <a:spcPct val="90000"/>
              </a:lnSpc>
              <a:spcBef>
                <a:spcPct val="20000"/>
              </a:spcBef>
              <a:spcAft>
                <a:spcPts val="1200"/>
              </a:spcAft>
              <a:buFont typeface="Arial" pitchFamily="34" charset="0"/>
              <a:buChar char="•"/>
            </a:pPr>
            <a:r>
              <a:rPr lang="en-US" altLang="en-US" sz="2200">
                <a:latin typeface="Adobe Garamond Pro" charset="0"/>
              </a:rPr>
              <a:t>assists people to recover from the crisis;</a:t>
            </a:r>
            <a:endParaRPr lang="en-GB" altLang="en-US" sz="2200">
              <a:latin typeface="Adobe Garamond Pro" charset="0"/>
            </a:endParaRPr>
          </a:p>
          <a:p>
            <a:pPr eaLnBrk="1" hangingPunct="1">
              <a:lnSpc>
                <a:spcPct val="90000"/>
              </a:lnSpc>
              <a:spcBef>
                <a:spcPct val="20000"/>
              </a:spcBef>
              <a:buFont typeface="Arial" pitchFamily="34" charset="0"/>
              <a:buChar char="•"/>
            </a:pPr>
            <a:r>
              <a:rPr lang="en-US" altLang="en-US" sz="2200">
                <a:latin typeface="Adobe Garamond Pro" charset="0"/>
              </a:rPr>
              <a:t>a vocation and ability to practice that allows individuals to meet their own needs.</a:t>
            </a:r>
            <a:endParaRPr lang="en-GB" altLang="en-US" sz="2200">
              <a:latin typeface="Adobe Garamond Pro" charset="0"/>
            </a:endParaRPr>
          </a:p>
          <a:p>
            <a:pPr eaLnBrk="1" hangingPunct="1">
              <a:lnSpc>
                <a:spcPct val="90000"/>
              </a:lnSpc>
              <a:spcBef>
                <a:spcPts val="2400"/>
              </a:spcBef>
              <a:buClr>
                <a:srgbClr val="00588C"/>
              </a:buClr>
              <a:buSzPct val="110000"/>
              <a:buFont typeface="Arial" pitchFamily="34" charset="0"/>
              <a:buNone/>
            </a:pPr>
            <a:endParaRPr lang="en-US" altLang="en-US" sz="2700"/>
          </a:p>
        </p:txBody>
      </p:sp>
      <p:sp>
        <p:nvSpPr>
          <p:cNvPr id="61446" name="TextBox 8"/>
          <p:cNvSpPr txBox="1">
            <a:spLocks noChangeArrowheads="1"/>
          </p:cNvSpPr>
          <p:nvPr/>
        </p:nvSpPr>
        <p:spPr bwMode="auto">
          <a:xfrm>
            <a:off x="8382000" y="6024563"/>
            <a:ext cx="3254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200"/>
              <a:t>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4" name="Picture 3" descr="family silhouette.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6786" y="1712913"/>
            <a:ext cx="21590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174973">
            <a:off x="2300360" y="1572101"/>
            <a:ext cx="2782887"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0178091">
            <a:off x="4833939" y="1396522"/>
            <a:ext cx="2786062"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0489973">
            <a:off x="6929939" y="2028126"/>
            <a:ext cx="188277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rot="-1065013">
            <a:off x="508000" y="4462463"/>
            <a:ext cx="3351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2000">
                <a:latin typeface="Adobe Garamond Pro" charset="0"/>
              </a:rPr>
              <a:t>Many dead and missing</a:t>
            </a:r>
          </a:p>
        </p:txBody>
      </p:sp>
      <p:sp>
        <p:nvSpPr>
          <p:cNvPr id="10" name="TextBox 9"/>
          <p:cNvSpPr txBox="1">
            <a:spLocks noChangeArrowheads="1"/>
          </p:cNvSpPr>
          <p:nvPr/>
        </p:nvSpPr>
        <p:spPr bwMode="auto">
          <a:xfrm rot="1313696">
            <a:off x="5060156" y="4486611"/>
            <a:ext cx="33512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2000" dirty="0">
                <a:latin typeface="Adobe Garamond Pro" charset="0"/>
              </a:rPr>
              <a:t>Most crops and livestock destroyed</a:t>
            </a:r>
          </a:p>
        </p:txBody>
      </p:sp>
      <p:sp>
        <p:nvSpPr>
          <p:cNvPr id="11" name="TextBox 10"/>
          <p:cNvSpPr txBox="1">
            <a:spLocks noChangeArrowheads="1"/>
          </p:cNvSpPr>
          <p:nvPr/>
        </p:nvSpPr>
        <p:spPr bwMode="auto">
          <a:xfrm>
            <a:off x="2595856" y="5087790"/>
            <a:ext cx="3973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2000" dirty="0">
                <a:latin typeface="Adobe Garamond Pro" charset="0"/>
              </a:rPr>
              <a:t>Roads and other infrastructure badly damaged</a:t>
            </a:r>
          </a:p>
        </p:txBody>
      </p:sp>
      <p:sp>
        <p:nvSpPr>
          <p:cNvPr id="56329" name="TextBox 12"/>
          <p:cNvSpPr txBox="1">
            <a:spLocks noChangeArrowheads="1"/>
          </p:cNvSpPr>
          <p:nvPr/>
        </p:nvSpPr>
        <p:spPr bwMode="auto">
          <a:xfrm>
            <a:off x="8382000" y="6024563"/>
            <a:ext cx="3254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200"/>
              <a:t>3</a:t>
            </a:r>
          </a:p>
        </p:txBody>
      </p:sp>
      <p:sp>
        <p:nvSpPr>
          <p:cNvPr id="12" name="TextBox 1"/>
          <p:cNvSpPr txBox="1">
            <a:spLocks noChangeArrowheads="1"/>
          </p:cNvSpPr>
          <p:nvPr/>
        </p:nvSpPr>
        <p:spPr bwMode="auto">
          <a:xfrm>
            <a:off x="1244600" y="441325"/>
            <a:ext cx="7062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2800" b="1" dirty="0">
                <a:latin typeface="Myriad Pro" charset="0"/>
              </a:rPr>
              <a:t>Why Standards in Economic Recovery?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7346" name="TextBox 1"/>
          <p:cNvSpPr txBox="1">
            <a:spLocks noChangeArrowheads="1"/>
          </p:cNvSpPr>
          <p:nvPr/>
        </p:nvSpPr>
        <p:spPr bwMode="auto">
          <a:xfrm>
            <a:off x="1244600" y="441325"/>
            <a:ext cx="7062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2800" b="1" dirty="0">
                <a:latin typeface="Myriad Pro" charset="0"/>
              </a:rPr>
              <a:t>Why Standards in Economic Recovery?</a:t>
            </a:r>
          </a:p>
        </p:txBody>
      </p:sp>
      <p:sp>
        <p:nvSpPr>
          <p:cNvPr id="4" name="TextBox 3"/>
          <p:cNvSpPr txBox="1">
            <a:spLocks noChangeArrowheads="1"/>
          </p:cNvSpPr>
          <p:nvPr/>
        </p:nvSpPr>
        <p:spPr bwMode="auto">
          <a:xfrm>
            <a:off x="446088" y="1552575"/>
            <a:ext cx="8372475"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Aft>
                <a:spcPts val="5400"/>
              </a:spcAft>
              <a:buFont typeface="Arial" pitchFamily="34" charset="0"/>
              <a:buChar char="•"/>
            </a:pPr>
            <a:r>
              <a:rPr lang="en-GB" altLang="en-US"/>
              <a:t>   What do you need most from the humanitarian organizations present </a:t>
            </a:r>
            <a:r>
              <a:rPr lang="en-GB" altLang="en-US" b="1" u="sng"/>
              <a:t>in the next week</a:t>
            </a:r>
            <a:r>
              <a:rPr lang="en-GB" altLang="en-US"/>
              <a:t>?</a:t>
            </a:r>
          </a:p>
          <a:p>
            <a:pPr eaLnBrk="1" hangingPunct="1">
              <a:spcAft>
                <a:spcPts val="5400"/>
              </a:spcAft>
              <a:buFont typeface="Arial" pitchFamily="34" charset="0"/>
              <a:buChar char="•"/>
            </a:pPr>
            <a:r>
              <a:rPr lang="en-GB" altLang="en-US"/>
              <a:t>   What do you most need from agencies </a:t>
            </a:r>
            <a:r>
              <a:rPr lang="en-GB" altLang="en-US" b="1" u="sng"/>
              <a:t>in the next three weeks</a:t>
            </a:r>
            <a:r>
              <a:rPr lang="en-GB" altLang="en-US"/>
              <a:t>?</a:t>
            </a:r>
          </a:p>
          <a:p>
            <a:pPr eaLnBrk="1" hangingPunct="1">
              <a:buFont typeface="Arial" pitchFamily="34" charset="0"/>
              <a:buChar char="•"/>
            </a:pPr>
            <a:r>
              <a:rPr lang="en-GB" altLang="en-US"/>
              <a:t>   What support do you most want from humanitarian providers </a:t>
            </a:r>
            <a:r>
              <a:rPr lang="en-GB" altLang="en-US" b="1" u="sng"/>
              <a:t>in the next 1 – 6 months</a:t>
            </a:r>
            <a:r>
              <a:rPr lang="en-GB" altLang="en-US"/>
              <a:t>?</a:t>
            </a:r>
          </a:p>
        </p:txBody>
      </p:sp>
      <p:sp>
        <p:nvSpPr>
          <p:cNvPr id="57348" name="TextBox 5"/>
          <p:cNvSpPr txBox="1">
            <a:spLocks noChangeArrowheads="1"/>
          </p:cNvSpPr>
          <p:nvPr/>
        </p:nvSpPr>
        <p:spPr bwMode="auto">
          <a:xfrm>
            <a:off x="8382000" y="6024563"/>
            <a:ext cx="3254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200"/>
              <a:t>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3251" name="TextBox 2"/>
          <p:cNvSpPr txBox="1">
            <a:spLocks noChangeArrowheads="1"/>
          </p:cNvSpPr>
          <p:nvPr/>
        </p:nvSpPr>
        <p:spPr bwMode="auto">
          <a:xfrm>
            <a:off x="1179513" y="965200"/>
            <a:ext cx="4868862"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210000"/>
              </a:lnSpc>
              <a:buFont typeface="Arial" pitchFamily="34" charset="0"/>
              <a:buChar char="•"/>
            </a:pPr>
            <a:r>
              <a:rPr lang="en-US" altLang="en-US" sz="2800">
                <a:latin typeface="Adobe Garamond Pro" charset="0"/>
              </a:rPr>
              <a:t>   Financial services</a:t>
            </a:r>
          </a:p>
          <a:p>
            <a:pPr eaLnBrk="1" hangingPunct="1">
              <a:lnSpc>
                <a:spcPct val="210000"/>
              </a:lnSpc>
              <a:buFont typeface="Arial" pitchFamily="34" charset="0"/>
              <a:buChar char="•"/>
            </a:pPr>
            <a:r>
              <a:rPr lang="en-US" altLang="en-US" sz="2800">
                <a:latin typeface="Adobe Garamond Pro" charset="0"/>
              </a:rPr>
              <a:t>   Productive assets</a:t>
            </a:r>
          </a:p>
          <a:p>
            <a:pPr eaLnBrk="1" hangingPunct="1">
              <a:lnSpc>
                <a:spcPct val="210000"/>
              </a:lnSpc>
              <a:buFont typeface="Arial" pitchFamily="34" charset="0"/>
              <a:buChar char="•"/>
            </a:pPr>
            <a:r>
              <a:rPr lang="en-US" altLang="en-US" sz="2800">
                <a:latin typeface="Adobe Garamond Pro" charset="0"/>
              </a:rPr>
              <a:t>   Employment</a:t>
            </a:r>
          </a:p>
          <a:p>
            <a:pPr eaLnBrk="1" hangingPunct="1">
              <a:lnSpc>
                <a:spcPct val="210000"/>
              </a:lnSpc>
              <a:buFont typeface="Arial" pitchFamily="34" charset="0"/>
              <a:buChar char="•"/>
            </a:pPr>
            <a:r>
              <a:rPr lang="en-US" altLang="en-US" sz="2800">
                <a:latin typeface="Adobe Garamond Pro" charset="0"/>
              </a:rPr>
              <a:t>   Enterprise development</a:t>
            </a:r>
          </a:p>
        </p:txBody>
      </p:sp>
      <p:sp>
        <p:nvSpPr>
          <p:cNvPr id="4" name="TextBox 3"/>
          <p:cNvSpPr txBox="1">
            <a:spLocks noChangeArrowheads="1"/>
          </p:cNvSpPr>
          <p:nvPr/>
        </p:nvSpPr>
        <p:spPr bwMode="auto">
          <a:xfrm>
            <a:off x="1179513" y="4846638"/>
            <a:ext cx="7212012"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2800">
                <a:latin typeface="Adobe Garamond Pro" charset="0"/>
              </a:rPr>
              <a:t>MINIMUM STANDARDS: </a:t>
            </a:r>
          </a:p>
          <a:p>
            <a:pPr lvl="1" eaLnBrk="1" hangingPunct="1">
              <a:buFont typeface="Wingdings" pitchFamily="2" charset="2"/>
              <a:buChar char="Ø"/>
            </a:pPr>
            <a:r>
              <a:rPr lang="en-GB" altLang="en-US">
                <a:latin typeface="Adobe Garamond Pro" charset="0"/>
              </a:rPr>
              <a:t>  the least that beneficiaries should expect, and that humanitarian agencies should provide.</a:t>
            </a:r>
          </a:p>
          <a:p>
            <a:pPr eaLnBrk="1" hangingPunct="1"/>
            <a:endParaRPr lang="en-GB" altLang="en-US" sz="1800"/>
          </a:p>
        </p:txBody>
      </p:sp>
      <p:sp>
        <p:nvSpPr>
          <p:cNvPr id="58373" name="TextBox 5"/>
          <p:cNvSpPr txBox="1">
            <a:spLocks noChangeArrowheads="1"/>
          </p:cNvSpPr>
          <p:nvPr/>
        </p:nvSpPr>
        <p:spPr bwMode="auto">
          <a:xfrm>
            <a:off x="8382000" y="6024563"/>
            <a:ext cx="3254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200"/>
              <a:t>5</a:t>
            </a:r>
          </a:p>
        </p:txBody>
      </p:sp>
      <p:sp>
        <p:nvSpPr>
          <p:cNvPr id="6" name="TextBox 1"/>
          <p:cNvSpPr txBox="1">
            <a:spLocks noChangeArrowheads="1"/>
          </p:cNvSpPr>
          <p:nvPr/>
        </p:nvSpPr>
        <p:spPr bwMode="auto">
          <a:xfrm>
            <a:off x="1244600" y="441325"/>
            <a:ext cx="7062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2800" b="1" dirty="0">
                <a:latin typeface="Myriad Pro" charset="0"/>
              </a:rPr>
              <a:t>Why Standards in Economic Recovery?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P spid="4"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normAutofit fontScale="92500" lnSpcReduction="20000"/>
          </a:bodyPr>
          <a:lstStyle/>
          <a:p>
            <a:pPr>
              <a:defRPr/>
            </a:pPr>
            <a:r>
              <a:rPr lang="en-US" sz="4400" dirty="0" smtClean="0">
                <a:latin typeface="Myriad Pro"/>
                <a:ea typeface="+mj-ea"/>
                <a:cs typeface="Myriad Pro"/>
              </a:rPr>
              <a:t>Overview of MERS:</a:t>
            </a:r>
          </a:p>
          <a:p>
            <a:pPr algn="ctr">
              <a:defRPr/>
            </a:pPr>
            <a:r>
              <a:rPr lang="en-US" sz="4400" dirty="0" smtClean="0">
                <a:latin typeface="Myriad Pro"/>
                <a:ea typeface="+mj-ea"/>
                <a:cs typeface="Myriad Pro"/>
              </a:rPr>
              <a:t>The </a:t>
            </a:r>
            <a:r>
              <a:rPr lang="en-US" sz="4400" dirty="0">
                <a:latin typeface="Myriad Pro"/>
                <a:ea typeface="+mj-ea"/>
                <a:cs typeface="Myriad Pro"/>
              </a:rPr>
              <a:t>Goal of the Standards</a:t>
            </a:r>
          </a:p>
        </p:txBody>
      </p:sp>
      <p:sp>
        <p:nvSpPr>
          <p:cNvPr id="5" name="Rectangle 4"/>
          <p:cNvSpPr/>
          <p:nvPr/>
        </p:nvSpPr>
        <p:spPr>
          <a:xfrm>
            <a:off x="642938" y="1303338"/>
            <a:ext cx="8553450" cy="228600"/>
          </a:xfrm>
          <a:prstGeom prst="rect">
            <a:avLst/>
          </a:prstGeom>
          <a:solidFill>
            <a:srgbClr val="33660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a:solidFill>
                <a:srgbClr val="FFFFFF"/>
              </a:solidFill>
              <a:ea typeface="Arial" charset="0"/>
              <a:cs typeface="Arial" charset="0"/>
            </a:endParaRPr>
          </a:p>
        </p:txBody>
      </p:sp>
      <p:sp>
        <p:nvSpPr>
          <p:cNvPr id="6" name="Rectangle 5"/>
          <p:cNvSpPr/>
          <p:nvPr/>
        </p:nvSpPr>
        <p:spPr>
          <a:xfrm>
            <a:off x="52388" y="1303338"/>
            <a:ext cx="533400" cy="228600"/>
          </a:xfrm>
          <a:prstGeom prst="rect">
            <a:avLst/>
          </a:prstGeom>
          <a:solidFill>
            <a:srgbClr val="00330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a:solidFill>
                <a:srgbClr val="FFFFFF"/>
              </a:solidFill>
              <a:ea typeface="Arial" charset="0"/>
              <a:cs typeface="Arial" charset="0"/>
            </a:endParaRPr>
          </a:p>
        </p:txBody>
      </p:sp>
      <p:sp>
        <p:nvSpPr>
          <p:cNvPr id="58373" name="TextBox 11"/>
          <p:cNvSpPr txBox="1">
            <a:spLocks noChangeArrowheads="1"/>
          </p:cNvSpPr>
          <p:nvPr/>
        </p:nvSpPr>
        <p:spPr bwMode="auto">
          <a:xfrm>
            <a:off x="796925" y="1914525"/>
            <a:ext cx="80438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Clr>
                <a:srgbClr val="3796FF"/>
              </a:buClr>
            </a:pPr>
            <a:r>
              <a:rPr lang="en-US" altLang="en-US">
                <a:latin typeface="Adobe Garamond Pro" charset="0"/>
              </a:rPr>
              <a:t>To improve the impact of economic recovery programming by building consensus on good practices.</a:t>
            </a:r>
          </a:p>
          <a:p>
            <a:pPr eaLnBrk="1" hangingPunct="1"/>
            <a:endParaRPr lang="en-US" altLang="en-US" sz="1800"/>
          </a:p>
        </p:txBody>
      </p:sp>
      <p:sp>
        <p:nvSpPr>
          <p:cNvPr id="8" name="Text Placeholder 5"/>
          <p:cNvSpPr txBox="1">
            <a:spLocks/>
          </p:cNvSpPr>
          <p:nvPr/>
        </p:nvSpPr>
        <p:spPr bwMode="auto">
          <a:xfrm>
            <a:off x="796925" y="3675063"/>
            <a:ext cx="2195513" cy="2274887"/>
          </a:xfrm>
          <a:prstGeom prst="rect">
            <a:avLst/>
          </a:pr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20000"/>
              </a:spcBef>
              <a:buClr>
                <a:srgbClr val="005431"/>
              </a:buClr>
              <a:buFont typeface="Arial" pitchFamily="34" charset="0"/>
              <a:buNone/>
            </a:pPr>
            <a:r>
              <a:rPr lang="en-US" altLang="en-US" sz="4000" b="1">
                <a:solidFill>
                  <a:schemeClr val="bg1"/>
                </a:solidFill>
              </a:rPr>
              <a:t>The Goal</a:t>
            </a:r>
          </a:p>
        </p:txBody>
      </p:sp>
      <p:sp>
        <p:nvSpPr>
          <p:cNvPr id="58375" name="Rectangle 19"/>
          <p:cNvSpPr>
            <a:spLocks noChangeArrowheads="1"/>
          </p:cNvSpPr>
          <p:nvPr/>
        </p:nvSpPr>
        <p:spPr bwMode="auto">
          <a:xfrm>
            <a:off x="3778250" y="3597275"/>
            <a:ext cx="41719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a:latin typeface="Adobe Garamond Pro" charset="0"/>
              </a:rPr>
              <a:t>Strategies and interventions that improve enterprises, employment, and cash flow and asset management among crisis-affected businesses and households.</a:t>
            </a:r>
          </a:p>
        </p:txBody>
      </p:sp>
      <p:sp>
        <p:nvSpPr>
          <p:cNvPr id="63496" name="TextBox 9"/>
          <p:cNvSpPr txBox="1">
            <a:spLocks noChangeArrowheads="1"/>
          </p:cNvSpPr>
          <p:nvPr/>
        </p:nvSpPr>
        <p:spPr bwMode="auto">
          <a:xfrm>
            <a:off x="8382000" y="6024563"/>
            <a:ext cx="3254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200"/>
              <a:t>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p:bldP spid="8" grpId="0" animBg="1"/>
      <p:bldP spid="583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9394" name="Rectangle 3"/>
          <p:cNvSpPr txBox="1">
            <a:spLocks noChangeArrowheads="1"/>
          </p:cNvSpPr>
          <p:nvPr/>
        </p:nvSpPr>
        <p:spPr bwMode="auto">
          <a:xfrm>
            <a:off x="741363" y="1843088"/>
            <a:ext cx="7281862" cy="3943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20000"/>
              </a:spcBef>
              <a:spcAft>
                <a:spcPts val="3000"/>
              </a:spcAft>
              <a:buFont typeface="Arial" pitchFamily="34" charset="0"/>
              <a:buChar char="•"/>
            </a:pPr>
            <a:r>
              <a:rPr lang="en-US" altLang="en-US" sz="2200">
                <a:latin typeface="Adobe Garamond Pro" charset="0"/>
              </a:rPr>
              <a:t>Practitioners experienced in humanitarian situations, but less familiar with economic recovery initiatives;</a:t>
            </a:r>
          </a:p>
          <a:p>
            <a:pPr>
              <a:spcBef>
                <a:spcPct val="20000"/>
              </a:spcBef>
              <a:spcAft>
                <a:spcPts val="3600"/>
              </a:spcAft>
              <a:buFont typeface="Arial" pitchFamily="34" charset="0"/>
              <a:buChar char="•"/>
            </a:pPr>
            <a:r>
              <a:rPr lang="en-US" altLang="en-US" sz="2200">
                <a:latin typeface="Adobe Garamond Pro" charset="0"/>
              </a:rPr>
              <a:t>Practitioners experienced in economic development, but unaccustomed to crisis environments;</a:t>
            </a:r>
          </a:p>
          <a:p>
            <a:pPr>
              <a:spcBef>
                <a:spcPct val="20000"/>
              </a:spcBef>
              <a:spcAft>
                <a:spcPts val="1200"/>
              </a:spcAft>
              <a:buFont typeface="Arial" pitchFamily="34" charset="0"/>
              <a:buChar char="•"/>
            </a:pPr>
            <a:r>
              <a:rPr lang="en-US" altLang="en-US" sz="2200">
                <a:latin typeface="Adobe Garamond Pro" charset="0"/>
              </a:rPr>
              <a:t>Practitioners and programs working in multiple sectors in crisis environments (e.g. health, education, infrastructure, or HIV and AIDS).</a:t>
            </a:r>
          </a:p>
        </p:txBody>
      </p:sp>
      <p:sp>
        <p:nvSpPr>
          <p:cNvPr id="12" name="Rectangle 11"/>
          <p:cNvSpPr/>
          <p:nvPr/>
        </p:nvSpPr>
        <p:spPr>
          <a:xfrm>
            <a:off x="642938" y="1303338"/>
            <a:ext cx="8553450" cy="228600"/>
          </a:xfrm>
          <a:prstGeom prst="rect">
            <a:avLst/>
          </a:prstGeom>
          <a:solidFill>
            <a:srgbClr val="33660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a:solidFill>
                <a:srgbClr val="FFFFFF"/>
              </a:solidFill>
              <a:ea typeface="Arial" charset="0"/>
              <a:cs typeface="Arial" charset="0"/>
            </a:endParaRPr>
          </a:p>
        </p:txBody>
      </p:sp>
      <p:sp>
        <p:nvSpPr>
          <p:cNvPr id="13" name="Rectangle 12"/>
          <p:cNvSpPr/>
          <p:nvPr/>
        </p:nvSpPr>
        <p:spPr>
          <a:xfrm>
            <a:off x="52388" y="1303338"/>
            <a:ext cx="533400" cy="228600"/>
          </a:xfrm>
          <a:prstGeom prst="rect">
            <a:avLst/>
          </a:prstGeom>
          <a:solidFill>
            <a:srgbClr val="00330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a:solidFill>
                <a:srgbClr val="FFFFFF"/>
              </a:solidFill>
              <a:ea typeface="Arial" charset="0"/>
              <a:cs typeface="Arial" charset="0"/>
            </a:endParaRPr>
          </a:p>
        </p:txBody>
      </p:sp>
      <p:sp>
        <p:nvSpPr>
          <p:cNvPr id="64518" name="TextBox 6"/>
          <p:cNvSpPr txBox="1">
            <a:spLocks noChangeArrowheads="1"/>
          </p:cNvSpPr>
          <p:nvPr/>
        </p:nvSpPr>
        <p:spPr bwMode="auto">
          <a:xfrm>
            <a:off x="8382000" y="6024563"/>
            <a:ext cx="4413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200"/>
              <a:t>10</a:t>
            </a:r>
          </a:p>
        </p:txBody>
      </p:sp>
      <p:sp>
        <p:nvSpPr>
          <p:cNvPr id="8" name="Title 1"/>
          <p:cNvSpPr txBox="1">
            <a:spLocks/>
          </p:cNvSpPr>
          <p:nvPr/>
        </p:nvSpPr>
        <p:spPr>
          <a:xfrm>
            <a:off x="457200" y="274638"/>
            <a:ext cx="8229600" cy="1143000"/>
          </a:xfrm>
          <a:prstGeom prst="rect">
            <a:avLst/>
          </a:prstGeom>
        </p:spPr>
        <p:txBody>
          <a:bodyPr>
            <a:normAutofit fontScale="92500" lnSpcReduction="20000"/>
          </a:bodyPr>
          <a:lstStyle/>
          <a:p>
            <a:pPr>
              <a:defRPr/>
            </a:pPr>
            <a:r>
              <a:rPr lang="en-US" sz="4400" dirty="0" smtClean="0">
                <a:latin typeface="Myriad Pro"/>
                <a:ea typeface="+mj-ea"/>
                <a:cs typeface="Myriad Pro"/>
              </a:rPr>
              <a:t>Overview of MERS:</a:t>
            </a:r>
          </a:p>
          <a:p>
            <a:pPr algn="ctr">
              <a:defRPr/>
            </a:pPr>
            <a:r>
              <a:rPr lang="en-US" sz="4400" dirty="0" smtClean="0">
                <a:latin typeface="Myriad Pro"/>
                <a:ea typeface="+mj-ea"/>
                <a:cs typeface="Myriad Pro"/>
              </a:rPr>
              <a:t>Audience for the </a:t>
            </a:r>
            <a:r>
              <a:rPr lang="en-US" sz="4400" dirty="0">
                <a:latin typeface="Myriad Pro"/>
                <a:ea typeface="+mj-ea"/>
                <a:cs typeface="Myriad Pro"/>
              </a:rPr>
              <a:t>Standards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4">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3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642938" y="1303338"/>
            <a:ext cx="8553450" cy="228600"/>
          </a:xfrm>
          <a:prstGeom prst="rect">
            <a:avLst/>
          </a:prstGeom>
          <a:solidFill>
            <a:srgbClr val="33660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a:solidFill>
                <a:srgbClr val="FFFFFF"/>
              </a:solidFill>
              <a:ea typeface="Arial" charset="0"/>
              <a:cs typeface="Arial" charset="0"/>
            </a:endParaRPr>
          </a:p>
        </p:txBody>
      </p:sp>
      <p:sp>
        <p:nvSpPr>
          <p:cNvPr id="8" name="Rectangle 7"/>
          <p:cNvSpPr/>
          <p:nvPr/>
        </p:nvSpPr>
        <p:spPr>
          <a:xfrm>
            <a:off x="52388" y="1303338"/>
            <a:ext cx="533400" cy="228600"/>
          </a:xfrm>
          <a:prstGeom prst="rect">
            <a:avLst/>
          </a:prstGeom>
          <a:solidFill>
            <a:srgbClr val="00330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GB">
              <a:solidFill>
                <a:srgbClr val="FFFFFF"/>
              </a:solidFill>
              <a:ea typeface="Arial" charset="0"/>
              <a:cs typeface="Arial" charset="0"/>
            </a:endParaRPr>
          </a:p>
        </p:txBody>
      </p:sp>
      <p:sp>
        <p:nvSpPr>
          <p:cNvPr id="9" name="Straight Connector 3"/>
          <p:cNvSpPr/>
          <p:nvPr/>
        </p:nvSpPr>
        <p:spPr>
          <a:xfrm>
            <a:off x="6459538" y="4279900"/>
            <a:ext cx="987425" cy="471488"/>
          </a:xfrm>
          <a:custGeom>
            <a:avLst/>
            <a:gdLst/>
            <a:ahLst/>
            <a:cxnLst/>
            <a:rect l="0" t="0" r="0" b="0"/>
            <a:pathLst>
              <a:path>
                <a:moveTo>
                  <a:pt x="0" y="0"/>
                </a:moveTo>
                <a:lnTo>
                  <a:pt x="0" y="320523"/>
                </a:lnTo>
                <a:lnTo>
                  <a:pt x="988299" y="320523"/>
                </a:lnTo>
                <a:lnTo>
                  <a:pt x="988299" y="470340"/>
                </a:lnTo>
              </a:path>
            </a:pathLst>
          </a:custGeom>
          <a:noFill/>
          <a:ln w="38100" cap="flat" cmpd="sng" algn="ctr">
            <a:solidFill>
              <a:srgbClr val="9E4D00"/>
            </a:solidFill>
            <a:prstDash val="solid"/>
            <a:round/>
            <a:headEnd type="none" w="med" len="med"/>
            <a:tailEnd type="none" w="med" len="med"/>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Straight Connector 4"/>
          <p:cNvSpPr/>
          <p:nvPr/>
        </p:nvSpPr>
        <p:spPr>
          <a:xfrm>
            <a:off x="5470525" y="4279900"/>
            <a:ext cx="989013" cy="471488"/>
          </a:xfrm>
          <a:custGeom>
            <a:avLst/>
            <a:gdLst/>
            <a:ahLst/>
            <a:cxnLst/>
            <a:rect l="0" t="0" r="0" b="0"/>
            <a:pathLst>
              <a:path>
                <a:moveTo>
                  <a:pt x="988299" y="0"/>
                </a:moveTo>
                <a:lnTo>
                  <a:pt x="988299" y="320523"/>
                </a:lnTo>
                <a:lnTo>
                  <a:pt x="0" y="320523"/>
                </a:lnTo>
                <a:lnTo>
                  <a:pt x="0" y="470340"/>
                </a:lnTo>
              </a:path>
            </a:pathLst>
          </a:custGeom>
          <a:noFill/>
          <a:ln w="38100" cap="flat" cmpd="sng" algn="ctr">
            <a:solidFill>
              <a:srgbClr val="9E4D00"/>
            </a:solidFill>
            <a:prstDash val="solid"/>
            <a:round/>
            <a:headEnd type="none" w="med" len="med"/>
            <a:tailEnd type="none" w="med" len="med"/>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Straight Connector 5"/>
          <p:cNvSpPr/>
          <p:nvPr/>
        </p:nvSpPr>
        <p:spPr>
          <a:xfrm>
            <a:off x="4481513" y="2782888"/>
            <a:ext cx="1978025" cy="469900"/>
          </a:xfrm>
          <a:custGeom>
            <a:avLst/>
            <a:gdLst/>
            <a:ahLst/>
            <a:cxnLst/>
            <a:rect l="0" t="0" r="0" b="0"/>
            <a:pathLst>
              <a:path>
                <a:moveTo>
                  <a:pt x="0" y="0"/>
                </a:moveTo>
                <a:lnTo>
                  <a:pt x="0" y="320523"/>
                </a:lnTo>
                <a:lnTo>
                  <a:pt x="1976598" y="320523"/>
                </a:lnTo>
                <a:lnTo>
                  <a:pt x="1976598" y="470340"/>
                </a:lnTo>
              </a:path>
            </a:pathLst>
          </a:custGeom>
          <a:noFill/>
          <a:ln w="38100" cap="flat" cmpd="sng" algn="ctr">
            <a:solidFill>
              <a:srgbClr val="9E4D00"/>
            </a:solidFill>
            <a:prstDash val="solid"/>
            <a:round/>
            <a:headEnd type="none" w="med" len="med"/>
            <a:tailEnd type="none" w="med" len="med"/>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Straight Connector 6"/>
          <p:cNvSpPr/>
          <p:nvPr/>
        </p:nvSpPr>
        <p:spPr>
          <a:xfrm>
            <a:off x="2505075" y="4279900"/>
            <a:ext cx="989013" cy="471488"/>
          </a:xfrm>
          <a:custGeom>
            <a:avLst/>
            <a:gdLst/>
            <a:ahLst/>
            <a:cxnLst/>
            <a:rect l="0" t="0" r="0" b="0"/>
            <a:pathLst>
              <a:path>
                <a:moveTo>
                  <a:pt x="0" y="0"/>
                </a:moveTo>
                <a:lnTo>
                  <a:pt x="0" y="320523"/>
                </a:lnTo>
                <a:lnTo>
                  <a:pt x="988299" y="320523"/>
                </a:lnTo>
                <a:lnTo>
                  <a:pt x="988299" y="470340"/>
                </a:lnTo>
              </a:path>
            </a:pathLst>
          </a:custGeom>
          <a:noFill/>
          <a:ln w="38100" cap="flat" cmpd="sng" algn="ctr">
            <a:solidFill>
              <a:srgbClr val="9E4D00"/>
            </a:solidFill>
            <a:prstDash val="solid"/>
            <a:round/>
            <a:headEnd type="none" w="med" len="med"/>
            <a:tailEnd type="none" w="med" len="med"/>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Straight Connector 7"/>
          <p:cNvSpPr/>
          <p:nvPr/>
        </p:nvSpPr>
        <p:spPr>
          <a:xfrm>
            <a:off x="1517650" y="4279900"/>
            <a:ext cx="987425" cy="471488"/>
          </a:xfrm>
          <a:custGeom>
            <a:avLst/>
            <a:gdLst/>
            <a:ahLst/>
            <a:cxnLst/>
            <a:rect l="0" t="0" r="0" b="0"/>
            <a:pathLst>
              <a:path>
                <a:moveTo>
                  <a:pt x="988299" y="0"/>
                </a:moveTo>
                <a:lnTo>
                  <a:pt x="988299" y="320523"/>
                </a:lnTo>
                <a:lnTo>
                  <a:pt x="0" y="320523"/>
                </a:lnTo>
                <a:lnTo>
                  <a:pt x="0" y="470340"/>
                </a:lnTo>
              </a:path>
            </a:pathLst>
          </a:custGeom>
          <a:noFill/>
          <a:ln w="38100" cap="flat" cmpd="sng" algn="ctr">
            <a:solidFill>
              <a:srgbClr val="9E4D00"/>
            </a:solidFill>
            <a:prstDash val="solid"/>
            <a:round/>
            <a:headEnd type="none" w="med" len="med"/>
            <a:tailEnd type="none" w="med" len="med"/>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Straight Connector 8"/>
          <p:cNvSpPr/>
          <p:nvPr/>
        </p:nvSpPr>
        <p:spPr>
          <a:xfrm>
            <a:off x="2505075" y="2782888"/>
            <a:ext cx="1976438" cy="469900"/>
          </a:xfrm>
          <a:custGeom>
            <a:avLst/>
            <a:gdLst/>
            <a:ahLst/>
            <a:cxnLst/>
            <a:rect l="0" t="0" r="0" b="0"/>
            <a:pathLst>
              <a:path>
                <a:moveTo>
                  <a:pt x="1976598" y="0"/>
                </a:moveTo>
                <a:lnTo>
                  <a:pt x="1976598" y="320523"/>
                </a:lnTo>
                <a:lnTo>
                  <a:pt x="0" y="320523"/>
                </a:lnTo>
                <a:lnTo>
                  <a:pt x="0" y="470340"/>
                </a:lnTo>
              </a:path>
            </a:pathLst>
          </a:custGeom>
          <a:noFill/>
          <a:ln w="38100" cap="flat" cmpd="sng" algn="ctr">
            <a:solidFill>
              <a:srgbClr val="9E4D00"/>
            </a:solidFill>
            <a:prstDash val="solid"/>
            <a:round/>
            <a:headEnd type="none" w="med" len="med"/>
            <a:tailEnd type="none" w="med" len="med"/>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Rounded Rectangle 14"/>
          <p:cNvSpPr/>
          <p:nvPr/>
        </p:nvSpPr>
        <p:spPr>
          <a:xfrm>
            <a:off x="3673546" y="1756267"/>
            <a:ext cx="1617217" cy="1026932"/>
          </a:xfrm>
          <a:prstGeom prst="roundRect">
            <a:avLst>
              <a:gd name="adj" fmla="val 10000"/>
            </a:avLst>
          </a:prstGeom>
          <a:solidFill>
            <a:srgbClr val="003300"/>
          </a:solidFill>
          <a:ln>
            <a:solidFill>
              <a:srgbClr val="80B67B"/>
            </a:solidFill>
          </a:ln>
          <a:scene3d>
            <a:camera prst="orthographicFront" fov="0">
              <a:rot lat="0" lon="0" rev="0"/>
            </a:camera>
            <a:lightRig rig="threePt" dir="t">
              <a:rot lat="0" lon="0" rev="0"/>
            </a:lightRig>
          </a:scene3d>
          <a:sp3d contourW="9525" prstMaterial="matte">
            <a:bevelT prst="relaxedInset"/>
            <a:bevelB prst="relaxedInset"/>
            <a:contourClr>
              <a:schemeClr val="accent3">
                <a:shade val="70000"/>
                <a:satMod val="105000"/>
              </a:schemeClr>
            </a:contourClr>
          </a:sp3d>
        </p:spPr>
        <p:style>
          <a:lnRef idx="1">
            <a:schemeClr val="accent3"/>
          </a:lnRef>
          <a:fillRef idx="3">
            <a:schemeClr val="accent3"/>
          </a:fillRef>
          <a:effectRef idx="2">
            <a:schemeClr val="accent3"/>
          </a:effectRef>
          <a:fontRef idx="minor">
            <a:schemeClr val="lt1"/>
          </a:fontRef>
        </p:style>
      </p:sp>
      <p:grpSp>
        <p:nvGrpSpPr>
          <p:cNvPr id="2" name="Group 15"/>
          <p:cNvGrpSpPr/>
          <p:nvPr/>
        </p:nvGrpSpPr>
        <p:grpSpPr>
          <a:xfrm>
            <a:off x="3853237" y="1926973"/>
            <a:ext cx="1617217" cy="1026932"/>
            <a:chOff x="3303168" y="171700"/>
            <a:chExt cx="1617217" cy="1026932"/>
          </a:xfrm>
          <a:scene3d>
            <a:camera prst="orthographicFront"/>
            <a:lightRig rig="threePt" dir="t"/>
          </a:scene3d>
        </p:grpSpPr>
        <p:sp>
          <p:nvSpPr>
            <p:cNvPr id="41" name="Rounded Rectangle 40"/>
            <p:cNvSpPr/>
            <p:nvPr/>
          </p:nvSpPr>
          <p:spPr>
            <a:xfrm>
              <a:off x="3303168" y="171700"/>
              <a:ext cx="1617217" cy="1026932"/>
            </a:xfrm>
            <a:prstGeom prst="roundRect">
              <a:avLst>
                <a:gd name="adj" fmla="val 10000"/>
              </a:avLst>
            </a:prstGeom>
            <a:solidFill>
              <a:schemeClr val="accent3">
                <a:lumMod val="60000"/>
                <a:lumOff val="40000"/>
              </a:schemeClr>
            </a:solidFill>
            <a:ln>
              <a:solidFill>
                <a:srgbClr val="003300"/>
              </a:solidFill>
            </a:ln>
            <a:sp3d>
              <a:bevelT prst="relaxedInset"/>
              <a:bevelB prst="relaxedInset"/>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42" name="Rounded Rectangle 11"/>
            <p:cNvSpPr/>
            <p:nvPr/>
          </p:nvSpPr>
          <p:spPr>
            <a:xfrm>
              <a:off x="3333246" y="201778"/>
              <a:ext cx="1557061" cy="96677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nchor="ctr"/>
            <a:lstStyle/>
            <a:p>
              <a:pPr algn="ctr" defTabSz="666750">
                <a:lnSpc>
                  <a:spcPct val="90000"/>
                </a:lnSpc>
                <a:spcAft>
                  <a:spcPct val="35000"/>
                </a:spcAft>
                <a:defRPr/>
              </a:pPr>
              <a:r>
                <a:rPr lang="en-US" sz="1500" dirty="0">
                  <a:latin typeface="Lucida Sans"/>
                  <a:cs typeface="Lucida Sans"/>
                </a:rPr>
                <a:t>Minimum Economic Recovery Standards</a:t>
              </a:r>
            </a:p>
          </p:txBody>
        </p:sp>
      </p:grpSp>
      <p:sp>
        <p:nvSpPr>
          <p:cNvPr id="17" name="Rounded Rectangle 16"/>
          <p:cNvSpPr/>
          <p:nvPr/>
        </p:nvSpPr>
        <p:spPr>
          <a:xfrm>
            <a:off x="1696947" y="3253540"/>
            <a:ext cx="1617217" cy="1026932"/>
          </a:xfrm>
          <a:prstGeom prst="roundRect">
            <a:avLst>
              <a:gd name="adj" fmla="val 10000"/>
            </a:avLst>
          </a:prstGeom>
          <a:solidFill>
            <a:srgbClr val="003300"/>
          </a:solidFill>
          <a:ln>
            <a:solidFill>
              <a:srgbClr val="80B67B"/>
            </a:solidFill>
          </a:ln>
          <a:scene3d>
            <a:camera prst="orthographicFront" fov="0">
              <a:rot lat="0" lon="0" rev="0"/>
            </a:camera>
            <a:lightRig rig="threePt" dir="t">
              <a:rot lat="0" lon="0" rev="0"/>
            </a:lightRig>
          </a:scene3d>
          <a:sp3d contourW="9525" prstMaterial="matte">
            <a:bevelT prst="relaxedInset"/>
            <a:bevelB prst="relaxedInset"/>
            <a:contourClr>
              <a:schemeClr val="accent3">
                <a:shade val="70000"/>
                <a:satMod val="105000"/>
              </a:schemeClr>
            </a:contourClr>
          </a:sp3d>
        </p:spPr>
        <p:style>
          <a:lnRef idx="1">
            <a:schemeClr val="accent3"/>
          </a:lnRef>
          <a:fillRef idx="3">
            <a:schemeClr val="accent3"/>
          </a:fillRef>
          <a:effectRef idx="2">
            <a:schemeClr val="accent3"/>
          </a:effectRef>
          <a:fontRef idx="minor">
            <a:schemeClr val="lt1"/>
          </a:fontRef>
        </p:style>
      </p:sp>
      <p:grpSp>
        <p:nvGrpSpPr>
          <p:cNvPr id="3" name="Group 17"/>
          <p:cNvGrpSpPr/>
          <p:nvPr/>
        </p:nvGrpSpPr>
        <p:grpSpPr>
          <a:xfrm>
            <a:off x="1876638" y="3424247"/>
            <a:ext cx="1617217" cy="1026932"/>
            <a:chOff x="1326569" y="1668974"/>
            <a:chExt cx="1617217" cy="1026932"/>
          </a:xfrm>
          <a:scene3d>
            <a:camera prst="orthographicFront"/>
            <a:lightRig rig="threePt" dir="t"/>
          </a:scene3d>
        </p:grpSpPr>
        <p:sp>
          <p:nvSpPr>
            <p:cNvPr id="39" name="Rounded Rectangle 38"/>
            <p:cNvSpPr/>
            <p:nvPr/>
          </p:nvSpPr>
          <p:spPr>
            <a:xfrm>
              <a:off x="1326569" y="1668974"/>
              <a:ext cx="1617217" cy="1026932"/>
            </a:xfrm>
            <a:prstGeom prst="roundRect">
              <a:avLst>
                <a:gd name="adj" fmla="val 10000"/>
              </a:avLst>
            </a:prstGeom>
            <a:solidFill>
              <a:schemeClr val="accent3">
                <a:lumMod val="60000"/>
                <a:lumOff val="40000"/>
              </a:schemeClr>
            </a:solidFill>
            <a:ln>
              <a:solidFill>
                <a:srgbClr val="003300"/>
              </a:solidFill>
            </a:ln>
            <a:sp3d>
              <a:bevelT prst="relaxedInset"/>
              <a:bevelB prst="relaxedInset"/>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40" name="Rounded Rectangle 14"/>
            <p:cNvSpPr/>
            <p:nvPr/>
          </p:nvSpPr>
          <p:spPr>
            <a:xfrm>
              <a:off x="1356647" y="1699052"/>
              <a:ext cx="1557061" cy="96677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nchor="ctr"/>
            <a:lstStyle/>
            <a:p>
              <a:pPr algn="ctr" defTabSz="666750">
                <a:lnSpc>
                  <a:spcPct val="90000"/>
                </a:lnSpc>
                <a:spcAft>
                  <a:spcPct val="35000"/>
                </a:spcAft>
                <a:defRPr/>
              </a:pPr>
              <a:r>
                <a:rPr lang="en-US" sz="1500" dirty="0">
                  <a:latin typeface="Lucida Sans"/>
                  <a:cs typeface="Lucida Sans"/>
                </a:rPr>
                <a:t>Core Standards for Economic Recovery</a:t>
              </a:r>
            </a:p>
          </p:txBody>
        </p:sp>
      </p:grpSp>
      <p:sp>
        <p:nvSpPr>
          <p:cNvPr id="19" name="Rounded Rectangle 18"/>
          <p:cNvSpPr/>
          <p:nvPr/>
        </p:nvSpPr>
        <p:spPr>
          <a:xfrm>
            <a:off x="708648" y="4750814"/>
            <a:ext cx="1617217" cy="1026932"/>
          </a:xfrm>
          <a:prstGeom prst="roundRect">
            <a:avLst>
              <a:gd name="adj" fmla="val 10000"/>
            </a:avLst>
          </a:prstGeom>
          <a:solidFill>
            <a:srgbClr val="003300"/>
          </a:solidFill>
          <a:ln>
            <a:solidFill>
              <a:srgbClr val="80B67B"/>
            </a:solidFill>
          </a:ln>
          <a:scene3d>
            <a:camera prst="orthographicFront" fov="0">
              <a:rot lat="0" lon="0" rev="0"/>
            </a:camera>
            <a:lightRig rig="threePt" dir="t">
              <a:rot lat="0" lon="0" rev="0"/>
            </a:lightRig>
          </a:scene3d>
          <a:sp3d contourW="9525" prstMaterial="matte">
            <a:bevelT prst="relaxedInset"/>
            <a:bevelB prst="relaxedInset"/>
            <a:contourClr>
              <a:schemeClr val="accent3">
                <a:shade val="70000"/>
                <a:satMod val="105000"/>
              </a:schemeClr>
            </a:contourClr>
          </a:sp3d>
        </p:spPr>
        <p:style>
          <a:lnRef idx="1">
            <a:schemeClr val="accent3"/>
          </a:lnRef>
          <a:fillRef idx="3">
            <a:schemeClr val="accent3"/>
          </a:fillRef>
          <a:effectRef idx="2">
            <a:schemeClr val="accent3"/>
          </a:effectRef>
          <a:fontRef idx="minor">
            <a:schemeClr val="lt1"/>
          </a:fontRef>
        </p:style>
      </p:sp>
      <p:grpSp>
        <p:nvGrpSpPr>
          <p:cNvPr id="4" name="Group 19"/>
          <p:cNvGrpSpPr/>
          <p:nvPr/>
        </p:nvGrpSpPr>
        <p:grpSpPr>
          <a:xfrm>
            <a:off x="888339" y="4921520"/>
            <a:ext cx="1617217" cy="1026932"/>
            <a:chOff x="338270" y="3166247"/>
            <a:chExt cx="1617217" cy="1026932"/>
          </a:xfrm>
          <a:scene3d>
            <a:camera prst="orthographicFront"/>
            <a:lightRig rig="threePt" dir="t"/>
          </a:scene3d>
        </p:grpSpPr>
        <p:sp>
          <p:nvSpPr>
            <p:cNvPr id="37" name="Rounded Rectangle 36"/>
            <p:cNvSpPr/>
            <p:nvPr/>
          </p:nvSpPr>
          <p:spPr>
            <a:xfrm>
              <a:off x="338270" y="3166247"/>
              <a:ext cx="1617217" cy="1026932"/>
            </a:xfrm>
            <a:prstGeom prst="roundRect">
              <a:avLst>
                <a:gd name="adj" fmla="val 10000"/>
              </a:avLst>
            </a:prstGeom>
            <a:solidFill>
              <a:schemeClr val="accent3">
                <a:lumMod val="60000"/>
                <a:lumOff val="40000"/>
              </a:schemeClr>
            </a:solidFill>
            <a:ln>
              <a:solidFill>
                <a:srgbClr val="003300"/>
              </a:solidFill>
            </a:ln>
            <a:sp3d>
              <a:bevelT prst="relaxedInset"/>
              <a:bevelB prst="relaxedInset"/>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8" name="Rounded Rectangle 17"/>
            <p:cNvSpPr/>
            <p:nvPr/>
          </p:nvSpPr>
          <p:spPr>
            <a:xfrm>
              <a:off x="368348" y="3196325"/>
              <a:ext cx="1557061" cy="96677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nchor="ctr"/>
            <a:lstStyle/>
            <a:p>
              <a:pPr algn="ctr" defTabSz="666750">
                <a:lnSpc>
                  <a:spcPct val="90000"/>
                </a:lnSpc>
                <a:spcAft>
                  <a:spcPct val="35000"/>
                </a:spcAft>
                <a:defRPr/>
              </a:pPr>
              <a:r>
                <a:rPr lang="en-US" sz="1500" dirty="0">
                  <a:latin typeface="Lucida Sans"/>
                  <a:cs typeface="Lucida Sans"/>
                </a:rPr>
                <a:t>Financial Services</a:t>
              </a:r>
            </a:p>
          </p:txBody>
        </p:sp>
      </p:grpSp>
      <p:sp>
        <p:nvSpPr>
          <p:cNvPr id="21" name="Rounded Rectangle 20"/>
          <p:cNvSpPr/>
          <p:nvPr/>
        </p:nvSpPr>
        <p:spPr>
          <a:xfrm>
            <a:off x="2685247" y="4750814"/>
            <a:ext cx="1617217" cy="1026932"/>
          </a:xfrm>
          <a:prstGeom prst="roundRect">
            <a:avLst>
              <a:gd name="adj" fmla="val 10000"/>
            </a:avLst>
          </a:prstGeom>
          <a:solidFill>
            <a:srgbClr val="003300"/>
          </a:solidFill>
          <a:ln>
            <a:solidFill>
              <a:srgbClr val="80B67B"/>
            </a:solidFill>
          </a:ln>
          <a:scene3d>
            <a:camera prst="orthographicFront" fov="0">
              <a:rot lat="0" lon="0" rev="0"/>
            </a:camera>
            <a:lightRig rig="threePt" dir="t">
              <a:rot lat="0" lon="0" rev="0"/>
            </a:lightRig>
          </a:scene3d>
          <a:sp3d contourW="9525" prstMaterial="matte">
            <a:bevelT prst="relaxedInset"/>
            <a:bevelB prst="relaxedInset"/>
            <a:contourClr>
              <a:schemeClr val="accent3">
                <a:shade val="70000"/>
                <a:satMod val="105000"/>
              </a:schemeClr>
            </a:contourClr>
          </a:sp3d>
        </p:spPr>
        <p:style>
          <a:lnRef idx="1">
            <a:schemeClr val="accent3"/>
          </a:lnRef>
          <a:fillRef idx="3">
            <a:schemeClr val="accent3"/>
          </a:fillRef>
          <a:effectRef idx="2">
            <a:schemeClr val="accent3"/>
          </a:effectRef>
          <a:fontRef idx="minor">
            <a:schemeClr val="lt1"/>
          </a:fontRef>
        </p:style>
      </p:sp>
      <p:grpSp>
        <p:nvGrpSpPr>
          <p:cNvPr id="5" name="Group 21"/>
          <p:cNvGrpSpPr/>
          <p:nvPr/>
        </p:nvGrpSpPr>
        <p:grpSpPr>
          <a:xfrm>
            <a:off x="2864938" y="4921520"/>
            <a:ext cx="1617217" cy="1026932"/>
            <a:chOff x="2314869" y="3166247"/>
            <a:chExt cx="1617217" cy="1026932"/>
          </a:xfrm>
          <a:scene3d>
            <a:camera prst="orthographicFront"/>
            <a:lightRig rig="threePt" dir="t"/>
          </a:scene3d>
        </p:grpSpPr>
        <p:sp>
          <p:nvSpPr>
            <p:cNvPr id="35" name="Rounded Rectangle 34"/>
            <p:cNvSpPr/>
            <p:nvPr/>
          </p:nvSpPr>
          <p:spPr>
            <a:xfrm>
              <a:off x="2314869" y="3166247"/>
              <a:ext cx="1617217" cy="1026932"/>
            </a:xfrm>
            <a:prstGeom prst="roundRect">
              <a:avLst>
                <a:gd name="adj" fmla="val 10000"/>
              </a:avLst>
            </a:prstGeom>
            <a:solidFill>
              <a:schemeClr val="accent3">
                <a:lumMod val="60000"/>
                <a:lumOff val="40000"/>
              </a:schemeClr>
            </a:solidFill>
            <a:ln>
              <a:solidFill>
                <a:srgbClr val="003300"/>
              </a:solidFill>
            </a:ln>
            <a:sp3d>
              <a:bevelT prst="relaxedInset"/>
              <a:bevelB prst="relaxedInset"/>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6" name="Rounded Rectangle 20"/>
            <p:cNvSpPr/>
            <p:nvPr/>
          </p:nvSpPr>
          <p:spPr>
            <a:xfrm>
              <a:off x="2344947" y="3196325"/>
              <a:ext cx="1557061" cy="96677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nchor="ctr"/>
            <a:lstStyle/>
            <a:p>
              <a:pPr algn="ctr" defTabSz="666750">
                <a:lnSpc>
                  <a:spcPct val="90000"/>
                </a:lnSpc>
                <a:spcAft>
                  <a:spcPct val="35000"/>
                </a:spcAft>
                <a:defRPr/>
              </a:pPr>
              <a:r>
                <a:rPr lang="en-US" sz="1500" dirty="0">
                  <a:latin typeface="Lucida Sans"/>
                  <a:cs typeface="Lucida Sans"/>
                </a:rPr>
                <a:t>Productive Assets</a:t>
              </a:r>
            </a:p>
          </p:txBody>
        </p:sp>
      </p:grpSp>
      <p:sp>
        <p:nvSpPr>
          <p:cNvPr id="23" name="Rounded Rectangle 22"/>
          <p:cNvSpPr/>
          <p:nvPr/>
        </p:nvSpPr>
        <p:spPr>
          <a:xfrm>
            <a:off x="5650145" y="3253540"/>
            <a:ext cx="1617217" cy="1026932"/>
          </a:xfrm>
          <a:prstGeom prst="roundRect">
            <a:avLst>
              <a:gd name="adj" fmla="val 10000"/>
            </a:avLst>
          </a:prstGeom>
          <a:solidFill>
            <a:srgbClr val="003300"/>
          </a:solidFill>
          <a:ln>
            <a:solidFill>
              <a:srgbClr val="80B67B"/>
            </a:solidFill>
          </a:ln>
          <a:scene3d>
            <a:camera prst="orthographicFront" fov="0">
              <a:rot lat="0" lon="0" rev="0"/>
            </a:camera>
            <a:lightRig rig="threePt" dir="t">
              <a:rot lat="0" lon="0" rev="0"/>
            </a:lightRig>
          </a:scene3d>
          <a:sp3d contourW="9525" prstMaterial="matte">
            <a:bevelT prst="relaxedInset"/>
            <a:bevelB prst="relaxedInset"/>
            <a:contourClr>
              <a:schemeClr val="accent3">
                <a:shade val="70000"/>
                <a:satMod val="105000"/>
              </a:schemeClr>
            </a:contourClr>
          </a:sp3d>
        </p:spPr>
        <p:style>
          <a:lnRef idx="1">
            <a:schemeClr val="accent3"/>
          </a:lnRef>
          <a:fillRef idx="3">
            <a:schemeClr val="accent3"/>
          </a:fillRef>
          <a:effectRef idx="2">
            <a:schemeClr val="accent3"/>
          </a:effectRef>
          <a:fontRef idx="minor">
            <a:schemeClr val="lt1"/>
          </a:fontRef>
        </p:style>
      </p:sp>
      <p:grpSp>
        <p:nvGrpSpPr>
          <p:cNvPr id="16" name="Group 23"/>
          <p:cNvGrpSpPr/>
          <p:nvPr/>
        </p:nvGrpSpPr>
        <p:grpSpPr>
          <a:xfrm>
            <a:off x="5829836" y="3424247"/>
            <a:ext cx="1617217" cy="1026932"/>
            <a:chOff x="5279767" y="1668974"/>
            <a:chExt cx="1617217" cy="1026932"/>
          </a:xfrm>
          <a:scene3d>
            <a:camera prst="orthographicFront"/>
            <a:lightRig rig="threePt" dir="t"/>
          </a:scene3d>
        </p:grpSpPr>
        <p:sp>
          <p:nvSpPr>
            <p:cNvPr id="33" name="Rounded Rectangle 32"/>
            <p:cNvSpPr/>
            <p:nvPr/>
          </p:nvSpPr>
          <p:spPr>
            <a:xfrm>
              <a:off x="5279767" y="1668974"/>
              <a:ext cx="1617217" cy="1026932"/>
            </a:xfrm>
            <a:prstGeom prst="roundRect">
              <a:avLst>
                <a:gd name="adj" fmla="val 10000"/>
              </a:avLst>
            </a:prstGeom>
            <a:solidFill>
              <a:schemeClr val="accent3">
                <a:lumMod val="60000"/>
                <a:lumOff val="40000"/>
              </a:schemeClr>
            </a:solidFill>
            <a:ln>
              <a:solidFill>
                <a:srgbClr val="003300"/>
              </a:solidFill>
            </a:ln>
            <a:sp3d>
              <a:bevelT prst="relaxedInset"/>
              <a:bevelB prst="relaxedInset"/>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Rounded Rectangle 23"/>
            <p:cNvSpPr/>
            <p:nvPr/>
          </p:nvSpPr>
          <p:spPr>
            <a:xfrm>
              <a:off x="5309845" y="1699052"/>
              <a:ext cx="1557061" cy="96677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nchor="ctr"/>
            <a:lstStyle/>
            <a:p>
              <a:pPr algn="ctr" defTabSz="666750">
                <a:lnSpc>
                  <a:spcPct val="90000"/>
                </a:lnSpc>
                <a:spcAft>
                  <a:spcPct val="35000"/>
                </a:spcAft>
                <a:defRPr/>
              </a:pPr>
              <a:r>
                <a:rPr lang="en-US" sz="1500" dirty="0">
                  <a:latin typeface="Lucida Sans"/>
                  <a:cs typeface="Lucida Sans"/>
                </a:rPr>
                <a:t>Assessment and Analysis Standards</a:t>
              </a:r>
            </a:p>
          </p:txBody>
        </p:sp>
      </p:grpSp>
      <p:sp>
        <p:nvSpPr>
          <p:cNvPr id="25" name="Rounded Rectangle 24"/>
          <p:cNvSpPr/>
          <p:nvPr/>
        </p:nvSpPr>
        <p:spPr>
          <a:xfrm>
            <a:off x="4661845" y="4750814"/>
            <a:ext cx="1617217" cy="1026932"/>
          </a:xfrm>
          <a:prstGeom prst="roundRect">
            <a:avLst>
              <a:gd name="adj" fmla="val 10000"/>
            </a:avLst>
          </a:prstGeom>
          <a:solidFill>
            <a:srgbClr val="003300"/>
          </a:solidFill>
          <a:ln>
            <a:solidFill>
              <a:srgbClr val="80B67B"/>
            </a:solidFill>
          </a:ln>
          <a:scene3d>
            <a:camera prst="orthographicFront" fov="0">
              <a:rot lat="0" lon="0" rev="0"/>
            </a:camera>
            <a:lightRig rig="threePt" dir="t">
              <a:rot lat="0" lon="0" rev="0"/>
            </a:lightRig>
          </a:scene3d>
          <a:sp3d contourW="9525" prstMaterial="matte">
            <a:bevelT prst="relaxedInset"/>
            <a:bevelB prst="relaxedInset"/>
            <a:contourClr>
              <a:schemeClr val="accent3">
                <a:shade val="70000"/>
                <a:satMod val="105000"/>
              </a:schemeClr>
            </a:contourClr>
          </a:sp3d>
        </p:spPr>
        <p:style>
          <a:lnRef idx="1">
            <a:schemeClr val="accent3"/>
          </a:lnRef>
          <a:fillRef idx="3">
            <a:schemeClr val="accent3"/>
          </a:fillRef>
          <a:effectRef idx="2">
            <a:schemeClr val="accent3"/>
          </a:effectRef>
          <a:fontRef idx="minor">
            <a:schemeClr val="lt1"/>
          </a:fontRef>
        </p:style>
      </p:sp>
      <p:grpSp>
        <p:nvGrpSpPr>
          <p:cNvPr id="18" name="Group 25"/>
          <p:cNvGrpSpPr/>
          <p:nvPr/>
        </p:nvGrpSpPr>
        <p:grpSpPr>
          <a:xfrm>
            <a:off x="4841536" y="4921520"/>
            <a:ext cx="1617217" cy="1026932"/>
            <a:chOff x="4291467" y="3166247"/>
            <a:chExt cx="1617217" cy="1026932"/>
          </a:xfrm>
          <a:scene3d>
            <a:camera prst="orthographicFront"/>
            <a:lightRig rig="threePt" dir="t"/>
          </a:scene3d>
        </p:grpSpPr>
        <p:sp>
          <p:nvSpPr>
            <p:cNvPr id="31" name="Rounded Rectangle 30"/>
            <p:cNvSpPr/>
            <p:nvPr/>
          </p:nvSpPr>
          <p:spPr>
            <a:xfrm>
              <a:off x="4291467" y="3166247"/>
              <a:ext cx="1617217" cy="1026932"/>
            </a:xfrm>
            <a:prstGeom prst="roundRect">
              <a:avLst>
                <a:gd name="adj" fmla="val 10000"/>
              </a:avLst>
            </a:prstGeom>
            <a:solidFill>
              <a:schemeClr val="accent3">
                <a:lumMod val="60000"/>
                <a:lumOff val="40000"/>
              </a:schemeClr>
            </a:solidFill>
            <a:ln>
              <a:solidFill>
                <a:srgbClr val="003300"/>
              </a:solidFill>
            </a:ln>
            <a:sp3d>
              <a:bevelT prst="relaxedInset"/>
              <a:bevelB prst="relaxedInset"/>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Rounded Rectangle 26"/>
            <p:cNvSpPr/>
            <p:nvPr/>
          </p:nvSpPr>
          <p:spPr>
            <a:xfrm>
              <a:off x="4321545" y="3196325"/>
              <a:ext cx="1557061" cy="96677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nchor="ctr"/>
            <a:lstStyle/>
            <a:p>
              <a:pPr algn="ctr" defTabSz="666750">
                <a:lnSpc>
                  <a:spcPct val="90000"/>
                </a:lnSpc>
                <a:spcAft>
                  <a:spcPct val="35000"/>
                </a:spcAft>
                <a:defRPr/>
              </a:pPr>
              <a:r>
                <a:rPr lang="en-US" sz="1500" dirty="0">
                  <a:latin typeface="Lucida Sans"/>
                  <a:cs typeface="Lucida Sans"/>
                </a:rPr>
                <a:t>Employment</a:t>
              </a:r>
            </a:p>
          </p:txBody>
        </p:sp>
      </p:grpSp>
      <p:sp>
        <p:nvSpPr>
          <p:cNvPr id="27" name="Rounded Rectangle 26"/>
          <p:cNvSpPr/>
          <p:nvPr/>
        </p:nvSpPr>
        <p:spPr>
          <a:xfrm>
            <a:off x="6638444" y="4750814"/>
            <a:ext cx="1617217" cy="1026932"/>
          </a:xfrm>
          <a:prstGeom prst="roundRect">
            <a:avLst>
              <a:gd name="adj" fmla="val 10000"/>
            </a:avLst>
          </a:prstGeom>
          <a:solidFill>
            <a:srgbClr val="003300"/>
          </a:solidFill>
          <a:ln>
            <a:solidFill>
              <a:srgbClr val="5474A0"/>
            </a:solidFill>
          </a:ln>
          <a:scene3d>
            <a:camera prst="orthographicFront" fov="0">
              <a:rot lat="0" lon="0" rev="0"/>
            </a:camera>
            <a:lightRig rig="threePt" dir="t">
              <a:rot lat="0" lon="0" rev="0"/>
            </a:lightRig>
          </a:scene3d>
          <a:sp3d contourW="9525" prstMaterial="matte">
            <a:bevelT prst="relaxedInset"/>
            <a:bevelB prst="relaxedInset"/>
            <a:contourClr>
              <a:schemeClr val="accent3">
                <a:shade val="70000"/>
                <a:satMod val="105000"/>
              </a:schemeClr>
            </a:contourClr>
          </a:sp3d>
        </p:spPr>
        <p:style>
          <a:lnRef idx="1">
            <a:schemeClr val="accent3"/>
          </a:lnRef>
          <a:fillRef idx="3">
            <a:schemeClr val="accent3"/>
          </a:fillRef>
          <a:effectRef idx="2">
            <a:schemeClr val="accent3"/>
          </a:effectRef>
          <a:fontRef idx="minor">
            <a:schemeClr val="lt1"/>
          </a:fontRef>
        </p:style>
      </p:sp>
      <p:grpSp>
        <p:nvGrpSpPr>
          <p:cNvPr id="20" name="Group 27"/>
          <p:cNvGrpSpPr/>
          <p:nvPr/>
        </p:nvGrpSpPr>
        <p:grpSpPr>
          <a:xfrm>
            <a:off x="6818135" y="4921520"/>
            <a:ext cx="1617217" cy="1026932"/>
            <a:chOff x="6268066" y="3166247"/>
            <a:chExt cx="1617217" cy="1026932"/>
          </a:xfrm>
          <a:scene3d>
            <a:camera prst="orthographicFront"/>
            <a:lightRig rig="threePt" dir="t"/>
          </a:scene3d>
        </p:grpSpPr>
        <p:sp>
          <p:nvSpPr>
            <p:cNvPr id="29" name="Rounded Rectangle 28"/>
            <p:cNvSpPr/>
            <p:nvPr/>
          </p:nvSpPr>
          <p:spPr>
            <a:xfrm>
              <a:off x="6268066" y="3166247"/>
              <a:ext cx="1617217" cy="1026932"/>
            </a:xfrm>
            <a:prstGeom prst="roundRect">
              <a:avLst>
                <a:gd name="adj" fmla="val 10000"/>
              </a:avLst>
            </a:prstGeom>
            <a:solidFill>
              <a:schemeClr val="accent3">
                <a:lumMod val="60000"/>
                <a:lumOff val="40000"/>
              </a:schemeClr>
            </a:solidFill>
            <a:ln>
              <a:solidFill>
                <a:srgbClr val="003300"/>
              </a:solidFill>
            </a:ln>
            <a:sp3d>
              <a:bevelT prst="relaxedInset"/>
              <a:bevelB prst="relaxedInset"/>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Rounded Rectangle 29"/>
            <p:cNvSpPr/>
            <p:nvPr/>
          </p:nvSpPr>
          <p:spPr>
            <a:xfrm>
              <a:off x="6298144" y="3196325"/>
              <a:ext cx="1557061" cy="96677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57150" tIns="57150" rIns="57150" bIns="57150" spcCol="1270" anchor="ctr"/>
            <a:lstStyle/>
            <a:p>
              <a:pPr algn="ctr" defTabSz="666750">
                <a:lnSpc>
                  <a:spcPct val="90000"/>
                </a:lnSpc>
                <a:spcAft>
                  <a:spcPct val="35000"/>
                </a:spcAft>
                <a:defRPr/>
              </a:pPr>
              <a:r>
                <a:rPr lang="en-US" sz="1500" dirty="0">
                  <a:latin typeface="Lucida Sans"/>
                  <a:cs typeface="Lucida Sans"/>
                </a:rPr>
                <a:t>Enterprise Development</a:t>
              </a:r>
            </a:p>
          </p:txBody>
        </p:sp>
      </p:grpSp>
      <p:sp>
        <p:nvSpPr>
          <p:cNvPr id="66599" name="TextBox 43"/>
          <p:cNvSpPr txBox="1">
            <a:spLocks noChangeArrowheads="1"/>
          </p:cNvSpPr>
          <p:nvPr/>
        </p:nvSpPr>
        <p:spPr bwMode="auto">
          <a:xfrm>
            <a:off x="8382000" y="6024563"/>
            <a:ext cx="4413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200"/>
              <a:t>12</a:t>
            </a:r>
          </a:p>
        </p:txBody>
      </p:sp>
      <p:cxnSp>
        <p:nvCxnSpPr>
          <p:cNvPr id="44" name="Straight Connector 43"/>
          <p:cNvCxnSpPr>
            <a:cxnSpLocks noChangeShapeType="1"/>
          </p:cNvCxnSpPr>
          <p:nvPr/>
        </p:nvCxnSpPr>
        <p:spPr bwMode="auto">
          <a:xfrm>
            <a:off x="3494088" y="4598988"/>
            <a:ext cx="1976437" cy="1587"/>
          </a:xfrm>
          <a:prstGeom prst="line">
            <a:avLst/>
          </a:prstGeom>
          <a:noFill/>
          <a:ln w="381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3" name="Title 1"/>
          <p:cNvSpPr txBox="1">
            <a:spLocks/>
          </p:cNvSpPr>
          <p:nvPr/>
        </p:nvSpPr>
        <p:spPr>
          <a:xfrm>
            <a:off x="457200" y="274638"/>
            <a:ext cx="8229600" cy="1143000"/>
          </a:xfrm>
          <a:prstGeom prst="rect">
            <a:avLst/>
          </a:prstGeom>
        </p:spPr>
        <p:txBody>
          <a:bodyPr>
            <a:normAutofit fontScale="92500" lnSpcReduction="20000"/>
          </a:bodyPr>
          <a:lstStyle/>
          <a:p>
            <a:pPr>
              <a:defRPr/>
            </a:pPr>
            <a:r>
              <a:rPr lang="en-US" sz="4400" dirty="0" smtClean="0">
                <a:latin typeface="Myriad Pro"/>
                <a:ea typeface="+mj-ea"/>
                <a:cs typeface="Myriad Pro"/>
              </a:rPr>
              <a:t>Overview of MERS:</a:t>
            </a:r>
          </a:p>
          <a:p>
            <a:pPr algn="ctr">
              <a:defRPr/>
            </a:pPr>
            <a:r>
              <a:rPr lang="en-US" sz="4400" dirty="0" smtClean="0">
                <a:latin typeface="Myriad Pro"/>
                <a:ea typeface="+mj-ea"/>
                <a:cs typeface="Myriad Pro"/>
              </a:rPr>
              <a:t>Structure of the </a:t>
            </a:r>
            <a:r>
              <a:rPr lang="en-US" sz="4400" dirty="0">
                <a:latin typeface="Myriad Pro"/>
                <a:ea typeface="+mj-ea"/>
                <a:cs typeface="Myriad Pro"/>
              </a:rPr>
              <a:t>Standards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Presentation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Presentation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Presentation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Presentation2.potx</Template>
  <TotalTime>2651</TotalTime>
  <Words>1487</Words>
  <Application>Microsoft Office PowerPoint</Application>
  <PresentationFormat>On-screen Show (4:3)</PresentationFormat>
  <Paragraphs>201</Paragraphs>
  <Slides>25</Slides>
  <Notes>3</Notes>
  <HiddenSlides>0</HiddenSlides>
  <MMClips>0</MMClips>
  <ScaleCrop>false</ScaleCrop>
  <HeadingPairs>
    <vt:vector size="4" baseType="variant">
      <vt:variant>
        <vt:lpstr>Theme</vt:lpstr>
      </vt:variant>
      <vt:variant>
        <vt:i4>6</vt:i4>
      </vt:variant>
      <vt:variant>
        <vt:lpstr>Slide Titles</vt:lpstr>
      </vt:variant>
      <vt:variant>
        <vt:i4>25</vt:i4>
      </vt:variant>
    </vt:vector>
  </HeadingPairs>
  <TitlesOfParts>
    <vt:vector size="31" baseType="lpstr">
      <vt:lpstr>Presentation2</vt:lpstr>
      <vt:lpstr>3_Presentation2</vt:lpstr>
      <vt:lpstr>2_Presentation2</vt:lpstr>
      <vt:lpstr>1_Presentation2</vt:lpstr>
      <vt:lpstr>2_Office Theme</vt:lpstr>
      <vt:lpstr>1_Office Theme</vt:lpstr>
      <vt:lpstr>SEEP Minimum Economic Recovery Standards (MERS):  Overview</vt:lpstr>
      <vt:lpstr>Session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Anthony Dines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MERS Training Course</dc:title>
  <dc:creator>Tony Dines</dc:creator>
  <cp:lastModifiedBy>Gilbert, Sarah</cp:lastModifiedBy>
  <cp:revision>59</cp:revision>
  <dcterms:created xsi:type="dcterms:W3CDTF">2013-02-27T06:48:47Z</dcterms:created>
  <dcterms:modified xsi:type="dcterms:W3CDTF">2015-08-18T15:06:29Z</dcterms:modified>
</cp:coreProperties>
</file>