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notesSlides/notesSlide6.xml" ContentType="application/vnd.openxmlformats-officedocument.presentationml.notesSlide+xml"/>
  <Override PartName="/ppt/theme/themeOverride10.xml" ContentType="application/vnd.openxmlformats-officedocument.themeOverride+xml"/>
  <Override PartName="/ppt/notesSlides/notesSlide7.xml" ContentType="application/vnd.openxmlformats-officedocument.presentationml.notesSlide+xml"/>
  <Override PartName="/ppt/theme/themeOverride1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3"/>
    <p:sldMasterId id="2147483804" r:id="rId4"/>
  </p:sldMasterIdLst>
  <p:notesMasterIdLst>
    <p:notesMasterId r:id="rId24"/>
  </p:notesMasterIdLst>
  <p:sldIdLst>
    <p:sldId id="348" r:id="rId5"/>
    <p:sldId id="363" r:id="rId6"/>
    <p:sldId id="369" r:id="rId7"/>
    <p:sldId id="349" r:id="rId8"/>
    <p:sldId id="352" r:id="rId9"/>
    <p:sldId id="358" r:id="rId10"/>
    <p:sldId id="351" r:id="rId11"/>
    <p:sldId id="333" r:id="rId12"/>
    <p:sldId id="356" r:id="rId13"/>
    <p:sldId id="357" r:id="rId14"/>
    <p:sldId id="322" r:id="rId15"/>
    <p:sldId id="346" r:id="rId16"/>
    <p:sldId id="370" r:id="rId17"/>
    <p:sldId id="371" r:id="rId18"/>
    <p:sldId id="353" r:id="rId19"/>
    <p:sldId id="367" r:id="rId20"/>
    <p:sldId id="354" r:id="rId21"/>
    <p:sldId id="372" r:id="rId22"/>
    <p:sldId id="36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deleine.smith"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930" autoAdjust="0"/>
    <p:restoredTop sz="77975" autoAdjust="0"/>
  </p:normalViewPr>
  <p:slideViewPr>
    <p:cSldViewPr>
      <p:cViewPr varScale="1">
        <p:scale>
          <a:sx n="57" d="100"/>
          <a:sy n="57" d="100"/>
        </p:scale>
        <p:origin x="-1512" y="-7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779DF31D-7FA2-464E-90D3-2573E49AC406}" type="datetimeFigureOut">
              <a:rPr lang="en-US"/>
              <a:pPr>
                <a:defRPr/>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8E91E44A-E285-B44E-AFA4-4D027741314D}" type="slidenum">
              <a:rPr lang="en-US"/>
              <a:pPr>
                <a:defRPr/>
              </a:pPr>
              <a:t>‹#›</a:t>
            </a:fld>
            <a:endParaRPr lang="en-US"/>
          </a:p>
        </p:txBody>
      </p:sp>
    </p:spTree>
    <p:extLst>
      <p:ext uri="{BB962C8B-B14F-4D97-AF65-F5344CB8AC3E}">
        <p14:creationId xmlns:p14="http://schemas.microsoft.com/office/powerpoint/2010/main" val="3572806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don’t do the 3</a:t>
            </a:r>
            <a:r>
              <a:rPr lang="en-US" baseline="30000" dirty="0" smtClean="0"/>
              <a:t>rd</a:t>
            </a:r>
            <a:r>
              <a:rPr lang="en-US" baseline="0" dirty="0" smtClean="0"/>
              <a:t> very much in emergency settings.</a:t>
            </a:r>
            <a:endParaRPr lang="en-US"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5</a:t>
            </a:fld>
            <a:endParaRPr lang="en-US"/>
          </a:p>
        </p:txBody>
      </p:sp>
    </p:spTree>
    <p:extLst>
      <p:ext uri="{BB962C8B-B14F-4D97-AF65-F5344CB8AC3E}">
        <p14:creationId xmlns:p14="http://schemas.microsoft.com/office/powerpoint/2010/main" val="188244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use these account codes!</a:t>
            </a:r>
          </a:p>
          <a:p>
            <a:endParaRPr lang="en-US"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14</a:t>
            </a:fld>
            <a:endParaRPr lang="en-US"/>
          </a:p>
        </p:txBody>
      </p:sp>
    </p:spTree>
    <p:extLst>
      <p:ext uri="{BB962C8B-B14F-4D97-AF65-F5344CB8AC3E}">
        <p14:creationId xmlns:p14="http://schemas.microsoft.com/office/powerpoint/2010/main" val="403593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Sphere Core Standards:</a:t>
            </a:r>
          </a:p>
          <a:p>
            <a:r>
              <a:rPr lang="en-US" sz="1200" b="1" i="0" u="none" strike="noStrike" kern="1200" baseline="0" dirty="0" smtClean="0">
                <a:solidFill>
                  <a:schemeClr val="tx1"/>
                </a:solidFill>
                <a:latin typeface="+mn-lt"/>
                <a:ea typeface="ＭＳ Ｐゴシック" charset="0"/>
                <a:cs typeface="ＭＳ Ｐゴシック" charset="0"/>
              </a:rPr>
              <a:t>CS1: People-centered humanitarian response </a:t>
            </a:r>
            <a:r>
              <a:rPr lang="en-US" sz="1200" b="0" i="0" u="none" strike="noStrike" kern="1200" baseline="0" dirty="0" smtClean="0">
                <a:solidFill>
                  <a:schemeClr val="tx1"/>
                </a:solidFill>
                <a:latin typeface="+mn-lt"/>
                <a:ea typeface="ＭＳ Ｐゴシック" charset="0"/>
                <a:cs typeface="ＭＳ Ｐゴシック" charset="0"/>
              </a:rPr>
              <a:t>People’s capacity and strategies to survive with dignity are integral to the design and approach of humanitarian response.</a:t>
            </a:r>
          </a:p>
          <a:p>
            <a:r>
              <a:rPr lang="en-US" sz="1200" b="1" i="0" u="none" strike="noStrike" kern="1200" baseline="0" dirty="0" smtClean="0">
                <a:solidFill>
                  <a:schemeClr val="tx1"/>
                </a:solidFill>
                <a:latin typeface="+mn-lt"/>
                <a:ea typeface="ＭＳ Ｐゴシック" charset="0"/>
                <a:cs typeface="ＭＳ Ｐゴシック" charset="0"/>
              </a:rPr>
              <a:t>CS2: Coordination and collaboration </a:t>
            </a:r>
            <a:r>
              <a:rPr lang="en-US" sz="1200" b="0" i="0" u="none" strike="noStrike" kern="1200" baseline="0" dirty="0" smtClean="0">
                <a:solidFill>
                  <a:schemeClr val="tx1"/>
                </a:solidFill>
                <a:latin typeface="+mn-lt"/>
                <a:ea typeface="ＭＳ Ｐゴシック" charset="0"/>
                <a:cs typeface="ＭＳ Ｐゴシック" charset="0"/>
              </a:rPr>
              <a:t>Humanitarian response is planned and implemented in coordination with the relevant authorities, humanitarian agencies and civil society </a:t>
            </a:r>
            <a:r>
              <a:rPr lang="en-US" sz="1200" b="0" i="0" u="none" strike="noStrike" kern="1200" baseline="0" dirty="0" err="1" smtClean="0">
                <a:solidFill>
                  <a:schemeClr val="tx1"/>
                </a:solidFill>
                <a:latin typeface="+mn-lt"/>
                <a:ea typeface="ＭＳ Ｐゴシック" charset="0"/>
                <a:cs typeface="ＭＳ Ｐゴシック" charset="0"/>
              </a:rPr>
              <a:t>organisations</a:t>
            </a:r>
            <a:r>
              <a:rPr lang="en-US" sz="1200" b="0" i="0" u="none" strike="noStrike" kern="1200" baseline="0" dirty="0" smtClean="0">
                <a:solidFill>
                  <a:schemeClr val="tx1"/>
                </a:solidFill>
                <a:latin typeface="+mn-lt"/>
                <a:ea typeface="ＭＳ Ｐゴシック" charset="0"/>
                <a:cs typeface="ＭＳ Ｐゴシック" charset="0"/>
              </a:rPr>
              <a:t> engaged in impartial humanitarian action, working together for maximum efficiency, coverage and effectiveness.</a:t>
            </a:r>
          </a:p>
          <a:p>
            <a:r>
              <a:rPr lang="en-US" sz="1200" b="1" i="0" u="none" strike="noStrike" kern="1200" baseline="0" dirty="0" smtClean="0">
                <a:solidFill>
                  <a:schemeClr val="tx1"/>
                </a:solidFill>
                <a:latin typeface="+mn-lt"/>
                <a:ea typeface="ＭＳ Ｐゴシック" charset="0"/>
                <a:cs typeface="ＭＳ Ｐゴシック" charset="0"/>
              </a:rPr>
              <a:t>CS3: </a:t>
            </a:r>
            <a:r>
              <a:rPr lang="en-US" sz="2000" b="1" i="0" u="none" strike="noStrike" kern="1200" baseline="0" dirty="0" smtClean="0">
                <a:solidFill>
                  <a:schemeClr val="tx1"/>
                </a:solidFill>
                <a:latin typeface="+mn-lt"/>
                <a:ea typeface="ＭＳ Ｐゴシック" charset="0"/>
                <a:cs typeface="ＭＳ Ｐゴシック" charset="0"/>
              </a:rPr>
              <a:t>Assessment </a:t>
            </a:r>
            <a:r>
              <a:rPr lang="en-US" sz="1200" b="0" i="0" u="none" strike="noStrike" kern="1200" baseline="0" dirty="0" smtClean="0">
                <a:solidFill>
                  <a:schemeClr val="tx1"/>
                </a:solidFill>
                <a:latin typeface="+mn-lt"/>
                <a:ea typeface="ＭＳ Ｐゴシック" charset="0"/>
                <a:cs typeface="ＭＳ Ｐゴシック" charset="0"/>
              </a:rPr>
              <a:t>The priority needs of the disaster-affected population are identified through a systematic assessment of the context, risks to life with dignity and the capacity of the affected people and relevant authorities to respond.</a:t>
            </a:r>
            <a:endParaRPr lang="en-US" sz="2000" b="1"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CS4: Design and response </a:t>
            </a:r>
            <a:r>
              <a:rPr lang="en-US" sz="1200" b="0" i="0" u="none" strike="noStrike" kern="1200" baseline="0" dirty="0" smtClean="0">
                <a:solidFill>
                  <a:schemeClr val="tx1"/>
                </a:solidFill>
                <a:latin typeface="+mn-lt"/>
                <a:ea typeface="ＭＳ Ｐゴシック" charset="0"/>
                <a:cs typeface="ＭＳ Ｐゴシック" charset="0"/>
              </a:rPr>
              <a:t>The humanitarian response meets the assessed needs of the disaster-affected population in relation to context, the risks faced and the capacity of the affected people and state to cope and recover.</a:t>
            </a:r>
          </a:p>
          <a:p>
            <a:r>
              <a:rPr lang="en-US" sz="1200" b="1" i="0" u="none" strike="noStrike" kern="1200" baseline="0" dirty="0" smtClean="0">
                <a:solidFill>
                  <a:schemeClr val="tx1"/>
                </a:solidFill>
                <a:latin typeface="+mn-lt"/>
                <a:ea typeface="ＭＳ Ｐゴシック" charset="0"/>
                <a:cs typeface="ＭＳ Ｐゴシック" charset="0"/>
              </a:rPr>
              <a:t>CS5: Performance, transparency and learning </a:t>
            </a:r>
            <a:r>
              <a:rPr lang="en-US" sz="1200" b="0" i="0" u="none" strike="noStrike" kern="1200" baseline="0" dirty="0" smtClean="0">
                <a:solidFill>
                  <a:schemeClr val="tx1"/>
                </a:solidFill>
                <a:latin typeface="+mn-lt"/>
                <a:ea typeface="ＭＳ Ｐゴシック" charset="0"/>
                <a:cs typeface="ＭＳ Ｐゴシック" charset="0"/>
              </a:rPr>
              <a:t>The performance of humanitarian agencies is continually examined and communicated to stakeholders; projects are adapted in response to performance.</a:t>
            </a:r>
          </a:p>
          <a:p>
            <a:r>
              <a:rPr lang="en-US" sz="1200" b="1" i="0" u="none" strike="noStrike" kern="1200" baseline="0" dirty="0" smtClean="0">
                <a:solidFill>
                  <a:schemeClr val="tx1"/>
                </a:solidFill>
                <a:latin typeface="+mn-lt"/>
                <a:ea typeface="ＭＳ Ｐゴシック" charset="0"/>
                <a:cs typeface="ＭＳ Ｐゴシック" charset="0"/>
              </a:rPr>
              <a:t>CS6: Aid worker performance </a:t>
            </a:r>
            <a:r>
              <a:rPr lang="en-US" sz="1200" b="0" i="0" u="none" strike="noStrike" kern="1200" baseline="0" dirty="0" smtClean="0">
                <a:solidFill>
                  <a:schemeClr val="tx1"/>
                </a:solidFill>
                <a:latin typeface="+mn-lt"/>
                <a:ea typeface="ＭＳ Ｐゴシック" charset="0"/>
                <a:cs typeface="ＭＳ Ｐゴシック" charset="0"/>
              </a:rPr>
              <a:t>Humanitarian agencies provide appropriate management, supervisory and psychosocial support, enabling aid workers to have the knowledge, skills, </a:t>
            </a:r>
            <a:r>
              <a:rPr lang="en-US" sz="1200" b="0" i="0" u="none" strike="noStrike" kern="1200" baseline="0" dirty="0" err="1" smtClean="0">
                <a:solidFill>
                  <a:schemeClr val="tx1"/>
                </a:solidFill>
                <a:latin typeface="+mn-lt"/>
                <a:ea typeface="ＭＳ Ｐゴシック" charset="0"/>
                <a:cs typeface="ＭＳ Ｐゴシック" charset="0"/>
              </a:rPr>
              <a:t>behaviour</a:t>
            </a:r>
            <a:r>
              <a:rPr lang="en-US" sz="1200" b="0" i="0" u="none" strike="noStrike" kern="1200" baseline="0" dirty="0" smtClean="0">
                <a:solidFill>
                  <a:schemeClr val="tx1"/>
                </a:solidFill>
                <a:latin typeface="+mn-lt"/>
                <a:ea typeface="ＭＳ Ｐゴシック" charset="0"/>
                <a:cs typeface="ＭＳ Ｐゴシック" charset="0"/>
              </a:rPr>
              <a:t> and attitudes to plan and implement an effective humanitarian response with humanity and respect.</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15</a:t>
            </a:fld>
            <a:endParaRPr lang="en-US"/>
          </a:p>
        </p:txBody>
      </p:sp>
    </p:spTree>
    <p:extLst>
      <p:ext uri="{BB962C8B-B14F-4D97-AF65-F5344CB8AC3E}">
        <p14:creationId xmlns:p14="http://schemas.microsoft.com/office/powerpoint/2010/main" val="203110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1: Market-Oriented Programming </a:t>
            </a:r>
            <a:r>
              <a:rPr lang="en-US" sz="1200" b="0" i="0" u="none" strike="noStrike" kern="1200" baseline="0" dirty="0" smtClean="0">
                <a:solidFill>
                  <a:schemeClr val="tx1"/>
                </a:solidFill>
                <a:latin typeface="+mn-lt"/>
                <a:ea typeface="ＭＳ Ｐゴシック" charset="0"/>
                <a:cs typeface="ＭＳ Ｐゴシック" charset="0"/>
              </a:rPr>
              <a:t>Program design and implementation decisions consider economic and market dynamics.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2: Coordination and Effectiveness </a:t>
            </a:r>
            <a:r>
              <a:rPr lang="en-US" sz="1200" b="0" i="0" u="none" strike="noStrike" kern="1200" baseline="0" dirty="0" smtClean="0">
                <a:solidFill>
                  <a:schemeClr val="tx1"/>
                </a:solidFill>
                <a:latin typeface="+mn-lt"/>
                <a:ea typeface="ＭＳ Ｐゴシック" charset="0"/>
                <a:cs typeface="ＭＳ Ｐゴシック" charset="0"/>
              </a:rPr>
              <a:t>Economic recovery is planned and implemented in coordination with the relevant authorities, humanitarian agencies, and civil society organizations, working together for maximum efficiency, coverage, and effectiveness—in partnership with the private sector for greater lever-age and impact.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3: Staff Competencies </a:t>
            </a:r>
            <a:r>
              <a:rPr lang="en-US" sz="1200" b="0" i="0" u="none" strike="noStrike" kern="1200" baseline="0" dirty="0" smtClean="0">
                <a:solidFill>
                  <a:schemeClr val="tx1"/>
                </a:solidFill>
                <a:latin typeface="+mn-lt"/>
                <a:ea typeface="ＭＳ Ｐゴシック" charset="0"/>
                <a:cs typeface="ＭＳ Ｐゴシック" charset="0"/>
              </a:rPr>
              <a:t>Programs are staffed by individuals well versed in economic recovery principles and/or who have access to technical assistance. Programs in-</a:t>
            </a:r>
            <a:r>
              <a:rPr lang="en-US" sz="1200" b="0" i="0" u="none" strike="noStrike" kern="1200" baseline="0" dirty="0" err="1" smtClean="0">
                <a:solidFill>
                  <a:schemeClr val="tx1"/>
                </a:solidFill>
                <a:latin typeface="+mn-lt"/>
                <a:ea typeface="ＭＳ Ｐゴシック" charset="0"/>
                <a:cs typeface="ＭＳ Ｐゴシック" charset="0"/>
              </a:rPr>
              <a:t>clude</a:t>
            </a:r>
            <a:r>
              <a:rPr lang="en-US" sz="1200" b="0" i="0" u="none" strike="noStrike" kern="1200" baseline="0" dirty="0" smtClean="0">
                <a:solidFill>
                  <a:schemeClr val="tx1"/>
                </a:solidFill>
                <a:latin typeface="+mn-lt"/>
                <a:ea typeface="ＭＳ Ｐゴシック" charset="0"/>
                <a:cs typeface="ＭＳ Ｐゴシック" charset="0"/>
              </a:rPr>
              <a:t> capacity building components to improve the skills of field staff</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4: Do No Harm </a:t>
            </a:r>
            <a:r>
              <a:rPr lang="en-US" sz="1200" b="0" i="0" u="none" strike="noStrike" kern="1200" baseline="0" dirty="0" smtClean="0">
                <a:solidFill>
                  <a:schemeClr val="tx1"/>
                </a:solidFill>
                <a:latin typeface="+mn-lt"/>
                <a:ea typeface="ＭＳ Ｐゴシック" charset="0"/>
                <a:cs typeface="ＭＳ Ｐゴシック" charset="0"/>
              </a:rPr>
              <a:t>The operations, products, and waste of economic recovery interventions address or minimize potential harm and do not exacerbate economic disparity analysts</a:t>
            </a:r>
          </a:p>
          <a:p>
            <a:pPr marL="171450" indent="-171450">
              <a:buFont typeface="Arial"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Core Standard 5: Well-Defined Targeting and Intervention Strategy </a:t>
            </a:r>
            <a:r>
              <a:rPr lang="en-US" sz="1200" b="0" i="0" u="none" strike="noStrike" kern="1200" baseline="0" dirty="0" smtClean="0">
                <a:solidFill>
                  <a:schemeClr val="tx1"/>
                </a:solidFill>
                <a:latin typeface="+mn-lt"/>
                <a:ea typeface="ＭＳ Ｐゴシック" charset="0"/>
                <a:cs typeface="ＭＳ Ｐゴシック" charset="0"/>
              </a:rPr>
              <a:t>Selection of the best intervention point is based on sound client and market analysis, and an understanding of the desired economic out-comes. These outcomes may be achieved through a variety of intervention points and partnerships, not only through direct intervention.</a:t>
            </a:r>
          </a:p>
          <a:p>
            <a:endParaRPr lang="en-US" dirty="0"/>
          </a:p>
        </p:txBody>
      </p:sp>
      <p:sp>
        <p:nvSpPr>
          <p:cNvPr id="4" name="Slide Number Placeholder 3"/>
          <p:cNvSpPr>
            <a:spLocks noGrp="1"/>
          </p:cNvSpPr>
          <p:nvPr>
            <p:ph type="sldNum" sz="quarter" idx="10"/>
          </p:nvPr>
        </p:nvSpPr>
        <p:spPr/>
        <p:txBody>
          <a:bodyPr/>
          <a:lstStyle/>
          <a:p>
            <a:fld id="{5187611E-2EF6-4CD1-A8A8-1BDCCCD6C79F}" type="slidenum">
              <a:rPr lang="en-US" smtClean="0"/>
              <a:t>16</a:t>
            </a:fld>
            <a:endParaRPr lang="en-US"/>
          </a:p>
        </p:txBody>
      </p:sp>
    </p:spTree>
    <p:extLst>
      <p:ext uri="{BB962C8B-B14F-4D97-AF65-F5344CB8AC3E}">
        <p14:creationId xmlns:p14="http://schemas.microsoft.com/office/powerpoint/2010/main" val="163597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it important to assess markets? Need to understand the capacity of the market to meet needs locally, and the implications of different interventions on local markets.</a:t>
            </a:r>
          </a:p>
          <a:p>
            <a:endParaRPr lang="en-US" baseline="0" dirty="0" smtClean="0"/>
          </a:p>
          <a:p>
            <a:r>
              <a:rPr lang="en-US" baseline="0" dirty="0" smtClean="0"/>
              <a:t>N.B. </a:t>
            </a:r>
            <a:r>
              <a:rPr lang="en-US" b="1" u="sng" baseline="0" dirty="0" smtClean="0"/>
              <a:t>CaLP standards </a:t>
            </a:r>
            <a:r>
              <a:rPr lang="en-US" baseline="0" dirty="0" smtClean="0"/>
              <a:t>are useful for designing market assessments.  These standards include:</a:t>
            </a:r>
          </a:p>
          <a:p>
            <a:r>
              <a:rPr lang="en-US" sz="1200" b="1" i="0" u="none" strike="noStrike" kern="1200" baseline="0" dirty="0" smtClean="0">
                <a:solidFill>
                  <a:schemeClr val="tx1"/>
                </a:solidFill>
                <a:latin typeface="+mn-lt"/>
                <a:ea typeface="ＭＳ Ｐゴシック" charset="0"/>
                <a:cs typeface="ＭＳ Ｐゴシック" charset="0"/>
              </a:rPr>
              <a:t>Goal:  Market assessments inform response analysis to determine appropriate interventions.</a:t>
            </a:r>
          </a:p>
          <a:p>
            <a:endParaRPr lang="en-US" sz="1200" b="1"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Scope of assessment</a:t>
            </a:r>
          </a:p>
          <a:p>
            <a:r>
              <a:rPr lang="en-US" sz="1200" b="0" i="0" u="none" strike="noStrike" kern="1200" baseline="0" dirty="0" smtClean="0">
                <a:solidFill>
                  <a:schemeClr val="tx1"/>
                </a:solidFill>
                <a:latin typeface="+mn-lt"/>
                <a:ea typeface="ＭＳ Ｐゴシック" charset="0"/>
                <a:cs typeface="ＭＳ Ｐゴシック" charset="0"/>
              </a:rPr>
              <a:t>MR1 The scope and depth of the market assessment enable appropriate </a:t>
            </a:r>
            <a:r>
              <a:rPr lang="en-US" sz="1200" b="0" i="0" u="none" strike="noStrike" kern="1200" baseline="0" dirty="0" err="1" smtClean="0">
                <a:solidFill>
                  <a:schemeClr val="tx1"/>
                </a:solidFill>
                <a:latin typeface="+mn-lt"/>
                <a:ea typeface="ＭＳ Ｐゴシック" charset="0"/>
                <a:cs typeface="ＭＳ Ｐゴシック" charset="0"/>
              </a:rPr>
              <a:t>programme</a:t>
            </a:r>
            <a:r>
              <a:rPr lang="en-US" sz="1200" b="0" i="0" u="none" strike="noStrike" kern="1200" baseline="0" dirty="0" smtClean="0">
                <a:solidFill>
                  <a:schemeClr val="tx1"/>
                </a:solidFill>
                <a:latin typeface="+mn-lt"/>
                <a:ea typeface="ＭＳ Ｐゴシック" charset="0"/>
                <a:cs typeface="ＭＳ Ｐゴシック" charset="0"/>
              </a:rPr>
              <a:t> decisions and are based</a:t>
            </a:r>
          </a:p>
          <a:p>
            <a:r>
              <a:rPr lang="en-US" sz="1200" b="0" i="0" u="none" strike="noStrike" kern="1200" baseline="0" dirty="0" smtClean="0">
                <a:solidFill>
                  <a:schemeClr val="tx1"/>
                </a:solidFill>
                <a:latin typeface="+mn-lt"/>
                <a:ea typeface="ＭＳ Ｐゴシック" charset="0"/>
                <a:cs typeface="ＭＳ Ｐゴシック" charset="0"/>
              </a:rPr>
              <a:t>on identified information needs.</a:t>
            </a:r>
          </a:p>
          <a:p>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Analysis</a:t>
            </a:r>
          </a:p>
          <a:p>
            <a:r>
              <a:rPr lang="en-US" sz="1200" b="0" i="0" u="none" strike="noStrike" kern="1200" baseline="0" dirty="0" smtClean="0">
                <a:solidFill>
                  <a:schemeClr val="tx1"/>
                </a:solidFill>
                <a:latin typeface="+mn-lt"/>
                <a:ea typeface="ＭＳ Ｐゴシック" charset="0"/>
                <a:cs typeface="ＭＳ Ｐゴシック" charset="0"/>
              </a:rPr>
              <a:t>MR2 Market analysis data informs key </a:t>
            </a:r>
            <a:r>
              <a:rPr lang="en-US" sz="1200" b="0" i="0" u="none" strike="noStrike" kern="1200" baseline="0" dirty="0" err="1" smtClean="0">
                <a:solidFill>
                  <a:schemeClr val="tx1"/>
                </a:solidFill>
                <a:latin typeface="+mn-lt"/>
                <a:ea typeface="ＭＳ Ｐゴシック" charset="0"/>
                <a:cs typeface="ＭＳ Ｐゴシック" charset="0"/>
              </a:rPr>
              <a:t>programme</a:t>
            </a:r>
            <a:r>
              <a:rPr lang="en-US" sz="1200" b="0" i="0" u="none" strike="noStrike" kern="1200" baseline="0" dirty="0" smtClean="0">
                <a:solidFill>
                  <a:schemeClr val="tx1"/>
                </a:solidFill>
                <a:latin typeface="+mn-lt"/>
                <a:ea typeface="ＭＳ Ｐゴシック" charset="0"/>
                <a:cs typeface="ＭＳ Ｐゴシック" charset="0"/>
              </a:rPr>
              <a:t>-related decisions and contributes to the selection of</a:t>
            </a:r>
          </a:p>
          <a:p>
            <a:r>
              <a:rPr lang="en-US" sz="1200" b="0" i="0" u="none" strike="noStrike" kern="1200" baseline="0" dirty="0" smtClean="0">
                <a:solidFill>
                  <a:schemeClr val="tx1"/>
                </a:solidFill>
                <a:latin typeface="+mn-lt"/>
                <a:ea typeface="ＭＳ Ｐゴシック" charset="0"/>
                <a:cs typeface="ＭＳ Ｐゴシック" charset="0"/>
              </a:rPr>
              <a:t>appropriate modalities to achieve </a:t>
            </a:r>
            <a:r>
              <a:rPr lang="en-US" sz="1200" b="0" i="0" u="none" strike="noStrike" kern="1200" baseline="0" dirty="0" err="1" smtClean="0">
                <a:solidFill>
                  <a:schemeClr val="tx1"/>
                </a:solidFill>
                <a:latin typeface="+mn-lt"/>
                <a:ea typeface="ＭＳ Ｐゴシック" charset="0"/>
                <a:cs typeface="ＭＳ Ｐゴシック" charset="0"/>
              </a:rPr>
              <a:t>programme</a:t>
            </a:r>
            <a:r>
              <a:rPr lang="en-US" sz="1200" b="0" i="0" u="none" strike="noStrike" kern="1200" baseline="0" dirty="0" smtClean="0">
                <a:solidFill>
                  <a:schemeClr val="tx1"/>
                </a:solidFill>
                <a:latin typeface="+mn-lt"/>
                <a:ea typeface="ＭＳ Ｐゴシック" charset="0"/>
                <a:cs typeface="ＭＳ Ｐゴシック" charset="0"/>
              </a:rPr>
              <a:t> objectives whilst doing no harm.</a:t>
            </a:r>
          </a:p>
          <a:p>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Data collection</a:t>
            </a:r>
          </a:p>
          <a:p>
            <a:r>
              <a:rPr lang="en-US" sz="1200" b="0" i="0" u="none" strike="noStrike" kern="1200" baseline="0" dirty="0" smtClean="0">
                <a:solidFill>
                  <a:schemeClr val="tx1"/>
                </a:solidFill>
                <a:latin typeface="+mn-lt"/>
                <a:ea typeface="ＭＳ Ｐゴシック" charset="0"/>
                <a:cs typeface="ＭＳ Ｐゴシック" charset="0"/>
              </a:rPr>
              <a:t>MR3 Collection of data is undertaken by competent and knowledgeable teams.</a:t>
            </a:r>
          </a:p>
          <a:p>
            <a:r>
              <a:rPr lang="en-US" sz="1200" b="0" i="0" u="none" strike="noStrike" kern="1200" baseline="0" dirty="0" smtClean="0">
                <a:solidFill>
                  <a:schemeClr val="tx1"/>
                </a:solidFill>
                <a:latin typeface="+mn-lt"/>
                <a:ea typeface="ＭＳ Ｐゴシック" charset="0"/>
                <a:cs typeface="ＭＳ Ｐゴシック" charset="0"/>
              </a:rPr>
              <a:t>MR4 Data collection systems, procedures and information sources </a:t>
            </a:r>
            <a:r>
              <a:rPr lang="en-US" sz="1200" b="0" i="0" u="none" strike="noStrike" kern="1200" baseline="0" dirty="0" err="1" smtClean="0">
                <a:solidFill>
                  <a:schemeClr val="tx1"/>
                </a:solidFill>
                <a:latin typeface="+mn-lt"/>
                <a:ea typeface="ＭＳ Ｐゴシック" charset="0"/>
                <a:cs typeface="ＭＳ Ｐゴシック" charset="0"/>
              </a:rPr>
              <a:t>utilised</a:t>
            </a:r>
            <a:r>
              <a:rPr lang="en-US" sz="1200" b="0" i="0" u="none" strike="noStrike" kern="1200" baseline="0" dirty="0" smtClean="0">
                <a:solidFill>
                  <a:schemeClr val="tx1"/>
                </a:solidFill>
                <a:latin typeface="+mn-lt"/>
                <a:ea typeface="ＭＳ Ｐゴシック" charset="0"/>
                <a:cs typeface="ＭＳ Ｐゴシック" charset="0"/>
              </a:rPr>
              <a:t> in the market assessment are</a:t>
            </a:r>
          </a:p>
          <a:p>
            <a:r>
              <a:rPr lang="en-US" sz="1200" b="0" i="0" u="none" strike="noStrike" kern="1200" baseline="0" dirty="0" smtClean="0">
                <a:solidFill>
                  <a:schemeClr val="tx1"/>
                </a:solidFill>
                <a:latin typeface="+mn-lt"/>
                <a:ea typeface="ＭＳ Ｐゴシック" charset="0"/>
                <a:cs typeface="ＭＳ Ｐゴシック" charset="0"/>
              </a:rPr>
              <a:t>appropriate and of sufficient quality to allow for the capturing of the dynamic nature of markets.</a:t>
            </a:r>
          </a:p>
          <a:p>
            <a:endParaRPr lang="en-US" sz="1200" b="0"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Monitoring and ensuring data validity</a:t>
            </a:r>
          </a:p>
          <a:p>
            <a:r>
              <a:rPr lang="en-US" sz="1200" b="0" i="0" u="none" strike="noStrike" kern="1200" baseline="0" dirty="0" smtClean="0">
                <a:solidFill>
                  <a:schemeClr val="tx1"/>
                </a:solidFill>
                <a:latin typeface="+mn-lt"/>
                <a:ea typeface="ＭＳ Ｐゴシック" charset="0"/>
                <a:cs typeface="ＭＳ Ｐゴシック" charset="0"/>
              </a:rPr>
              <a:t>MR5 Monitoring activities provide a check against initial assessment findings and enable decision-making for</a:t>
            </a:r>
          </a:p>
          <a:p>
            <a:r>
              <a:rPr lang="en-US" sz="1200" b="0" i="0" u="none" strike="noStrike" kern="1200" baseline="0" dirty="0" smtClean="0">
                <a:solidFill>
                  <a:schemeClr val="tx1"/>
                </a:solidFill>
                <a:latin typeface="+mn-lt"/>
                <a:ea typeface="ＭＳ Ｐゴシック" charset="0"/>
                <a:cs typeface="ＭＳ Ｐゴシック" charset="0"/>
              </a:rPr>
              <a:t>potential adaptation of interventions.</a:t>
            </a:r>
            <a:endParaRPr lang="en-US" dirty="0"/>
          </a:p>
        </p:txBody>
      </p:sp>
      <p:sp>
        <p:nvSpPr>
          <p:cNvPr id="4" name="Slide Number Placeholder 3"/>
          <p:cNvSpPr>
            <a:spLocks noGrp="1"/>
          </p:cNvSpPr>
          <p:nvPr>
            <p:ph type="sldNum" sz="quarter" idx="10"/>
          </p:nvPr>
        </p:nvSpPr>
        <p:spPr/>
        <p:txBody>
          <a:bodyPr/>
          <a:lstStyle/>
          <a:p>
            <a:fld id="{5187611E-2EF6-4CD1-A8A8-1BDCCCD6C79F}" type="slidenum">
              <a:rPr lang="en-US" smtClean="0"/>
              <a:t>17</a:t>
            </a:fld>
            <a:endParaRPr lang="en-US"/>
          </a:p>
        </p:txBody>
      </p:sp>
    </p:spTree>
    <p:extLst>
      <p:ext uri="{BB962C8B-B14F-4D97-AF65-F5344CB8AC3E}">
        <p14:creationId xmlns:p14="http://schemas.microsoft.com/office/powerpoint/2010/main" val="27507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7611E-2EF6-4CD1-A8A8-1BDCCCD6C79F}" type="slidenum">
              <a:rPr lang="en-US" smtClean="0"/>
              <a:t>18</a:t>
            </a:fld>
            <a:endParaRPr lang="en-US"/>
          </a:p>
        </p:txBody>
      </p:sp>
    </p:spTree>
    <p:extLst>
      <p:ext uri="{BB962C8B-B14F-4D97-AF65-F5344CB8AC3E}">
        <p14:creationId xmlns:p14="http://schemas.microsoft.com/office/powerpoint/2010/main" val="275078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is from the Oxfam Learning Event</a:t>
            </a:r>
            <a:r>
              <a:rPr lang="en-US" baseline="0" dirty="0" smtClean="0"/>
              <a:t> in London, 2011.  CRS MBRRR focuses on market-integrated relief, mostly.  CRS MBRRR also works on indirect support.  </a:t>
            </a:r>
          </a:p>
          <a:p>
            <a:endParaRPr lang="en-US" baseline="0" dirty="0" smtClean="0"/>
          </a:p>
          <a:p>
            <a:r>
              <a:rPr lang="en-US" baseline="0" dirty="0" smtClean="0"/>
              <a:t>PIQA usually focuses on market strengthening and development, as this is a longer-term goal, </a:t>
            </a:r>
            <a:r>
              <a:rPr lang="en-US" baseline="0" dirty="0" err="1" smtClean="0"/>
              <a:t>generall</a:t>
            </a:r>
            <a:r>
              <a:rPr lang="en-US" baseline="0" dirty="0" smtClean="0"/>
              <a:t>.</a:t>
            </a:r>
          </a:p>
          <a:p>
            <a:endParaRPr lang="en-US" baseline="0" dirty="0" smtClean="0"/>
          </a:p>
          <a:p>
            <a:r>
              <a:rPr lang="en-US" baseline="0" dirty="0" smtClean="0"/>
              <a:t>The purpose of this slide is to reiterate the last 3, visually.</a:t>
            </a:r>
            <a:endParaRPr lang="en-US" dirty="0" smtClean="0"/>
          </a:p>
        </p:txBody>
      </p:sp>
      <p:sp>
        <p:nvSpPr>
          <p:cNvPr id="4" name="Slide Number Placeholder 3"/>
          <p:cNvSpPr>
            <a:spLocks noGrp="1"/>
          </p:cNvSpPr>
          <p:nvPr>
            <p:ph type="sldNum" sz="quarter" idx="5"/>
          </p:nvPr>
        </p:nvSpPr>
        <p:spPr/>
        <p:txBody>
          <a:bodyPr/>
          <a:lstStyle/>
          <a:p>
            <a:pPr>
              <a:defRPr/>
            </a:pPr>
            <a:fld id="{236287FD-31A7-488C-9943-18A1C3F0FDF8}"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Response Analysis is: </a:t>
            </a:r>
            <a:r>
              <a:rPr lang="en-US" sz="1200" b="1" i="1" dirty="0" smtClean="0"/>
              <a:t>The analytical process by which the objectives and modality of program response options are determined, and potentially harmful consequences are minimized</a:t>
            </a:r>
          </a:p>
          <a:p>
            <a:endParaRPr lang="en-US" dirty="0" smtClean="0"/>
          </a:p>
          <a:p>
            <a:r>
              <a:rPr lang="en-US" baseline="0" dirty="0" smtClean="0"/>
              <a:t>2 common types of market-based programs include:</a:t>
            </a:r>
          </a:p>
          <a:p>
            <a:pPr marL="171450" indent="-171450">
              <a:buFontTx/>
              <a:buChar char="-"/>
            </a:pPr>
            <a:r>
              <a:rPr lang="en-US" baseline="0" dirty="0" smtClean="0"/>
              <a:t>Cash</a:t>
            </a:r>
          </a:p>
          <a:p>
            <a:pPr marL="171450" indent="-171450">
              <a:buFontTx/>
              <a:buChar char="-"/>
            </a:pPr>
            <a:r>
              <a:rPr lang="en-US" baseline="0" dirty="0" smtClean="0"/>
              <a:t>Vouchers</a:t>
            </a:r>
          </a:p>
          <a:p>
            <a:pPr marL="171450" indent="-171450">
              <a:buFontTx/>
              <a:buChar char="-"/>
            </a:pPr>
            <a:endParaRPr lang="en-US" baseline="0" dirty="0" smtClean="0"/>
          </a:p>
          <a:p>
            <a:pPr marL="0" indent="0">
              <a:buFontTx/>
              <a:buNone/>
            </a:pPr>
            <a:r>
              <a:rPr lang="en-US" baseline="0" dirty="0" smtClean="0"/>
              <a:t>Indirect market support is less common, but also critical.  </a:t>
            </a:r>
          </a:p>
          <a:p>
            <a:pPr marL="0" indent="0">
              <a:buFontTx/>
              <a:buNone/>
            </a:pPr>
            <a:endParaRPr lang="en-US" baseline="0" dirty="0" smtClean="0"/>
          </a:p>
          <a:p>
            <a:pPr marL="0" indent="0">
              <a:buFontTx/>
              <a:buNone/>
            </a:pPr>
            <a:r>
              <a:rPr lang="en-US" dirty="0" smtClean="0"/>
              <a:t>Q: Why is “in-kind” considered market-based here?</a:t>
            </a:r>
          </a:p>
          <a:p>
            <a:pPr marL="0" indent="0">
              <a:buFontTx/>
              <a:buNone/>
            </a:pPr>
            <a:r>
              <a:rPr lang="en-US" dirty="0" smtClean="0"/>
              <a:t>A:  The</a:t>
            </a:r>
            <a:r>
              <a:rPr lang="en-US" baseline="0" dirty="0" smtClean="0"/>
              <a:t> decision to do an in-kind distribution should still be based on some kind of assessment of needs as well as market function.  Thus, even an in-kind distribution should not be “market indifferent”.</a:t>
            </a:r>
            <a:endParaRPr lang="en-US"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7</a:t>
            </a:fld>
            <a:endParaRPr lang="en-US"/>
          </a:p>
        </p:txBody>
      </p:sp>
    </p:spTree>
    <p:extLst>
      <p:ext uri="{BB962C8B-B14F-4D97-AF65-F5344CB8AC3E}">
        <p14:creationId xmlns:p14="http://schemas.microsoft.com/office/powerpoint/2010/main" val="56263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If markets are functioning and other non-market factors are appropriate, consider a</a:t>
            </a:r>
            <a:r>
              <a:rPr lang="en-US" baseline="0" dirty="0" smtClean="0"/>
              <a:t> markets-based transfer.</a:t>
            </a:r>
          </a:p>
          <a:p>
            <a:endParaRPr lang="en-US" baseline="0" dirty="0" smtClean="0"/>
          </a:p>
          <a:p>
            <a:r>
              <a:rPr lang="en-US" baseline="0" dirty="0" smtClean="0"/>
              <a:t>This is an example of an EMMA map.  We’ll draft these in a later session.  </a:t>
            </a:r>
            <a:endParaRPr lang="en-US" dirty="0" smtClean="0"/>
          </a:p>
        </p:txBody>
      </p:sp>
      <p:sp>
        <p:nvSpPr>
          <p:cNvPr id="4" name="Slide Number Placeholder 3"/>
          <p:cNvSpPr>
            <a:spLocks noGrp="1"/>
          </p:cNvSpPr>
          <p:nvPr>
            <p:ph type="sldNum" sz="quarter" idx="5"/>
          </p:nvPr>
        </p:nvSpPr>
        <p:spPr/>
        <p:txBody>
          <a:bodyPr/>
          <a:lstStyle/>
          <a:p>
            <a:pPr>
              <a:defRPr/>
            </a:pPr>
            <a:fld id="{B08CDEDB-964D-4C57-9359-27B70EAE5CAE}"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an example of an EMMA map.  We’ll draft these in a later session.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What does this indicate?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That food aid is both an important part of our response – and can also affect other responses.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5"/>
          </p:nvPr>
        </p:nvSpPr>
        <p:spPr/>
        <p:txBody>
          <a:bodyPr/>
          <a:lstStyle/>
          <a:p>
            <a:pPr>
              <a:defRPr/>
            </a:pPr>
            <a:fld id="{8929D46D-5022-4292-853B-BB5E091E0FF0}"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an example of an EMMA map.  We’ll draft these in a later session.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Q:  What does this kind of map help show?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It shows possible response options.  i.e. Here, there are additional forms of indirect market support that can be highlighted, like support to the warehouses, or the intermediary traders.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929D46D-5022-4292-853B-BB5E091E0FF0}"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MBRRR - Refers to a broad set of disaster response options that move away from traditional bulk purchase and distribution methods to approaches that work through local markets and aim to give greater flexibility and choice to program participants.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SEEP core standards are the</a:t>
            </a:r>
            <a:r>
              <a:rPr lang="en-US" baseline="0" dirty="0" smtClean="0"/>
              <a:t> “Minimum Economic Recovery Standards” (MERS)</a:t>
            </a:r>
            <a:endParaRPr lang="en-US" dirty="0" smtClean="0"/>
          </a:p>
          <a:p>
            <a:endParaRPr lang="en-US" dirty="0"/>
          </a:p>
        </p:txBody>
      </p:sp>
      <p:sp>
        <p:nvSpPr>
          <p:cNvPr id="4" name="Slide Number Placeholder 3"/>
          <p:cNvSpPr>
            <a:spLocks noGrp="1"/>
          </p:cNvSpPr>
          <p:nvPr>
            <p:ph type="sldNum" sz="quarter" idx="10"/>
          </p:nvPr>
        </p:nvSpPr>
        <p:spPr/>
        <p:txBody>
          <a:bodyPr/>
          <a:lstStyle/>
          <a:p>
            <a:fld id="{5187611E-2EF6-4CD1-A8A8-1BDCCCD6C79F}" type="slidenum">
              <a:rPr lang="en-US" smtClean="0"/>
              <a:t>11</a:t>
            </a:fld>
            <a:endParaRPr lang="en-US"/>
          </a:p>
        </p:txBody>
      </p:sp>
    </p:spTree>
    <p:extLst>
      <p:ext uri="{BB962C8B-B14F-4D97-AF65-F5344CB8AC3E}">
        <p14:creationId xmlns:p14="http://schemas.microsoft.com/office/powerpoint/2010/main" val="298976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smtClean="0"/>
              <a:t>These</a:t>
            </a:r>
            <a:r>
              <a:rPr lang="en-US" b="0" baseline="0" dirty="0" smtClean="0"/>
              <a:t> are draft indicators, as of January 2015.</a:t>
            </a:r>
            <a:endParaRPr lang="en-US" b="0"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12</a:t>
            </a:fld>
            <a:endParaRPr lang="en-US"/>
          </a:p>
        </p:txBody>
      </p:sp>
    </p:spTree>
    <p:extLst>
      <p:ext uri="{BB962C8B-B14F-4D97-AF65-F5344CB8AC3E}">
        <p14:creationId xmlns:p14="http://schemas.microsoft.com/office/powerpoint/2010/main" val="2031751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use these account codes!</a:t>
            </a:r>
            <a:endParaRPr lang="en-US" dirty="0"/>
          </a:p>
        </p:txBody>
      </p:sp>
      <p:sp>
        <p:nvSpPr>
          <p:cNvPr id="4" name="Slide Number Placeholder 3"/>
          <p:cNvSpPr>
            <a:spLocks noGrp="1"/>
          </p:cNvSpPr>
          <p:nvPr>
            <p:ph type="sldNum" sz="quarter" idx="10"/>
          </p:nvPr>
        </p:nvSpPr>
        <p:spPr/>
        <p:txBody>
          <a:bodyPr/>
          <a:lstStyle/>
          <a:p>
            <a:pPr>
              <a:defRPr/>
            </a:pPr>
            <a:fld id="{8E91E44A-E285-B44E-AFA4-4D027741314D}" type="slidenum">
              <a:rPr lang="en-US" smtClean="0"/>
              <a:pPr>
                <a:defRPr/>
              </a:pPr>
              <a:t>13</a:t>
            </a:fld>
            <a:endParaRPr lang="en-US"/>
          </a:p>
        </p:txBody>
      </p:sp>
    </p:spTree>
    <p:extLst>
      <p:ext uri="{BB962C8B-B14F-4D97-AF65-F5344CB8AC3E}">
        <p14:creationId xmlns:p14="http://schemas.microsoft.com/office/powerpoint/2010/main" val="57844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C0A02EF-086E-8A4E-8E3F-B80DDB10956C}"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8E1AED-CF6A-5D4A-A711-D31EC94E47C6}" type="slidenum">
              <a:rPr lang="en-GB" smtClean="0"/>
              <a:pPr>
                <a:defRPr/>
              </a:pPr>
              <a:t>‹#›</a:t>
            </a:fld>
            <a:endParaRPr lang="en-GB"/>
          </a:p>
        </p:txBody>
      </p:sp>
    </p:spTree>
    <p:extLst>
      <p:ext uri="{BB962C8B-B14F-4D97-AF65-F5344CB8AC3E}">
        <p14:creationId xmlns:p14="http://schemas.microsoft.com/office/powerpoint/2010/main" val="413698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3D9762B-FAA2-9846-BB53-AB5A1B9FA4F9}"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BE69F57-AB77-9F49-AAF3-390D615A1FA9}" type="slidenum">
              <a:rPr lang="en-GB" smtClean="0"/>
              <a:pPr>
                <a:defRPr/>
              </a:pPr>
              <a:t>‹#›</a:t>
            </a:fld>
            <a:endParaRPr lang="en-GB"/>
          </a:p>
        </p:txBody>
      </p:sp>
    </p:spTree>
    <p:extLst>
      <p:ext uri="{BB962C8B-B14F-4D97-AF65-F5344CB8AC3E}">
        <p14:creationId xmlns:p14="http://schemas.microsoft.com/office/powerpoint/2010/main" val="335669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3D57C2-B56A-CB4C-8A71-3B226D41BDE8}"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B6E0321-64EB-FF45-8808-D65A4F1D6FC7}" type="slidenum">
              <a:rPr lang="en-GB" smtClean="0"/>
              <a:pPr>
                <a:defRPr/>
              </a:pPr>
              <a:t>‹#›</a:t>
            </a:fld>
            <a:endParaRPr lang="en-GB"/>
          </a:p>
        </p:txBody>
      </p:sp>
    </p:spTree>
    <p:extLst>
      <p:ext uri="{BB962C8B-B14F-4D97-AF65-F5344CB8AC3E}">
        <p14:creationId xmlns:p14="http://schemas.microsoft.com/office/powerpoint/2010/main" val="2946213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C0A02EF-086E-8A4E-8E3F-B80DDB10956C}"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78E1AED-CF6A-5D4A-A711-D31EC94E47C6}" type="slidenum">
              <a:rPr lang="en-GB" smtClean="0"/>
              <a:pPr>
                <a:defRPr/>
              </a:pPr>
              <a:t>‹#›</a:t>
            </a:fld>
            <a:endParaRPr lang="en-GB"/>
          </a:p>
        </p:txBody>
      </p:sp>
    </p:spTree>
    <p:extLst>
      <p:ext uri="{BB962C8B-B14F-4D97-AF65-F5344CB8AC3E}">
        <p14:creationId xmlns:p14="http://schemas.microsoft.com/office/powerpoint/2010/main" val="291479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96BE108-E459-654E-8CD6-A929FF0CAF68}"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EAE1DD3-4AD8-9A49-BDC2-5774957D3D7C}" type="slidenum">
              <a:rPr lang="en-GB" smtClean="0"/>
              <a:pPr>
                <a:defRPr/>
              </a:pPr>
              <a:t>‹#›</a:t>
            </a:fld>
            <a:endParaRPr lang="en-GB"/>
          </a:p>
        </p:txBody>
      </p:sp>
    </p:spTree>
    <p:extLst>
      <p:ext uri="{BB962C8B-B14F-4D97-AF65-F5344CB8AC3E}">
        <p14:creationId xmlns:p14="http://schemas.microsoft.com/office/powerpoint/2010/main" val="235244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593DA7D-FE9E-1349-B078-3B93E92220E7}"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4B4D78B-34C8-0F41-A147-555930797884}" type="slidenum">
              <a:rPr lang="en-GB" smtClean="0"/>
              <a:pPr>
                <a:defRPr/>
              </a:pPr>
              <a:t>‹#›</a:t>
            </a:fld>
            <a:endParaRPr lang="en-GB"/>
          </a:p>
        </p:txBody>
      </p:sp>
    </p:spTree>
    <p:extLst>
      <p:ext uri="{BB962C8B-B14F-4D97-AF65-F5344CB8AC3E}">
        <p14:creationId xmlns:p14="http://schemas.microsoft.com/office/powerpoint/2010/main" val="2620618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1ED7AF2-E7CC-0044-BAB4-53DE40E3F500}"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DB90508-1712-7D41-AA85-690A0059F112}" type="slidenum">
              <a:rPr lang="en-GB" smtClean="0"/>
              <a:pPr>
                <a:defRPr/>
              </a:pPr>
              <a:t>‹#›</a:t>
            </a:fld>
            <a:endParaRPr lang="en-GB"/>
          </a:p>
        </p:txBody>
      </p:sp>
    </p:spTree>
    <p:extLst>
      <p:ext uri="{BB962C8B-B14F-4D97-AF65-F5344CB8AC3E}">
        <p14:creationId xmlns:p14="http://schemas.microsoft.com/office/powerpoint/2010/main" val="441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566C583-66B1-B54E-AAD3-87DB093570A1}" type="datetimeFigureOut">
              <a:rPr lang="en-US" smtClean="0"/>
              <a:pPr>
                <a:defRPr/>
              </a:pPr>
              <a:t>1/26/2015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10E7671-135C-854C-B9FC-BF070F5CD82E}" type="slidenum">
              <a:rPr lang="en-GB" smtClean="0"/>
              <a:pPr>
                <a:defRPr/>
              </a:pPr>
              <a:t>‹#›</a:t>
            </a:fld>
            <a:endParaRPr lang="en-GB"/>
          </a:p>
        </p:txBody>
      </p:sp>
    </p:spTree>
    <p:extLst>
      <p:ext uri="{BB962C8B-B14F-4D97-AF65-F5344CB8AC3E}">
        <p14:creationId xmlns:p14="http://schemas.microsoft.com/office/powerpoint/2010/main" val="1164477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8111B3-D0C6-1C40-8FCF-7E1C8A0DD7B0}" type="datetimeFigureOut">
              <a:rPr lang="en-US" smtClean="0"/>
              <a:pPr>
                <a:defRPr/>
              </a:pPr>
              <a:t>1/26/2015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5F1A1FA-7A30-9544-A8D1-2534BD4A50B8}" type="slidenum">
              <a:rPr lang="en-GB" smtClean="0"/>
              <a:pPr>
                <a:defRPr/>
              </a:pPr>
              <a:t>‹#›</a:t>
            </a:fld>
            <a:endParaRPr lang="en-GB"/>
          </a:p>
        </p:txBody>
      </p:sp>
    </p:spTree>
    <p:extLst>
      <p:ext uri="{BB962C8B-B14F-4D97-AF65-F5344CB8AC3E}">
        <p14:creationId xmlns:p14="http://schemas.microsoft.com/office/powerpoint/2010/main" val="3435968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6D773-0BCB-1248-9878-68F5C069868B}" type="datetimeFigureOut">
              <a:rPr lang="en-US" smtClean="0"/>
              <a:pPr>
                <a:defRPr/>
              </a:pPr>
              <a:t>1/26/2015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2DC1685-E3C4-BC41-BC55-C2F848E73D9B}" type="slidenum">
              <a:rPr lang="en-GB" smtClean="0"/>
              <a:pPr>
                <a:defRPr/>
              </a:pPr>
              <a:t>‹#›</a:t>
            </a:fld>
            <a:endParaRPr lang="en-GB"/>
          </a:p>
        </p:txBody>
      </p:sp>
    </p:spTree>
    <p:extLst>
      <p:ext uri="{BB962C8B-B14F-4D97-AF65-F5344CB8AC3E}">
        <p14:creationId xmlns:p14="http://schemas.microsoft.com/office/powerpoint/2010/main" val="2603574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939AFC9-7913-2B4D-A59B-B02D602A7701}"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675B3A0-86EE-DD44-A486-6D43814DCEB2}" type="slidenum">
              <a:rPr lang="en-GB" smtClean="0"/>
              <a:pPr>
                <a:defRPr/>
              </a:pPr>
              <a:t>‹#›</a:t>
            </a:fld>
            <a:endParaRPr lang="en-GB"/>
          </a:p>
        </p:txBody>
      </p:sp>
    </p:spTree>
    <p:extLst>
      <p:ext uri="{BB962C8B-B14F-4D97-AF65-F5344CB8AC3E}">
        <p14:creationId xmlns:p14="http://schemas.microsoft.com/office/powerpoint/2010/main" val="41023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96BE108-E459-654E-8CD6-A929FF0CAF68}"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EAE1DD3-4AD8-9A49-BDC2-5774957D3D7C}" type="slidenum">
              <a:rPr lang="en-GB" smtClean="0"/>
              <a:pPr>
                <a:defRPr/>
              </a:pPr>
              <a:t>‹#›</a:t>
            </a:fld>
            <a:endParaRPr lang="en-GB"/>
          </a:p>
        </p:txBody>
      </p:sp>
    </p:spTree>
    <p:extLst>
      <p:ext uri="{BB962C8B-B14F-4D97-AF65-F5344CB8AC3E}">
        <p14:creationId xmlns:p14="http://schemas.microsoft.com/office/powerpoint/2010/main" val="1638379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A400E9-FE4D-0E4B-BEB2-EEE289CEE535}"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9252DB0-E839-5F4A-9FC8-789389B67803}" type="slidenum">
              <a:rPr lang="en-GB" smtClean="0"/>
              <a:pPr>
                <a:defRPr/>
              </a:pPr>
              <a:t>‹#›</a:t>
            </a:fld>
            <a:endParaRPr lang="en-GB"/>
          </a:p>
        </p:txBody>
      </p:sp>
    </p:spTree>
    <p:extLst>
      <p:ext uri="{BB962C8B-B14F-4D97-AF65-F5344CB8AC3E}">
        <p14:creationId xmlns:p14="http://schemas.microsoft.com/office/powerpoint/2010/main" val="3062995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3D9762B-FAA2-9846-BB53-AB5A1B9FA4F9}"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BE69F57-AB77-9F49-AAF3-390D615A1FA9}" type="slidenum">
              <a:rPr lang="en-GB" smtClean="0"/>
              <a:pPr>
                <a:defRPr/>
              </a:pPr>
              <a:t>‹#›</a:t>
            </a:fld>
            <a:endParaRPr lang="en-GB"/>
          </a:p>
        </p:txBody>
      </p:sp>
    </p:spTree>
    <p:extLst>
      <p:ext uri="{BB962C8B-B14F-4D97-AF65-F5344CB8AC3E}">
        <p14:creationId xmlns:p14="http://schemas.microsoft.com/office/powerpoint/2010/main" val="235028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3D57C2-B56A-CB4C-8A71-3B226D41BDE8}"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B6E0321-64EB-FF45-8808-D65A4F1D6FC7}" type="slidenum">
              <a:rPr lang="en-GB" smtClean="0"/>
              <a:pPr>
                <a:defRPr/>
              </a:pPr>
              <a:t>‹#›</a:t>
            </a:fld>
            <a:endParaRPr lang="en-GB"/>
          </a:p>
        </p:txBody>
      </p:sp>
    </p:spTree>
    <p:extLst>
      <p:ext uri="{BB962C8B-B14F-4D97-AF65-F5344CB8AC3E}">
        <p14:creationId xmlns:p14="http://schemas.microsoft.com/office/powerpoint/2010/main" val="307966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593DA7D-FE9E-1349-B078-3B93E92220E7}" type="datetimeFigureOut">
              <a:rPr lang="en-US" smtClean="0"/>
              <a:pPr>
                <a:defRPr/>
              </a:pPr>
              <a:t>1/26/2015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4B4D78B-34C8-0F41-A147-555930797884}" type="slidenum">
              <a:rPr lang="en-GB" smtClean="0"/>
              <a:pPr>
                <a:defRPr/>
              </a:pPr>
              <a:t>‹#›</a:t>
            </a:fld>
            <a:endParaRPr lang="en-GB"/>
          </a:p>
        </p:txBody>
      </p:sp>
    </p:spTree>
    <p:extLst>
      <p:ext uri="{BB962C8B-B14F-4D97-AF65-F5344CB8AC3E}">
        <p14:creationId xmlns:p14="http://schemas.microsoft.com/office/powerpoint/2010/main" val="192855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1ED7AF2-E7CC-0044-BAB4-53DE40E3F500}"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DB90508-1712-7D41-AA85-690A0059F112}" type="slidenum">
              <a:rPr lang="en-GB" smtClean="0"/>
              <a:pPr>
                <a:defRPr/>
              </a:pPr>
              <a:t>‹#›</a:t>
            </a:fld>
            <a:endParaRPr lang="en-GB"/>
          </a:p>
        </p:txBody>
      </p:sp>
    </p:spTree>
    <p:extLst>
      <p:ext uri="{BB962C8B-B14F-4D97-AF65-F5344CB8AC3E}">
        <p14:creationId xmlns:p14="http://schemas.microsoft.com/office/powerpoint/2010/main" val="365664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566C583-66B1-B54E-AAD3-87DB093570A1}" type="datetimeFigureOut">
              <a:rPr lang="en-US" smtClean="0"/>
              <a:pPr>
                <a:defRPr/>
              </a:pPr>
              <a:t>1/26/2015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E10E7671-135C-854C-B9FC-BF070F5CD82E}" type="slidenum">
              <a:rPr lang="en-GB" smtClean="0"/>
              <a:pPr>
                <a:defRPr/>
              </a:pPr>
              <a:t>‹#›</a:t>
            </a:fld>
            <a:endParaRPr lang="en-GB"/>
          </a:p>
        </p:txBody>
      </p:sp>
    </p:spTree>
    <p:extLst>
      <p:ext uri="{BB962C8B-B14F-4D97-AF65-F5344CB8AC3E}">
        <p14:creationId xmlns:p14="http://schemas.microsoft.com/office/powerpoint/2010/main" val="120372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8111B3-D0C6-1C40-8FCF-7E1C8A0DD7B0}" type="datetimeFigureOut">
              <a:rPr lang="en-US" smtClean="0"/>
              <a:pPr>
                <a:defRPr/>
              </a:pPr>
              <a:t>1/26/2015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5F1A1FA-7A30-9544-A8D1-2534BD4A50B8}" type="slidenum">
              <a:rPr lang="en-GB" smtClean="0"/>
              <a:pPr>
                <a:defRPr/>
              </a:pPr>
              <a:t>‹#›</a:t>
            </a:fld>
            <a:endParaRPr lang="en-GB"/>
          </a:p>
        </p:txBody>
      </p:sp>
    </p:spTree>
    <p:extLst>
      <p:ext uri="{BB962C8B-B14F-4D97-AF65-F5344CB8AC3E}">
        <p14:creationId xmlns:p14="http://schemas.microsoft.com/office/powerpoint/2010/main" val="74466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6D773-0BCB-1248-9878-68F5C069868B}" type="datetimeFigureOut">
              <a:rPr lang="en-US" smtClean="0"/>
              <a:pPr>
                <a:defRPr/>
              </a:pPr>
              <a:t>1/26/2015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2DC1685-E3C4-BC41-BC55-C2F848E73D9B}" type="slidenum">
              <a:rPr lang="en-GB" smtClean="0"/>
              <a:pPr>
                <a:defRPr/>
              </a:pPr>
              <a:t>‹#›</a:t>
            </a:fld>
            <a:endParaRPr lang="en-GB"/>
          </a:p>
        </p:txBody>
      </p:sp>
    </p:spTree>
    <p:extLst>
      <p:ext uri="{BB962C8B-B14F-4D97-AF65-F5344CB8AC3E}">
        <p14:creationId xmlns:p14="http://schemas.microsoft.com/office/powerpoint/2010/main" val="11601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939AFC9-7913-2B4D-A59B-B02D602A7701}"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675B3A0-86EE-DD44-A486-6D43814DCEB2}" type="slidenum">
              <a:rPr lang="en-GB" smtClean="0"/>
              <a:pPr>
                <a:defRPr/>
              </a:pPr>
              <a:t>‹#›</a:t>
            </a:fld>
            <a:endParaRPr lang="en-GB"/>
          </a:p>
        </p:txBody>
      </p:sp>
    </p:spTree>
    <p:extLst>
      <p:ext uri="{BB962C8B-B14F-4D97-AF65-F5344CB8AC3E}">
        <p14:creationId xmlns:p14="http://schemas.microsoft.com/office/powerpoint/2010/main" val="254173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A400E9-FE4D-0E4B-BEB2-EEE289CEE535}" type="datetimeFigureOut">
              <a:rPr lang="en-US" smtClean="0"/>
              <a:pPr>
                <a:defRPr/>
              </a:pPr>
              <a:t>1/26/2015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E9252DB0-E839-5F4A-9FC8-789389B67803}" type="slidenum">
              <a:rPr lang="en-GB" smtClean="0"/>
              <a:pPr>
                <a:defRPr/>
              </a:pPr>
              <a:t>‹#›</a:t>
            </a:fld>
            <a:endParaRPr lang="en-GB"/>
          </a:p>
        </p:txBody>
      </p:sp>
    </p:spTree>
    <p:extLst>
      <p:ext uri="{BB962C8B-B14F-4D97-AF65-F5344CB8AC3E}">
        <p14:creationId xmlns:p14="http://schemas.microsoft.com/office/powerpoint/2010/main" val="310858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9F5487-741C-D14B-AB28-A68C342F71E8}" type="datetimeFigureOut">
              <a:rPr lang="en-US" smtClean="0"/>
              <a:pPr>
                <a:defRPr/>
              </a:pPr>
              <a:t>1/26/2015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2B9E8-88B8-0442-A51E-D47F99CAC0EC}" type="slidenum">
              <a:rPr lang="en-GB" smtClean="0"/>
              <a:pPr>
                <a:defRPr/>
              </a:pPr>
              <a:t>‹#›</a:t>
            </a:fld>
            <a:endParaRPr lang="en-GB"/>
          </a:p>
        </p:txBody>
      </p:sp>
    </p:spTree>
    <p:extLst>
      <p:ext uri="{BB962C8B-B14F-4D97-AF65-F5344CB8AC3E}">
        <p14:creationId xmlns:p14="http://schemas.microsoft.com/office/powerpoint/2010/main" val="385341153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19F5487-741C-D14B-AB28-A68C342F71E8}" type="datetimeFigureOut">
              <a:rPr lang="en-US" smtClean="0"/>
              <a:pPr>
                <a:defRPr/>
              </a:pPr>
              <a:t>1/26/2015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2B9E8-88B8-0442-A51E-D47F99CAC0EC}" type="slidenum">
              <a:rPr lang="en-GB" smtClean="0"/>
              <a:pPr>
                <a:defRPr/>
              </a:pPr>
              <a:t>‹#›</a:t>
            </a:fld>
            <a:endParaRPr lang="en-GB"/>
          </a:p>
        </p:txBody>
      </p:sp>
    </p:spTree>
    <p:extLst>
      <p:ext uri="{BB962C8B-B14F-4D97-AF65-F5344CB8AC3E}">
        <p14:creationId xmlns:p14="http://schemas.microsoft.com/office/powerpoint/2010/main" val="367050368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hemeOverride" Target="../theme/themeOverride1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image" Target="../media/image9.png"/><Relationship Id="rId4" Type="http://schemas.openxmlformats.org/officeDocument/2006/relationships/hyperlink" Target="http://www.seepnetwork.org/minimum-economic-recovery-standards-resources-174.php"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WXCCFt8QemQ"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838200" y="1295400"/>
            <a:ext cx="7772400" cy="3200400"/>
          </a:xfrm>
        </p:spPr>
        <p:txBody>
          <a:bodyPr>
            <a:normAutofit/>
          </a:bodyPr>
          <a:lstStyle/>
          <a:p>
            <a:r>
              <a:rPr lang="en-US" dirty="0" smtClean="0"/>
              <a:t>Overview of MBRRR </a:t>
            </a:r>
            <a:br>
              <a:rPr lang="en-US" dirty="0" smtClean="0"/>
            </a:br>
            <a:r>
              <a:rPr lang="en-US" dirty="0" smtClean="0"/>
              <a:t>(Market-Based Rapid Response and Recovery)</a:t>
            </a:r>
            <a:endParaRPr lang="en-US" dirty="0"/>
          </a:p>
        </p:txBody>
      </p:sp>
      <p:sp>
        <p:nvSpPr>
          <p:cNvPr id="5" name="Subtitle 4"/>
          <p:cNvSpPr>
            <a:spLocks noGrp="1"/>
          </p:cNvSpPr>
          <p:nvPr>
            <p:ph type="subTitle" idx="1"/>
          </p:nvPr>
        </p:nvSpPr>
        <p:spPr>
          <a:xfrm>
            <a:off x="2743200" y="4724400"/>
            <a:ext cx="4114800" cy="1341405"/>
          </a:xfrm>
        </p:spPr>
        <p:txBody>
          <a:bodyPr>
            <a:normAutofit/>
          </a:bodyPr>
          <a:lstStyle/>
          <a:p>
            <a:r>
              <a:rPr lang="en-US" sz="3500" dirty="0" smtClean="0">
                <a:solidFill>
                  <a:schemeClr val="tx1"/>
                </a:solidFill>
              </a:rPr>
              <a:t>MBRRR Training</a:t>
            </a:r>
          </a:p>
          <a:p>
            <a:r>
              <a:rPr lang="en-US" sz="3500" dirty="0" smtClean="0">
                <a:solidFill>
                  <a:schemeClr val="tx1"/>
                </a:solidFill>
              </a:rPr>
              <a:t>Session 1.1</a:t>
            </a:r>
            <a:endParaRPr lang="en-US" sz="3500" dirty="0">
              <a:solidFill>
                <a:schemeClr val="tx1"/>
              </a:solidFill>
            </a:endParaRPr>
          </a:p>
        </p:txBody>
      </p:sp>
    </p:spTree>
    <p:extLst>
      <p:ext uri="{BB962C8B-B14F-4D97-AF65-F5344CB8AC3E}">
        <p14:creationId xmlns:p14="http://schemas.microsoft.com/office/powerpoint/2010/main" val="1162071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206500"/>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468414" y="2915526"/>
            <a:ext cx="1905000" cy="10668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4724400" y="5638800"/>
            <a:ext cx="1752600" cy="7620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3476297" y="4648200"/>
            <a:ext cx="19812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a:xfrm>
            <a:off x="457200" y="152400"/>
            <a:ext cx="8229600" cy="1143000"/>
          </a:xfrm>
        </p:spPr>
        <p:txBody>
          <a:bodyPr>
            <a:noAutofit/>
          </a:bodyPr>
          <a:lstStyle/>
          <a:p>
            <a:r>
              <a:rPr lang="en-US" sz="3500" dirty="0" smtClean="0"/>
              <a:t>Response Analysis: Indirect Market Support</a:t>
            </a:r>
            <a:endParaRPr lang="en-US" sz="3500" dirty="0"/>
          </a:p>
        </p:txBody>
      </p:sp>
    </p:spTree>
    <p:extLst>
      <p:ext uri="{BB962C8B-B14F-4D97-AF65-F5344CB8AC3E}">
        <p14:creationId xmlns:p14="http://schemas.microsoft.com/office/powerpoint/2010/main" val="4316419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buNone/>
            </a:pPr>
            <a:r>
              <a:rPr lang="en-US" sz="4000" dirty="0" smtClean="0"/>
              <a:t>SO 1 – CRS and partners’ </a:t>
            </a:r>
            <a:r>
              <a:rPr lang="en-US" sz="4000" b="1" dirty="0" smtClean="0"/>
              <a:t>Market-Based Rapid Response and Recovery</a:t>
            </a:r>
            <a:r>
              <a:rPr lang="en-US" sz="4000" dirty="0" smtClean="0"/>
              <a:t> programs meet Sphere core standards and SEEP core and assessment &amp; analysis standards (MERS)</a:t>
            </a:r>
          </a:p>
        </p:txBody>
      </p:sp>
      <p:sp>
        <p:nvSpPr>
          <p:cNvPr id="4" name="Title 3"/>
          <p:cNvSpPr>
            <a:spLocks noGrp="1"/>
          </p:cNvSpPr>
          <p:nvPr>
            <p:ph type="title"/>
          </p:nvPr>
        </p:nvSpPr>
        <p:spPr/>
        <p:txBody>
          <a:bodyPr/>
          <a:lstStyle/>
          <a:p>
            <a:r>
              <a:rPr lang="en-US" dirty="0" smtClean="0"/>
              <a:t>MBRRR SO (SIP)</a:t>
            </a:r>
            <a:endParaRPr lang="en-US" dirty="0"/>
          </a:p>
        </p:txBody>
      </p:sp>
    </p:spTree>
    <p:extLst>
      <p:ext uri="{BB962C8B-B14F-4D97-AF65-F5344CB8AC3E}">
        <p14:creationId xmlns:p14="http://schemas.microsoft.com/office/powerpoint/2010/main" val="232953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92500" lnSpcReduction="10000"/>
          </a:bodyPr>
          <a:lstStyle/>
          <a:p>
            <a:pPr>
              <a:spcAft>
                <a:spcPts val="1200"/>
              </a:spcAft>
            </a:pPr>
            <a:r>
              <a:rPr lang="en-US" sz="2600" i="1" dirty="0" smtClean="0"/>
              <a:t>% </a:t>
            </a:r>
            <a:r>
              <a:rPr lang="en-US" sz="2600" i="1" dirty="0"/>
              <a:t>of Final Evaluations (and/or Real Time Evaluations &amp; After Action Reviews as appropriate) that report a high level [to be defined] of </a:t>
            </a:r>
            <a:r>
              <a:rPr lang="en-US" sz="2600" b="1" i="1" dirty="0"/>
              <a:t>community (male and female) satisfaction </a:t>
            </a:r>
            <a:r>
              <a:rPr lang="en-US" sz="2600" i="1" dirty="0"/>
              <a:t>related to the </a:t>
            </a:r>
            <a:r>
              <a:rPr lang="en-US" sz="2600" b="1" i="1" dirty="0"/>
              <a:t>timeliness, appropriateness, effectiveness </a:t>
            </a:r>
            <a:r>
              <a:rPr lang="en-US" sz="2600" i="1" dirty="0"/>
              <a:t>of the response </a:t>
            </a:r>
            <a:endParaRPr lang="en-US" sz="2600" dirty="0"/>
          </a:p>
          <a:p>
            <a:pPr>
              <a:spcAft>
                <a:spcPts val="1200"/>
              </a:spcAft>
            </a:pPr>
            <a:r>
              <a:rPr lang="en-US" sz="2600" i="1" dirty="0"/>
              <a:t>% of ERR projects that are </a:t>
            </a:r>
            <a:r>
              <a:rPr lang="en-US" sz="2600" b="1" i="1" dirty="0"/>
              <a:t>based on gender-disaggregated emergency situational assessment </a:t>
            </a:r>
            <a:r>
              <a:rPr lang="en-US" sz="2600" i="1" dirty="0"/>
              <a:t>and </a:t>
            </a:r>
            <a:r>
              <a:rPr lang="en-US" sz="2600" b="1" i="1" dirty="0"/>
              <a:t>community consultation </a:t>
            </a:r>
            <a:r>
              <a:rPr lang="en-US" sz="2600" i="1" dirty="0"/>
              <a:t>in the design </a:t>
            </a:r>
            <a:endParaRPr lang="en-US" sz="2600" dirty="0"/>
          </a:p>
          <a:p>
            <a:pPr>
              <a:spcAft>
                <a:spcPts val="1200"/>
              </a:spcAft>
            </a:pPr>
            <a:r>
              <a:rPr lang="en-US" sz="2600" i="1" dirty="0" smtClean="0"/>
              <a:t>% </a:t>
            </a:r>
            <a:r>
              <a:rPr lang="en-US" sz="2600" i="1" dirty="0"/>
              <a:t>of ERR projects that are </a:t>
            </a:r>
            <a:r>
              <a:rPr lang="en-US" sz="2600" b="1" i="1" dirty="0"/>
              <a:t>based on a market assessment and response analysis </a:t>
            </a:r>
            <a:endParaRPr lang="en-US" sz="2600" b="1" i="1" dirty="0" smtClean="0"/>
          </a:p>
          <a:p>
            <a:pPr>
              <a:spcAft>
                <a:spcPts val="1200"/>
              </a:spcAft>
            </a:pPr>
            <a:r>
              <a:rPr lang="en-US" sz="2600" b="1" i="1" dirty="0" smtClean="0"/>
              <a:t>Value of cash or vouchers </a:t>
            </a:r>
            <a:r>
              <a:rPr lang="en-US" sz="2600" i="1" dirty="0" smtClean="0"/>
              <a:t>used by beneficiaries in local markets</a:t>
            </a:r>
            <a:endParaRPr lang="en-US" sz="2600" dirty="0"/>
          </a:p>
        </p:txBody>
      </p:sp>
      <p:sp>
        <p:nvSpPr>
          <p:cNvPr id="4" name="Title 3"/>
          <p:cNvSpPr>
            <a:spLocks noGrp="1"/>
          </p:cNvSpPr>
          <p:nvPr>
            <p:ph type="title"/>
          </p:nvPr>
        </p:nvSpPr>
        <p:spPr/>
        <p:txBody>
          <a:bodyPr/>
          <a:lstStyle/>
          <a:p>
            <a:r>
              <a:rPr lang="en-US" dirty="0" smtClean="0"/>
              <a:t>SO1 Indicators</a:t>
            </a:r>
            <a:endParaRPr lang="en-US" dirty="0"/>
          </a:p>
        </p:txBody>
      </p:sp>
    </p:spTree>
    <p:extLst>
      <p:ext uri="{BB962C8B-B14F-4D97-AF65-F5344CB8AC3E}">
        <p14:creationId xmlns:p14="http://schemas.microsoft.com/office/powerpoint/2010/main" val="6247308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SO1 Indicators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33" t="55000" r="44928" b="21591"/>
          <a:stretch/>
        </p:blipFill>
        <p:spPr bwMode="auto">
          <a:xfrm>
            <a:off x="-34637" y="1981200"/>
            <a:ext cx="910404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78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SO1 Indicators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06" t="54091" r="44288" b="25682"/>
          <a:stretch/>
        </p:blipFill>
        <p:spPr bwMode="auto">
          <a:xfrm>
            <a:off x="20782" y="1828800"/>
            <a:ext cx="921591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09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338" t="15816" r="21116" b="17857"/>
          <a:stretch/>
        </p:blipFill>
        <p:spPr bwMode="auto">
          <a:xfrm>
            <a:off x="304800" y="1524000"/>
            <a:ext cx="8528179" cy="485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Sphere Core Standards</a:t>
            </a:r>
            <a:endParaRPr lang="en-US" dirty="0"/>
          </a:p>
        </p:txBody>
      </p:sp>
    </p:spTree>
    <p:extLst>
      <p:ext uri="{BB962C8B-B14F-4D97-AF65-F5344CB8AC3E}">
        <p14:creationId xmlns:p14="http://schemas.microsoft.com/office/powerpoint/2010/main" val="42613504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9600" y="1524000"/>
            <a:ext cx="4572000" cy="4876800"/>
          </a:xfrm>
        </p:spPr>
        <p:txBody>
          <a:bodyPr>
            <a:normAutofit lnSpcReduction="10000"/>
          </a:bodyPr>
          <a:lstStyle/>
          <a:p>
            <a:r>
              <a:rPr lang="en-US" sz="2400" dirty="0" smtClean="0"/>
              <a:t>Focus on the </a:t>
            </a:r>
            <a:r>
              <a:rPr lang="en-US" sz="2400" b="1" u="sng" dirty="0"/>
              <a:t>minimum</a:t>
            </a:r>
            <a:r>
              <a:rPr lang="en-US" sz="2400" dirty="0"/>
              <a:t> level of technical and other assistance to be provided in promoting the recovery of economies and livelihoods affected by </a:t>
            </a:r>
            <a:r>
              <a:rPr lang="en-US" sz="2400" dirty="0" smtClean="0"/>
              <a:t>crisis</a:t>
            </a:r>
          </a:p>
          <a:p>
            <a:r>
              <a:rPr lang="en-US" sz="2400" dirty="0" smtClean="0"/>
              <a:t>Focus on strategies </a:t>
            </a:r>
            <a:r>
              <a:rPr lang="en-US" sz="2400" dirty="0"/>
              <a:t>and interventions designed to improve income, cash flow, asset management, and growth among crisis-affected households and enterprises</a:t>
            </a:r>
            <a:r>
              <a:rPr lang="en-US" sz="2400" dirty="0" smtClean="0"/>
              <a:t>.</a:t>
            </a:r>
          </a:p>
          <a:p>
            <a:r>
              <a:rPr lang="en-US" sz="2000" dirty="0">
                <a:hlinkClick r:id="rId4"/>
              </a:rPr>
              <a:t>http://www.seepnetwork.org/minimum-economic-recovery-standards-resources-174.php</a:t>
            </a:r>
            <a:endParaRPr lang="en-US" sz="2000" dirty="0"/>
          </a:p>
        </p:txBody>
      </p:sp>
      <p:pic>
        <p:nvPicPr>
          <p:cNvPr id="1027" name="Picture 3"/>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32812" t="11586" r="30893" b="27572"/>
          <a:stretch/>
        </p:blipFill>
        <p:spPr bwMode="auto">
          <a:xfrm>
            <a:off x="152401" y="1676400"/>
            <a:ext cx="407286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smtClean="0"/>
              <a:t>SEEP Minimum Economic Recovery Standards (MERS)</a:t>
            </a:r>
            <a:endParaRPr lang="en-US" dirty="0"/>
          </a:p>
        </p:txBody>
      </p:sp>
    </p:spTree>
    <p:extLst>
      <p:ext uri="{BB962C8B-B14F-4D97-AF65-F5344CB8AC3E}">
        <p14:creationId xmlns:p14="http://schemas.microsoft.com/office/powerpoint/2010/main" val="1328627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4800" y="1371600"/>
            <a:ext cx="4876800" cy="5168197"/>
          </a:xfrm>
        </p:spPr>
        <p:txBody>
          <a:bodyPr>
            <a:normAutofit fontScale="85000" lnSpcReduction="10000"/>
          </a:bodyPr>
          <a:lstStyle/>
          <a:p>
            <a:pPr marL="514350" indent="-514350">
              <a:buFont typeface="+mj-lt"/>
              <a:buAutoNum type="arabicPeriod"/>
            </a:pPr>
            <a:r>
              <a:rPr lang="en-US" dirty="0" smtClean="0"/>
              <a:t>CaLP </a:t>
            </a:r>
            <a:r>
              <a:rPr lang="en-US" dirty="0"/>
              <a:t>m</a:t>
            </a:r>
            <a:r>
              <a:rPr lang="en-US" dirty="0" smtClean="0"/>
              <a:t>arket </a:t>
            </a:r>
            <a:r>
              <a:rPr lang="en-US" dirty="0"/>
              <a:t>a</a:t>
            </a:r>
            <a:r>
              <a:rPr lang="en-US" dirty="0" smtClean="0"/>
              <a:t>ssessment and analysis standards</a:t>
            </a:r>
          </a:p>
          <a:p>
            <a:pPr marL="514350" indent="-514350">
              <a:buFont typeface="+mj-lt"/>
              <a:buAutoNum type="arabicPeriod"/>
            </a:pPr>
            <a:r>
              <a:rPr lang="en-US" dirty="0" smtClean="0"/>
              <a:t>CRS market assessment tool (market surveys, household-level surveys)</a:t>
            </a:r>
            <a:endParaRPr lang="en-US" dirty="0"/>
          </a:p>
          <a:p>
            <a:pPr marL="514350" indent="-514350">
              <a:buFont typeface="+mj-lt"/>
              <a:buAutoNum type="arabicPeriod"/>
            </a:pPr>
            <a:r>
              <a:rPr lang="en-US" dirty="0" smtClean="0"/>
              <a:t>CRS decision tree tool (rf. MIFIRA, IRC)</a:t>
            </a:r>
            <a:endParaRPr lang="en-US" dirty="0"/>
          </a:p>
          <a:p>
            <a:pPr marL="514350" indent="-514350">
              <a:buFont typeface="+mj-lt"/>
              <a:buAutoNum type="arabicPeriod"/>
            </a:pPr>
            <a:r>
              <a:rPr lang="en-US" dirty="0" smtClean="0"/>
              <a:t>EMMA market system maps</a:t>
            </a:r>
          </a:p>
          <a:p>
            <a:pPr marL="514350" indent="-514350">
              <a:buFont typeface="+mj-lt"/>
              <a:buAutoNum type="arabicPeriod"/>
            </a:pPr>
            <a:r>
              <a:rPr lang="en-US" dirty="0" smtClean="0"/>
              <a:t>CRS cash/ voucher implementation tools (includes </a:t>
            </a:r>
            <a:r>
              <a:rPr lang="en-US" dirty="0" err="1" smtClean="0"/>
              <a:t>DiNERS</a:t>
            </a:r>
            <a:r>
              <a:rPr lang="en-US" dirty="0" smtClean="0"/>
              <a:t> manual)</a:t>
            </a:r>
          </a:p>
          <a:p>
            <a:pPr marL="514350" indent="-514350">
              <a:buFont typeface="+mj-lt"/>
              <a:buAutoNum type="arabicPeriod"/>
            </a:pPr>
            <a:r>
              <a:rPr lang="en-US" dirty="0" err="1" smtClean="0"/>
              <a:t>MARKit</a:t>
            </a:r>
            <a:endParaRPr lang="en-US" dirty="0"/>
          </a:p>
        </p:txBody>
      </p:sp>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8255"/>
            <a:ext cx="3871266" cy="510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a:spLocks noGrp="1"/>
          </p:cNvSpPr>
          <p:nvPr>
            <p:ph type="title"/>
          </p:nvPr>
        </p:nvSpPr>
        <p:spPr>
          <a:xfrm>
            <a:off x="457200" y="5255"/>
            <a:ext cx="8229600" cy="1143000"/>
          </a:xfrm>
        </p:spPr>
        <p:txBody>
          <a:bodyPr>
            <a:normAutofit/>
          </a:bodyPr>
          <a:lstStyle/>
          <a:p>
            <a:r>
              <a:rPr lang="en-US" dirty="0" smtClean="0"/>
              <a:t>Other MBRRR tools</a:t>
            </a:r>
            <a:endParaRPr lang="en-US" dirty="0"/>
          </a:p>
        </p:txBody>
      </p:sp>
    </p:spTree>
    <p:extLst>
      <p:ext uri="{BB962C8B-B14F-4D97-AF65-F5344CB8AC3E}">
        <p14:creationId xmlns:p14="http://schemas.microsoft.com/office/powerpoint/2010/main" val="2522774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D:\Users\dreilly\AppData\Local\Microsoft\Windows\Temporary Internet Files\Content.IE5\F7OXGTNP\BEN2010048298.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87865" y="4167196"/>
            <a:ext cx="2114343" cy="25271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7" descr="IMG_1128.JPG"/>
          <p:cNvPicPr/>
          <p:nvPr/>
        </p:nvPicPr>
        <p:blipFill>
          <a:blip r:embed="rId4" cstate="print"/>
          <a:stretch>
            <a:fillRect/>
          </a:stretch>
        </p:blipFill>
        <p:spPr>
          <a:xfrm>
            <a:off x="3784600" y="1861066"/>
            <a:ext cx="2625725" cy="1813560"/>
          </a:xfrm>
          <a:prstGeom prst="rect">
            <a:avLst/>
          </a:prstGeom>
        </p:spPr>
      </p:pic>
      <p:sp>
        <p:nvSpPr>
          <p:cNvPr id="2" name="TextBox 1"/>
          <p:cNvSpPr txBox="1"/>
          <p:nvPr/>
        </p:nvSpPr>
        <p:spPr>
          <a:xfrm>
            <a:off x="3750733" y="1491734"/>
            <a:ext cx="5054600" cy="369332"/>
          </a:xfrm>
          <a:prstGeom prst="rect">
            <a:avLst/>
          </a:prstGeom>
          <a:noFill/>
        </p:spPr>
        <p:txBody>
          <a:bodyPr wrap="square" rtlCol="0">
            <a:spAutoFit/>
          </a:bodyPr>
          <a:lstStyle/>
          <a:p>
            <a:r>
              <a:rPr lang="en-US" dirty="0" smtClean="0">
                <a:solidFill>
                  <a:schemeClr val="bg1"/>
                </a:solidFill>
              </a:rPr>
              <a:t>Cash for shelter construction</a:t>
            </a:r>
            <a:endParaRPr lang="en-US" dirty="0">
              <a:solidFill>
                <a:schemeClr val="bg1"/>
              </a:solidFill>
            </a:endParaRPr>
          </a:p>
        </p:txBody>
      </p:sp>
      <p:sp>
        <p:nvSpPr>
          <p:cNvPr id="11" name="TextBox 10"/>
          <p:cNvSpPr txBox="1"/>
          <p:nvPr/>
        </p:nvSpPr>
        <p:spPr>
          <a:xfrm>
            <a:off x="136155" y="3797865"/>
            <a:ext cx="2752035" cy="369332"/>
          </a:xfrm>
          <a:prstGeom prst="rect">
            <a:avLst/>
          </a:prstGeom>
          <a:noFill/>
        </p:spPr>
        <p:txBody>
          <a:bodyPr wrap="square" rtlCol="0">
            <a:spAutoFit/>
          </a:bodyPr>
          <a:lstStyle/>
          <a:p>
            <a:r>
              <a:rPr lang="en-US" dirty="0" smtClean="0">
                <a:solidFill>
                  <a:schemeClr val="bg1"/>
                </a:solidFill>
              </a:rPr>
              <a:t>Agricultural Input Fairs</a:t>
            </a:r>
            <a:endParaRPr lang="en-US" dirty="0">
              <a:solidFill>
                <a:schemeClr val="bg1"/>
              </a:solidFill>
            </a:endParaRPr>
          </a:p>
        </p:txBody>
      </p:sp>
      <p:pic>
        <p:nvPicPr>
          <p:cNvPr id="12" name="Picture 11" descr="IMG_1105.JPG"/>
          <p:cNvPicPr/>
          <p:nvPr/>
        </p:nvPicPr>
        <p:blipFill>
          <a:blip r:embed="rId5" cstate="print"/>
          <a:stretch>
            <a:fillRect/>
          </a:stretch>
        </p:blipFill>
        <p:spPr>
          <a:xfrm>
            <a:off x="6532033" y="1861066"/>
            <a:ext cx="2514600" cy="1813560"/>
          </a:xfrm>
          <a:prstGeom prst="rect">
            <a:avLst/>
          </a:prstGeom>
        </p:spPr>
      </p:pic>
      <p:sp>
        <p:nvSpPr>
          <p:cNvPr id="13" name="TextBox 12"/>
          <p:cNvSpPr txBox="1"/>
          <p:nvPr/>
        </p:nvSpPr>
        <p:spPr>
          <a:xfrm>
            <a:off x="3784600" y="3797864"/>
            <a:ext cx="1778000" cy="369332"/>
          </a:xfrm>
          <a:prstGeom prst="rect">
            <a:avLst/>
          </a:prstGeom>
          <a:noFill/>
        </p:spPr>
        <p:txBody>
          <a:bodyPr wrap="square" rtlCol="0">
            <a:spAutoFit/>
          </a:bodyPr>
          <a:lstStyle/>
          <a:p>
            <a:r>
              <a:rPr lang="en-US" dirty="0" smtClean="0">
                <a:solidFill>
                  <a:schemeClr val="bg1"/>
                </a:solidFill>
              </a:rPr>
              <a:t>Cash transfers</a:t>
            </a:r>
            <a:endParaRPr lang="en-US" dirty="0">
              <a:solidFill>
                <a:schemeClr val="bg1"/>
              </a:solidFill>
            </a:endParaRPr>
          </a:p>
        </p:txBody>
      </p:sp>
      <p:sp>
        <p:nvSpPr>
          <p:cNvPr id="14" name="TextBox 13"/>
          <p:cNvSpPr txBox="1"/>
          <p:nvPr/>
        </p:nvSpPr>
        <p:spPr>
          <a:xfrm>
            <a:off x="7031566" y="3797865"/>
            <a:ext cx="1734081" cy="369332"/>
          </a:xfrm>
          <a:prstGeom prst="rect">
            <a:avLst/>
          </a:prstGeom>
          <a:noFill/>
        </p:spPr>
        <p:txBody>
          <a:bodyPr wrap="square" rtlCol="0">
            <a:spAutoFit/>
          </a:bodyPr>
          <a:lstStyle/>
          <a:p>
            <a:r>
              <a:rPr lang="en-US" dirty="0" smtClean="0">
                <a:solidFill>
                  <a:schemeClr val="bg1"/>
                </a:solidFill>
              </a:rPr>
              <a:t>Market support</a:t>
            </a:r>
            <a:endParaRPr lang="en-US" dirty="0">
              <a:solidFill>
                <a:schemeClr val="bg1"/>
              </a:solidFill>
            </a:endParaRPr>
          </a:p>
        </p:txBody>
      </p:sp>
      <p:sp>
        <p:nvSpPr>
          <p:cNvPr id="15" name="TextBox 14"/>
          <p:cNvSpPr txBox="1"/>
          <p:nvPr/>
        </p:nvSpPr>
        <p:spPr>
          <a:xfrm>
            <a:off x="262465" y="1491734"/>
            <a:ext cx="2625725" cy="369332"/>
          </a:xfrm>
          <a:prstGeom prst="rect">
            <a:avLst/>
          </a:prstGeom>
          <a:noFill/>
        </p:spPr>
        <p:txBody>
          <a:bodyPr wrap="square" rtlCol="0">
            <a:spAutoFit/>
          </a:bodyPr>
          <a:lstStyle/>
          <a:p>
            <a:r>
              <a:rPr lang="en-US" dirty="0" smtClean="0">
                <a:solidFill>
                  <a:schemeClr val="bg1"/>
                </a:solidFill>
              </a:rPr>
              <a:t>Food vouchers</a:t>
            </a:r>
            <a:endParaRPr lang="en-US" dirty="0">
              <a:solidFill>
                <a:schemeClr val="bg1"/>
              </a:solidFill>
            </a:endParaRPr>
          </a:p>
        </p:txBody>
      </p:sp>
      <p:pic>
        <p:nvPicPr>
          <p:cNvPr id="25603" name="Picture 3" descr="D:\Users\mmcglinchy\Dropbox\Philippines\Photos\IMG_390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31566" y="4182533"/>
            <a:ext cx="1883834" cy="2511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p:cNvPicPr>
            <a:picLocks noChangeAspect="1" noChangeArrowheads="1"/>
          </p:cNvPicPr>
          <p:nvPr/>
        </p:nvPicPr>
        <p:blipFill>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2048" y="1861066"/>
            <a:ext cx="2594952" cy="1946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20498" t="18628" r="18009" b="8488"/>
          <a:stretch/>
        </p:blipFill>
        <p:spPr bwMode="auto">
          <a:xfrm>
            <a:off x="2945933" y="4140303"/>
            <a:ext cx="3769309" cy="2511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MBRRR Interventions</a:t>
            </a:r>
            <a:endParaRPr lang="en-US" dirty="0"/>
          </a:p>
        </p:txBody>
      </p:sp>
    </p:spTree>
    <p:extLst>
      <p:ext uri="{BB962C8B-B14F-4D97-AF65-F5344CB8AC3E}">
        <p14:creationId xmlns:p14="http://schemas.microsoft.com/office/powerpoint/2010/main" val="3266273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MBRRR aims </a:t>
            </a:r>
            <a:r>
              <a:rPr lang="en-US" dirty="0"/>
              <a:t>to give greater flexibility and choice to program </a:t>
            </a:r>
            <a:r>
              <a:rPr lang="en-US" dirty="0" smtClean="0"/>
              <a:t>participants </a:t>
            </a:r>
          </a:p>
          <a:p>
            <a:r>
              <a:rPr lang="en-US" dirty="0" smtClean="0"/>
              <a:t>MBRRR uses Sphere and MERS standards</a:t>
            </a:r>
          </a:p>
          <a:p>
            <a:r>
              <a:rPr lang="en-US" dirty="0" smtClean="0"/>
              <a:t>MERS and CaLP are resources for market assessments</a:t>
            </a:r>
          </a:p>
          <a:p>
            <a:r>
              <a:rPr lang="en-US" dirty="0" smtClean="0"/>
              <a:t>CRS has a suite of ‘standard’ tools</a:t>
            </a:r>
          </a:p>
          <a:p>
            <a:r>
              <a:rPr lang="en-US" dirty="0" smtClean="0"/>
              <a:t>CRS has </a:t>
            </a:r>
            <a:r>
              <a:rPr lang="en-US" dirty="0"/>
              <a:t>good experience to date</a:t>
            </a:r>
          </a:p>
          <a:p>
            <a:endParaRPr lang="en-US" dirty="0"/>
          </a:p>
        </p:txBody>
      </p:sp>
      <p:sp>
        <p:nvSpPr>
          <p:cNvPr id="4" name="Title 3"/>
          <p:cNvSpPr>
            <a:spLocks noGrp="1"/>
          </p:cNvSpPr>
          <p:nvPr>
            <p:ph type="title"/>
          </p:nvPr>
        </p:nvSpPr>
        <p:spPr/>
        <p:txBody>
          <a:bodyPr/>
          <a:lstStyle/>
          <a:p>
            <a:r>
              <a:rPr lang="en-US" dirty="0" smtClean="0"/>
              <a:t>Key Messages</a:t>
            </a:r>
            <a:endParaRPr lang="en-US" dirty="0"/>
          </a:p>
        </p:txBody>
      </p:sp>
    </p:spTree>
    <p:extLst>
      <p:ext uri="{BB962C8B-B14F-4D97-AF65-F5344CB8AC3E}">
        <p14:creationId xmlns:p14="http://schemas.microsoft.com/office/powerpoint/2010/main" val="27343042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553200" cy="639762"/>
          </a:xfrm>
        </p:spPr>
        <p:txBody>
          <a:bodyPr>
            <a:noAutofit/>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Why is market-based programming important?</a:t>
            </a:r>
          </a:p>
          <a:p>
            <a:r>
              <a:rPr lang="en-US" dirty="0" smtClean="0"/>
              <a:t>What is MBRRR?</a:t>
            </a:r>
          </a:p>
          <a:p>
            <a:r>
              <a:rPr lang="en-US" dirty="0" smtClean="0"/>
              <a:t>Overview of minimum standards for MBRRR</a:t>
            </a:r>
          </a:p>
          <a:p>
            <a:r>
              <a:rPr lang="en-US" dirty="0" smtClean="0"/>
              <a:t>Overview of available tools for assessment and analysis</a:t>
            </a:r>
            <a:endParaRPr lang="en-US" dirty="0"/>
          </a:p>
        </p:txBody>
      </p:sp>
    </p:spTree>
    <p:extLst>
      <p:ext uri="{BB962C8B-B14F-4D97-AF65-F5344CB8AC3E}">
        <p14:creationId xmlns:p14="http://schemas.microsoft.com/office/powerpoint/2010/main" val="2822234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71" y="23446"/>
            <a:ext cx="8534400" cy="1143000"/>
          </a:xfrm>
        </p:spPr>
        <p:txBody>
          <a:bodyPr>
            <a:normAutofit/>
          </a:bodyPr>
          <a:lstStyle/>
          <a:p>
            <a:r>
              <a:rPr lang="en-US" sz="3400" dirty="0" smtClean="0"/>
              <a:t>Why is market-based programming important?</a:t>
            </a:r>
            <a:endParaRPr lang="en-US" sz="3400" dirty="0"/>
          </a:p>
        </p:txBody>
      </p:sp>
      <p:sp>
        <p:nvSpPr>
          <p:cNvPr id="3" name="Content Placeholder 2"/>
          <p:cNvSpPr>
            <a:spLocks noGrp="1"/>
          </p:cNvSpPr>
          <p:nvPr>
            <p:ph idx="1"/>
          </p:nvPr>
        </p:nvSpPr>
        <p:spPr>
          <a:xfrm>
            <a:off x="477171" y="6239339"/>
            <a:ext cx="8382000" cy="639763"/>
          </a:xfrm>
        </p:spPr>
        <p:txBody>
          <a:bodyPr>
            <a:normAutofit fontScale="92500"/>
          </a:bodyPr>
          <a:lstStyle/>
          <a:p>
            <a:pPr marL="0" indent="0">
              <a:buNone/>
            </a:pPr>
            <a:r>
              <a:rPr lang="en-US" dirty="0">
                <a:hlinkClick r:id="rId2"/>
              </a:rPr>
              <a:t>https://</a:t>
            </a:r>
            <a:r>
              <a:rPr lang="en-US" dirty="0" smtClean="0">
                <a:hlinkClick r:id="rId2"/>
              </a:rPr>
              <a:t>www.youtube.com/watch?v=WXCCFt8QemQ</a:t>
            </a:r>
            <a:r>
              <a:rPr lang="en-US" dirty="0" smtClean="0"/>
              <a:t> </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160" r="34371" b="4807"/>
          <a:stretch/>
        </p:blipFill>
        <p:spPr bwMode="auto">
          <a:xfrm>
            <a:off x="1295399" y="998806"/>
            <a:ext cx="6745543" cy="520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53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762000"/>
          </a:xfrm>
        </p:spPr>
        <p:txBody>
          <a:bodyPr/>
          <a:lstStyle/>
          <a:p>
            <a:r>
              <a:rPr lang="en-US" dirty="0" smtClean="0"/>
              <a:t>Market-based RRR</a:t>
            </a:r>
            <a:endParaRPr lang="en-US" dirty="0"/>
          </a:p>
        </p:txBody>
      </p:sp>
      <p:sp>
        <p:nvSpPr>
          <p:cNvPr id="3" name="Content Placeholder 2"/>
          <p:cNvSpPr>
            <a:spLocks noGrp="1"/>
          </p:cNvSpPr>
          <p:nvPr>
            <p:ph idx="1"/>
          </p:nvPr>
        </p:nvSpPr>
        <p:spPr>
          <a:xfrm>
            <a:off x="457200" y="1600201"/>
            <a:ext cx="8229600" cy="2590799"/>
          </a:xfrm>
        </p:spPr>
        <p:txBody>
          <a:bodyPr anchor="t"/>
          <a:lstStyle/>
          <a:p>
            <a:pPr marL="0" indent="0">
              <a:buNone/>
            </a:pPr>
            <a:r>
              <a:rPr lang="en-US" dirty="0" smtClean="0"/>
              <a:t>Broad </a:t>
            </a:r>
            <a:r>
              <a:rPr lang="en-US" dirty="0"/>
              <a:t>set of disaster response options that move away from traditional bulk purchase and distribution methods to approaches that work through local markets and aim to give greater flexibility and choice to program participants</a:t>
            </a:r>
            <a:r>
              <a:rPr lang="en-US" dirty="0" smtClean="0"/>
              <a:t>.</a:t>
            </a:r>
          </a:p>
        </p:txBody>
      </p:sp>
      <p:sp>
        <p:nvSpPr>
          <p:cNvPr id="4" name="Rectangle 3"/>
          <p:cNvSpPr/>
          <p:nvPr/>
        </p:nvSpPr>
        <p:spPr>
          <a:xfrm>
            <a:off x="609600" y="4191000"/>
            <a:ext cx="7924800" cy="1384995"/>
          </a:xfrm>
          <a:prstGeom prst="rect">
            <a:avLst/>
          </a:prstGeom>
        </p:spPr>
        <p:txBody>
          <a:bodyPr wrap="square">
            <a:spAutoFit/>
          </a:bodyPr>
          <a:lstStyle/>
          <a:p>
            <a:pPr marL="457200" indent="-457200">
              <a:buFont typeface="Wingdings" panose="05000000000000000000" pitchFamily="2" charset="2"/>
              <a:buChar char="Ø"/>
            </a:pPr>
            <a:r>
              <a:rPr lang="en-US" sz="2800" dirty="0"/>
              <a:t>Market-integrated relief </a:t>
            </a:r>
          </a:p>
          <a:p>
            <a:pPr marL="457200" indent="-457200">
              <a:buFont typeface="Wingdings" panose="05000000000000000000" pitchFamily="2" charset="2"/>
              <a:buChar char="Ø"/>
            </a:pPr>
            <a:r>
              <a:rPr lang="en-US" sz="2800" dirty="0"/>
              <a:t>Market support</a:t>
            </a:r>
          </a:p>
          <a:p>
            <a:pPr marL="457200" indent="-457200">
              <a:buFont typeface="Wingdings" panose="05000000000000000000" pitchFamily="2" charset="2"/>
              <a:buChar char="Ø"/>
            </a:pPr>
            <a:r>
              <a:rPr lang="en-US" sz="2800" dirty="0"/>
              <a:t>Market strengthening and development</a:t>
            </a:r>
          </a:p>
        </p:txBody>
      </p:sp>
    </p:spTree>
    <p:extLst>
      <p:ext uri="{BB962C8B-B14F-4D97-AF65-F5344CB8AC3E}">
        <p14:creationId xmlns:p14="http://schemas.microsoft.com/office/powerpoint/2010/main" val="35223345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71496" y="304800"/>
            <a:ext cx="7391400" cy="914400"/>
          </a:xfrm>
        </p:spPr>
        <p:txBody>
          <a:bodyPr/>
          <a:lstStyle/>
          <a:p>
            <a:r>
              <a:rPr lang="en-US" dirty="0" smtClean="0"/>
              <a:t>Terminology</a:t>
            </a:r>
            <a:endParaRPr lang="en-US" dirty="0"/>
          </a:p>
        </p:txBody>
      </p:sp>
      <p:sp>
        <p:nvSpPr>
          <p:cNvPr id="3" name="Content Placeholder 2"/>
          <p:cNvSpPr>
            <a:spLocks noGrp="1"/>
          </p:cNvSpPr>
          <p:nvPr>
            <p:ph idx="1"/>
          </p:nvPr>
        </p:nvSpPr>
        <p:spPr>
          <a:xfrm>
            <a:off x="457200" y="1600201"/>
            <a:ext cx="8229600" cy="914399"/>
          </a:xfrm>
        </p:spPr>
        <p:txBody>
          <a:bodyPr/>
          <a:lstStyle/>
          <a:p>
            <a:pPr marL="0" lvl="0" indent="0">
              <a:buNone/>
            </a:pPr>
            <a:r>
              <a:rPr lang="en-US" sz="2400" b="1" dirty="0"/>
              <a:t>Market-integrated relief</a:t>
            </a:r>
            <a:r>
              <a:rPr lang="en-US" sz="2400" dirty="0"/>
              <a:t>: practice of working through markets to provide relief and basic services </a:t>
            </a:r>
            <a:r>
              <a:rPr lang="en-US" sz="2400" dirty="0" smtClean="0"/>
              <a:t>(transfer of assets &amp; services)</a:t>
            </a:r>
          </a:p>
          <a:p>
            <a:pPr marL="0" lvl="0" indent="0">
              <a:buNone/>
            </a:pPr>
            <a:endParaRPr lang="en-US" sz="800" dirty="0" smtClean="0"/>
          </a:p>
        </p:txBody>
      </p:sp>
      <p:sp>
        <p:nvSpPr>
          <p:cNvPr id="4" name="Rectangle 3"/>
          <p:cNvSpPr/>
          <p:nvPr/>
        </p:nvSpPr>
        <p:spPr>
          <a:xfrm>
            <a:off x="448647" y="4800600"/>
            <a:ext cx="7924800" cy="1569660"/>
          </a:xfrm>
          <a:prstGeom prst="rect">
            <a:avLst/>
          </a:prstGeom>
        </p:spPr>
        <p:txBody>
          <a:bodyPr wrap="square">
            <a:spAutoFit/>
          </a:bodyPr>
          <a:lstStyle/>
          <a:p>
            <a:pPr eaLnBrk="0" hangingPunct="0">
              <a:spcBef>
                <a:spcPct val="20000"/>
              </a:spcBef>
            </a:pPr>
            <a:r>
              <a:rPr lang="en-US" sz="2400" b="1" i="1" dirty="0" smtClean="0">
                <a:latin typeface="+mn-lt"/>
              </a:rPr>
              <a:t>Market strengthening </a:t>
            </a:r>
            <a:r>
              <a:rPr lang="en-US" sz="2400" b="1" i="1" dirty="0">
                <a:latin typeface="+mn-lt"/>
              </a:rPr>
              <a:t>and development: </a:t>
            </a:r>
            <a:r>
              <a:rPr lang="en-US" sz="2400" i="1" dirty="0">
                <a:latin typeface="+mn-lt"/>
              </a:rPr>
              <a:t>related to economic recovery and/or strengthening of market systems, primarily with the objective of reinforcing markets, and thereby protecting, rehabilitating and strengthening livelihoods. </a:t>
            </a:r>
          </a:p>
        </p:txBody>
      </p:sp>
      <p:sp>
        <p:nvSpPr>
          <p:cNvPr id="5" name="Rectangle 4"/>
          <p:cNvSpPr/>
          <p:nvPr/>
        </p:nvSpPr>
        <p:spPr>
          <a:xfrm>
            <a:off x="410547" y="2590800"/>
            <a:ext cx="8001000" cy="1938992"/>
          </a:xfrm>
          <a:prstGeom prst="rect">
            <a:avLst/>
          </a:prstGeom>
        </p:spPr>
        <p:txBody>
          <a:bodyPr wrap="square">
            <a:spAutoFit/>
          </a:bodyPr>
          <a:lstStyle/>
          <a:p>
            <a:pPr eaLnBrk="0" hangingPunct="0">
              <a:spcBef>
                <a:spcPct val="20000"/>
              </a:spcBef>
            </a:pPr>
            <a:r>
              <a:rPr lang="en-US" sz="2400" b="1" dirty="0">
                <a:latin typeface="+mn-lt"/>
              </a:rPr>
              <a:t>Indirect market support : </a:t>
            </a:r>
            <a:r>
              <a:rPr lang="en-US" sz="2400" dirty="0">
                <a:latin typeface="+mn-lt"/>
              </a:rPr>
              <a:t>address bottlenecks in market systems to facilitate the delivery of (a) specific good(s) to a defined vulnerable target group. Market support could include activities such as infrastructure rehabilitation, loans or grants to traders, transport subsidies, advocacy on trade policies etc.</a:t>
            </a:r>
          </a:p>
        </p:txBody>
      </p:sp>
    </p:spTree>
    <p:extLst>
      <p:ext uri="{BB962C8B-B14F-4D97-AF65-F5344CB8AC3E}">
        <p14:creationId xmlns:p14="http://schemas.microsoft.com/office/powerpoint/2010/main" val="3858549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tretch>
            <a:fillRect/>
          </a:stretch>
        </p:blipFill>
        <p:spPr bwMode="auto">
          <a:xfrm>
            <a:off x="484033" y="1600200"/>
            <a:ext cx="817593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Terminology</a:t>
            </a:r>
            <a:endParaRPr lang="en-US" dirty="0"/>
          </a:p>
        </p:txBody>
      </p:sp>
    </p:spTree>
    <p:extLst>
      <p:ext uri="{BB962C8B-B14F-4D97-AF65-F5344CB8AC3E}">
        <p14:creationId xmlns:p14="http://schemas.microsoft.com/office/powerpoint/2010/main" val="1258040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31" y="1382110"/>
            <a:ext cx="8077200" cy="518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07276" y="3581400"/>
            <a:ext cx="3016469" cy="10569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22511" y="3581400"/>
            <a:ext cx="1508234" cy="1056906"/>
          </a:xfrm>
          <a:prstGeom prst="ellipse">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sp>
        <p:nvSpPr>
          <p:cNvPr id="4" name="Title 3"/>
          <p:cNvSpPr>
            <a:spLocks noGrp="1"/>
          </p:cNvSpPr>
          <p:nvPr>
            <p:ph type="title"/>
          </p:nvPr>
        </p:nvSpPr>
        <p:spPr/>
        <p:txBody>
          <a:bodyPr/>
          <a:lstStyle/>
          <a:p>
            <a:r>
              <a:rPr lang="en-US" dirty="0" smtClean="0"/>
              <a:t>Response Analysis</a:t>
            </a:r>
            <a:endParaRPr lang="en-US" dirty="0"/>
          </a:p>
        </p:txBody>
      </p:sp>
    </p:spTree>
    <p:extLst>
      <p:ext uri="{BB962C8B-B14F-4D97-AF65-F5344CB8AC3E}">
        <p14:creationId xmlns:p14="http://schemas.microsoft.com/office/powerpoint/2010/main" val="11332413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7650" name="Title 1"/>
          <p:cNvSpPr>
            <a:spLocks noGrp="1"/>
          </p:cNvSpPr>
          <p:nvPr>
            <p:ph type="title"/>
          </p:nvPr>
        </p:nvSpPr>
        <p:spPr>
          <a:xfrm>
            <a:off x="772785" y="152400"/>
            <a:ext cx="7388224" cy="685800"/>
          </a:xfrm>
        </p:spPr>
        <p:txBody>
          <a:bodyPr>
            <a:noAutofit/>
          </a:bodyPr>
          <a:lstStyle/>
          <a:p>
            <a:r>
              <a:rPr lang="en-US" sz="3700" dirty="0"/>
              <a:t>Response Analysis: Pre-crisis mapping</a:t>
            </a:r>
            <a:endParaRPr lang="en-US" sz="3700" dirty="0" smtClean="0"/>
          </a:p>
        </p:txBody>
      </p:sp>
      <p:pic>
        <p:nvPicPr>
          <p:cNvPr id="27651"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75" y="1190953"/>
            <a:ext cx="9140825"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476297" y="4648200"/>
            <a:ext cx="19812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4893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867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156576"/>
            <a:ext cx="91440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476297" y="4648200"/>
            <a:ext cx="1981200"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itle 2"/>
          <p:cNvSpPr>
            <a:spLocks noGrp="1"/>
          </p:cNvSpPr>
          <p:nvPr>
            <p:ph type="title"/>
          </p:nvPr>
        </p:nvSpPr>
        <p:spPr>
          <a:xfrm>
            <a:off x="457200" y="51090"/>
            <a:ext cx="8229600" cy="1143000"/>
          </a:xfrm>
        </p:spPr>
        <p:txBody>
          <a:bodyPr/>
          <a:lstStyle/>
          <a:p>
            <a:r>
              <a:rPr lang="en-US" dirty="0" smtClean="0"/>
              <a:t>Response Analysis:  In-kind</a:t>
            </a:r>
            <a:endParaRPr lang="en-US" dirty="0"/>
          </a:p>
        </p:txBody>
      </p:sp>
    </p:spTree>
    <p:extLst>
      <p:ext uri="{BB962C8B-B14F-4D97-AF65-F5344CB8AC3E}">
        <p14:creationId xmlns:p14="http://schemas.microsoft.com/office/powerpoint/2010/main" val="40830057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08D81FF4B4BF4CA026B5EFB5ABDCEA" ma:contentTypeVersion="49" ma:contentTypeDescription="Create a new document." ma:contentTypeScope="" ma:versionID="931ad9c76c1107969d8a8c20a1c74be6">
  <xsd:schema xmlns:xsd="http://www.w3.org/2001/XMLSchema" xmlns:p="http://schemas.microsoft.com/office/2006/metadata/properties" xmlns:ns1="http://schemas.microsoft.com/sharepoint/v3" xmlns:ns2="b4e4be8c-aae4-4fdd-b2d1-ab6d4aae907d" targetNamespace="http://schemas.microsoft.com/office/2006/metadata/properties" ma:root="true" ma:fieldsID="1e954299c8f4444332a6bfdb42df50a9" ns1:_="" ns2:_="">
    <xsd:import namespace="http://schemas.microsoft.com/sharepoint/v3"/>
    <xsd:import namespace="b4e4be8c-aae4-4fdd-b2d1-ab6d4aae907d"/>
    <xsd:element name="properties">
      <xsd:complexType>
        <xsd:sequence>
          <xsd:element name="documentManagement">
            <xsd:complexType>
              <xsd:all>
                <xsd:element ref="ns2:Description_x0020_Text"/>
                <xsd:element ref="ns2:CRS_x0020_Region" minOccurs="0"/>
                <xsd:element ref="ns2:Geography"/>
                <xsd:element ref="ns1:Language" minOccurs="0"/>
                <xsd:element ref="ns2:Topic" minOccurs="0"/>
                <xsd:element ref="ns2:Include_x0020_in_x0020_Site_x0020_Inde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dms="http://schemas.microsoft.com/office/2006/documentManagement/types" targetNamespace="b4e4be8c-aae4-4fdd-b2d1-ab6d4aae907d" elementFormDefault="qualified">
    <xsd:import namespace="http://schemas.microsoft.com/office/2006/documentManagement/types"/>
    <xsd:element name="Description_x0020_Text" ma:index="2" ma:displayName="Description Text" ma:internalName="Description_x0020_Text" ma:readOnly="false">
      <xsd:simpleType>
        <xsd:restriction base="dms:Note"/>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ma:displayName="Geography" ma:default="None" ma:format="Dropdown" ma:internalName="Geography">
      <xsd:simpleType>
        <xsd:restriction base="dms:Choice">
          <xsd:enumeration value="Global"/>
          <xsd:enumeration value="None"/>
          <xsd:enumeration value="Afghanistan"/>
          <xsd:enumeration value="Africa"/>
          <xsd:enumeration value="Albania"/>
          <xsd:enumeration value="Angola"/>
          <xsd:enumeration value="Argentina"/>
          <xsd:enumeration value="Armenia"/>
          <xsd:enumeration value="As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entral Africa Republic"/>
          <xsd:enumeration value="CARO"/>
          <xsd:enumeration value="Chad"/>
          <xsd:enumeration value="China"/>
          <xsd:enumeration value="Colombia"/>
          <xsd:enumeration value="Congo"/>
          <xsd:enumeration value="Costa Rica"/>
          <xsd:enumeration value="Croatia"/>
          <xsd:enumeration value="Cuba"/>
          <xsd:enumeration value="Democratic Republic of Congo"/>
          <xsd:enumeration value="Dominican Republic"/>
          <xsd:enumeration value="EARO"/>
          <xsd:enumeration value="East Timor"/>
          <xsd:enumeration value="Ecuador"/>
          <xsd:enumeration value="Egypt"/>
          <xsd:enumeration value="El Salvador"/>
          <xsd:enumeration value="E/ME"/>
          <xsd:enumeration value="Equatorial Guinea"/>
          <xsd:enumeration value="Eritrea"/>
          <xsd:enumeration value="Ethiopia"/>
          <xsd:enumeration value="Gambia"/>
          <xsd:enumeration value="Gaza"/>
          <xsd:enumeration value="Geneva"/>
          <xsd:enumeration value="Georgia"/>
          <xsd:enumeration value="Ghana"/>
          <xsd:enumeration value="Guatemala"/>
          <xsd:enumeration value="Guinea Bissau"/>
          <xsd:enumeration value="Guinea-Conakry"/>
          <xsd:enumeration value="Guyana"/>
          <xsd:enumeration value="Haiti"/>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os"/>
          <xsd:enumeration value="LACRO"/>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Asia"/>
          <xsd:enumeration value="Sri Lanka"/>
          <xsd:enumeration value="Sudan"/>
          <xsd:enumeration value="Swaziland"/>
          <xsd:enumeration value="Syria"/>
          <xsd:enumeration value="Tanzania"/>
          <xsd:enumeration value="Thailand"/>
          <xsd:enumeration value="The Gambia"/>
          <xsd:enumeration value="Togo"/>
          <xsd:enumeration value="Tpc Cambodia"/>
          <xsd:enumeration value="Turkey"/>
          <xsd:enumeration value="Uganda"/>
          <xsd:enumeration value="United States"/>
          <xsd:enumeration value="Venezuela"/>
          <xsd:enumeration value="Vietnam"/>
          <xsd:enumeration value="WARO"/>
          <xsd:enumeration value="Zambia"/>
          <xsd:enumeration value="Zimbabwe"/>
        </xsd:restriction>
      </xsd:simpleType>
    </xsd:element>
    <xsd:element name="Topic" ma:index="6" nillable="true" ma:displayName="Topic" ma:default="None" ma:description="CRS Custom Column" ma:format="Dropdown" ma:internalName="Topic">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ma:internalName="Include_x0020_in_x0020_Site_x0020_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4E51A6F-E0E5-453C-85D5-64CCC1E78C3D}">
  <ds:schemaRefs>
    <ds:schemaRef ds:uri="http://schemas.microsoft.com/sharepoint/v3/contenttype/forms"/>
  </ds:schemaRefs>
</ds:datastoreItem>
</file>

<file path=customXml/itemProps2.xml><?xml version="1.0" encoding="utf-8"?>
<ds:datastoreItem xmlns:ds="http://schemas.openxmlformats.org/officeDocument/2006/customXml" ds:itemID="{CEA027C1-8AD3-4E33-B15B-CFBFA6DF4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CRS-1</Template>
  <TotalTime>16623</TotalTime>
  <Words>1483</Words>
  <Application>Microsoft Office PowerPoint</Application>
  <PresentationFormat>On-screen Show (4:3)</PresentationFormat>
  <Paragraphs>137</Paragraphs>
  <Slides>19</Slides>
  <Notes>14</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1_Office Theme</vt:lpstr>
      <vt:lpstr>2_Office Theme</vt:lpstr>
      <vt:lpstr>Overview of MBRRR  (Market-Based Rapid Response and Recovery)</vt:lpstr>
      <vt:lpstr>Session overview</vt:lpstr>
      <vt:lpstr>Why is market-based programming important?</vt:lpstr>
      <vt:lpstr>Market-based RRR</vt:lpstr>
      <vt:lpstr>Terminology</vt:lpstr>
      <vt:lpstr>Terminology</vt:lpstr>
      <vt:lpstr>Response Analysis</vt:lpstr>
      <vt:lpstr>Response Analysis: Pre-crisis mapping</vt:lpstr>
      <vt:lpstr>Response Analysis:  In-kind</vt:lpstr>
      <vt:lpstr>Response Analysis: Indirect Market Support</vt:lpstr>
      <vt:lpstr>MBRRR SO (SIP)</vt:lpstr>
      <vt:lpstr>SO1 Indicators</vt:lpstr>
      <vt:lpstr>SO1 Indicators</vt:lpstr>
      <vt:lpstr>SO1 Indicators</vt:lpstr>
      <vt:lpstr>Sphere Core Standards</vt:lpstr>
      <vt:lpstr>SEEP Minimum Economic Recovery Standards (MERS)</vt:lpstr>
      <vt:lpstr>Other MBRRR tools</vt:lpstr>
      <vt:lpstr>MBRRR Interventions</vt:lpstr>
      <vt:lpstr>Key Messages</vt:lpstr>
    </vt:vector>
  </TitlesOfParts>
  <Company>Catholic Relief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Power Point Template</dc:title>
  <dc:creator>arytter</dc:creator>
  <cp:lastModifiedBy>Brick, Geraldine (Dina)</cp:lastModifiedBy>
  <cp:revision>485</cp:revision>
  <cp:lastPrinted>2011-11-10T15:54:06Z</cp:lastPrinted>
  <dcterms:created xsi:type="dcterms:W3CDTF">2010-04-21T18:48:05Z</dcterms:created>
  <dcterms:modified xsi:type="dcterms:W3CDTF">2015-01-26T22:51:08Z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0x0101005708D81FF4B4BF4CA026B5EFB5ABDCEA</vt:lpwstr>
  </property>
  <property fmtid="{D5CDD505-2E9C-101B-9397-08002B2CF9AE}" pid="3" name="Language">
    <vt:lpwstr>English</vt:lpwstr>
  </property>
  <property fmtid="{D5CDD505-2E9C-101B-9397-08002B2CF9AE}" pid="4" name="Include in Site Index">
    <vt:lpwstr>0</vt:lpwstr>
  </property>
  <property fmtid="{D5CDD505-2E9C-101B-9397-08002B2CF9AE}" pid="5" name="Description Text">
    <vt:lpwstr>CRS Power Point Template</vt:lpwstr>
  </property>
  <property fmtid="{D5CDD505-2E9C-101B-9397-08002B2CF9AE}" pid="6" name="Geography">
    <vt:lpwstr>None</vt:lpwstr>
  </property>
  <property fmtid="{D5CDD505-2E9C-101B-9397-08002B2CF9AE}" pid="7" name="Topic">
    <vt:lpwstr>None</vt:lpwstr>
  </property>
  <property fmtid="{D5CDD505-2E9C-101B-9397-08002B2CF9AE}" pid="8" name="CRS Region">
    <vt:lpwstr/>
  </property>
</Properties>
</file>