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1"/>
  </p:notesMasterIdLst>
  <p:handoutMasterIdLst>
    <p:handoutMasterId r:id="rId32"/>
  </p:handoutMasterIdLst>
  <p:sldIdLst>
    <p:sldId id="497" r:id="rId5"/>
    <p:sldId id="552" r:id="rId6"/>
    <p:sldId id="545" r:id="rId7"/>
    <p:sldId id="541" r:id="rId8"/>
    <p:sldId id="548" r:id="rId9"/>
    <p:sldId id="558" r:id="rId10"/>
    <p:sldId id="559" r:id="rId11"/>
    <p:sldId id="510" r:id="rId12"/>
    <p:sldId id="562" r:id="rId13"/>
    <p:sldId id="554" r:id="rId14"/>
    <p:sldId id="560" r:id="rId15"/>
    <p:sldId id="561" r:id="rId16"/>
    <p:sldId id="549" r:id="rId17"/>
    <p:sldId id="529" r:id="rId18"/>
    <p:sldId id="508" r:id="rId19"/>
    <p:sldId id="546" r:id="rId20"/>
    <p:sldId id="555" r:id="rId21"/>
    <p:sldId id="563" r:id="rId22"/>
    <p:sldId id="544" r:id="rId23"/>
    <p:sldId id="528" r:id="rId24"/>
    <p:sldId id="542" r:id="rId25"/>
    <p:sldId id="556" r:id="rId26"/>
    <p:sldId id="509" r:id="rId27"/>
    <p:sldId id="565" r:id="rId28"/>
    <p:sldId id="550" r:id="rId29"/>
    <p:sldId id="551" r:id="rId30"/>
  </p:sldIdLst>
  <p:sldSz cx="10058400" cy="7772400"/>
  <p:notesSz cx="6858000" cy="9144000"/>
  <p:defaultText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8">
          <p15:clr>
            <a:srgbClr val="A4A3A4"/>
          </p15:clr>
        </p15:guide>
        <p15:guide id="2" orient="horz" pos="4265">
          <p15:clr>
            <a:srgbClr val="A4A3A4"/>
          </p15:clr>
        </p15:guide>
        <p15:guide id="3" orient="horz" pos="134">
          <p15:clr>
            <a:srgbClr val="A4A3A4"/>
          </p15:clr>
        </p15:guide>
        <p15:guide id="4" orient="horz" pos="4665">
          <p15:clr>
            <a:srgbClr val="A4A3A4"/>
          </p15:clr>
        </p15:guide>
        <p15:guide id="5" orient="horz" pos="580">
          <p15:clr>
            <a:srgbClr val="A4A3A4"/>
          </p15:clr>
        </p15:guide>
        <p15:guide id="6" orient="horz" pos="986">
          <p15:clr>
            <a:srgbClr val="A4A3A4"/>
          </p15:clr>
        </p15:guide>
        <p15:guide id="7" pos="6203">
          <p15:clr>
            <a:srgbClr val="A4A3A4"/>
          </p15:clr>
        </p15:guide>
        <p15:guide id="8" pos="3168">
          <p15:clr>
            <a:srgbClr val="A4A3A4"/>
          </p15:clr>
        </p15:guide>
        <p15:guide id="9" pos="5451">
          <p15:clr>
            <a:srgbClr val="A4A3A4"/>
          </p15:clr>
        </p15:guide>
        <p15:guide id="10" pos="574">
          <p15:clr>
            <a:srgbClr val="A4A3A4"/>
          </p15:clr>
        </p15:guide>
        <p15:guide id="11" pos="2098">
          <p15:clr>
            <a:srgbClr val="A4A3A4"/>
          </p15:clr>
        </p15:guide>
        <p15:guide id="12" pos="14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ine Brenna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258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686" autoAdjust="0"/>
  </p:normalViewPr>
  <p:slideViewPr>
    <p:cSldViewPr snapToGrid="0" snapToObjects="1">
      <p:cViewPr varScale="1">
        <p:scale>
          <a:sx n="51" d="100"/>
          <a:sy n="51" d="100"/>
        </p:scale>
        <p:origin x="1752" y="72"/>
      </p:cViewPr>
      <p:guideLst>
        <p:guide orient="horz" pos="2378"/>
        <p:guide orient="horz" pos="4265"/>
        <p:guide orient="horz" pos="134"/>
        <p:guide orient="horz" pos="4665"/>
        <p:guide orient="horz" pos="580"/>
        <p:guide orient="horz" pos="986"/>
        <p:guide pos="6203"/>
        <p:guide pos="3168"/>
        <p:guide pos="5451"/>
        <p:guide pos="574"/>
        <p:guide pos="2098"/>
        <p:guide pos="144"/>
      </p:guideLst>
    </p:cSldViewPr>
  </p:slideViewPr>
  <p:outlineViewPr>
    <p:cViewPr>
      <p:scale>
        <a:sx n="33" d="100"/>
        <a:sy n="33" d="100"/>
      </p:scale>
      <p:origin x="0" y="0"/>
    </p:cViewPr>
  </p:outlineViewPr>
  <p:notesTextViewPr>
    <p:cViewPr>
      <p:scale>
        <a:sx n="100" d="100"/>
        <a:sy n="100" d="100"/>
      </p:scale>
      <p:origin x="0" y="-79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75298D-2EF9-460A-9727-30663DAE8AB1}"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3640916D-7BEF-48C2-BD8B-C1F553CBEE03}">
      <dgm:prSet phldrT="[Text]" custT="1"/>
      <dgm:spPr>
        <a:solidFill>
          <a:srgbClr val="C00000"/>
        </a:solidFill>
      </dgm:spPr>
      <dgm:t>
        <a:bodyPr/>
        <a:lstStyle/>
        <a:p>
          <a:r>
            <a:rPr lang="en-US" sz="3200" dirty="0"/>
            <a:t>Local Caritas</a:t>
          </a:r>
        </a:p>
      </dgm:t>
    </dgm:pt>
    <dgm:pt modelId="{A789F306-2850-472A-A95C-F5B3363F6B92}" type="parTrans" cxnId="{972A53DF-AF1F-42BD-BB70-51EB1AB4FE87}">
      <dgm:prSet/>
      <dgm:spPr/>
      <dgm:t>
        <a:bodyPr/>
        <a:lstStyle/>
        <a:p>
          <a:endParaRPr lang="en-US"/>
        </a:p>
      </dgm:t>
    </dgm:pt>
    <dgm:pt modelId="{DFF0A7DF-C39F-4107-9553-10AEF4188BFD}" type="sibTrans" cxnId="{972A53DF-AF1F-42BD-BB70-51EB1AB4FE87}">
      <dgm:prSet/>
      <dgm:spPr/>
      <dgm:t>
        <a:bodyPr/>
        <a:lstStyle/>
        <a:p>
          <a:endParaRPr lang="en-US"/>
        </a:p>
      </dgm:t>
    </dgm:pt>
    <dgm:pt modelId="{5E061E31-E392-443B-9A55-0B72A4BCB03D}">
      <dgm:prSet phldrT="[Text]"/>
      <dgm:spPr>
        <a:solidFill>
          <a:schemeClr val="accent6"/>
        </a:solidFill>
      </dgm:spPr>
      <dgm:t>
        <a:bodyPr/>
        <a:lstStyle/>
        <a:p>
          <a:r>
            <a:rPr lang="en-US" dirty="0"/>
            <a:t>Caritas Internationalis Member Organizations</a:t>
          </a:r>
        </a:p>
      </dgm:t>
    </dgm:pt>
    <dgm:pt modelId="{8407EE81-B673-4F40-82BB-3166788A3052}" type="parTrans" cxnId="{3B4138C0-B975-48B9-B314-3EBB250B0210}">
      <dgm:prSet/>
      <dgm:spPr>
        <a:solidFill>
          <a:schemeClr val="bg1">
            <a:lumMod val="50000"/>
          </a:schemeClr>
        </a:solidFill>
      </dgm:spPr>
      <dgm:t>
        <a:bodyPr/>
        <a:lstStyle/>
        <a:p>
          <a:endParaRPr lang="en-US">
            <a:solidFill>
              <a:schemeClr val="tx1"/>
            </a:solidFill>
          </a:endParaRPr>
        </a:p>
      </dgm:t>
    </dgm:pt>
    <dgm:pt modelId="{515A9C0E-0582-43EC-986F-B6E780DEF068}" type="sibTrans" cxnId="{3B4138C0-B975-48B9-B314-3EBB250B0210}">
      <dgm:prSet/>
      <dgm:spPr/>
      <dgm:t>
        <a:bodyPr/>
        <a:lstStyle/>
        <a:p>
          <a:endParaRPr lang="en-US"/>
        </a:p>
      </dgm:t>
    </dgm:pt>
    <dgm:pt modelId="{7332CCA4-DD3A-41F6-AF8B-7760BD1C3B5F}">
      <dgm:prSet phldrT="[Text]"/>
      <dgm:spPr>
        <a:solidFill>
          <a:schemeClr val="tx2"/>
        </a:solidFill>
      </dgm:spPr>
      <dgm:t>
        <a:bodyPr/>
        <a:lstStyle/>
        <a:p>
          <a:r>
            <a:rPr lang="en-US" dirty="0"/>
            <a:t>CRS</a:t>
          </a:r>
        </a:p>
      </dgm:t>
    </dgm:pt>
    <dgm:pt modelId="{250AC36E-BE65-4CDF-8018-15A76B21BF41}" type="parTrans" cxnId="{CB2B7972-DF79-44DD-A3F1-B95C2919998E}">
      <dgm:prSet/>
      <dgm:spPr>
        <a:solidFill>
          <a:schemeClr val="bg1">
            <a:lumMod val="50000"/>
          </a:schemeClr>
        </a:solidFill>
      </dgm:spPr>
      <dgm:t>
        <a:bodyPr/>
        <a:lstStyle/>
        <a:p>
          <a:endParaRPr lang="en-US"/>
        </a:p>
      </dgm:t>
    </dgm:pt>
    <dgm:pt modelId="{632797DC-D719-4379-BAE6-B9A6622CFB0C}" type="sibTrans" cxnId="{CB2B7972-DF79-44DD-A3F1-B95C2919998E}">
      <dgm:prSet/>
      <dgm:spPr/>
      <dgm:t>
        <a:bodyPr/>
        <a:lstStyle/>
        <a:p>
          <a:endParaRPr lang="en-US"/>
        </a:p>
      </dgm:t>
    </dgm:pt>
    <dgm:pt modelId="{CA682679-4965-47FF-8261-590E9C2AB64D}" type="pres">
      <dgm:prSet presAssocID="{1375298D-2EF9-460A-9727-30663DAE8AB1}" presName="cycle" presStyleCnt="0">
        <dgm:presLayoutVars>
          <dgm:chMax val="1"/>
          <dgm:dir/>
          <dgm:animLvl val="ctr"/>
          <dgm:resizeHandles val="exact"/>
        </dgm:presLayoutVars>
      </dgm:prSet>
      <dgm:spPr/>
    </dgm:pt>
    <dgm:pt modelId="{542ED4EC-439E-48E8-89F2-F268AFF6918D}" type="pres">
      <dgm:prSet presAssocID="{3640916D-7BEF-48C2-BD8B-C1F553CBEE03}" presName="centerShape" presStyleLbl="node0" presStyleIdx="0" presStyleCnt="1" custLinFactNeighborX="-1000" custLinFactNeighborY="6269"/>
      <dgm:spPr/>
    </dgm:pt>
    <dgm:pt modelId="{5E6FAF4E-6711-4997-9E65-8CCA32651B2E}" type="pres">
      <dgm:prSet presAssocID="{8407EE81-B673-4F40-82BB-3166788A3052}" presName="parTrans" presStyleLbl="bgSibTrans2D1" presStyleIdx="0" presStyleCnt="2" custScaleX="52105" custLinFactY="13521" custLinFactNeighborX="8771" custLinFactNeighborY="100000"/>
      <dgm:spPr/>
    </dgm:pt>
    <dgm:pt modelId="{798454A1-9B5A-4D66-B42F-165521D066E2}" type="pres">
      <dgm:prSet presAssocID="{5E061E31-E392-443B-9A55-0B72A4BCB03D}" presName="node" presStyleLbl="node1" presStyleIdx="0" presStyleCnt="2" custScaleX="131653">
        <dgm:presLayoutVars>
          <dgm:bulletEnabled val="1"/>
        </dgm:presLayoutVars>
      </dgm:prSet>
      <dgm:spPr/>
    </dgm:pt>
    <dgm:pt modelId="{5DFD44D5-A2A4-42FB-81B8-85ACC3E753CA}" type="pres">
      <dgm:prSet presAssocID="{250AC36E-BE65-4CDF-8018-15A76B21BF41}" presName="parTrans" presStyleLbl="bgSibTrans2D1" presStyleIdx="1" presStyleCnt="2" custScaleX="51803" custLinFactY="12002" custLinFactNeighborX="-9145" custLinFactNeighborY="100000"/>
      <dgm:spPr/>
    </dgm:pt>
    <dgm:pt modelId="{68E8FB0E-3455-4B89-9CDE-9C8D59A8258E}" type="pres">
      <dgm:prSet presAssocID="{7332CCA4-DD3A-41F6-AF8B-7760BD1C3B5F}" presName="node" presStyleLbl="node1" presStyleIdx="1" presStyleCnt="2" custScaleX="134738">
        <dgm:presLayoutVars>
          <dgm:bulletEnabled val="1"/>
        </dgm:presLayoutVars>
      </dgm:prSet>
      <dgm:spPr/>
    </dgm:pt>
  </dgm:ptLst>
  <dgm:cxnLst>
    <dgm:cxn modelId="{7F7E8A17-6E45-44CF-B75C-BC7BBB357E84}" type="presOf" srcId="{1375298D-2EF9-460A-9727-30663DAE8AB1}" destId="{CA682679-4965-47FF-8261-590E9C2AB64D}" srcOrd="0" destOrd="0" presId="urn:microsoft.com/office/officeart/2005/8/layout/radial4"/>
    <dgm:cxn modelId="{D8C58522-86E0-48D8-876B-D123173FC1C6}" type="presOf" srcId="{5E061E31-E392-443B-9A55-0B72A4BCB03D}" destId="{798454A1-9B5A-4D66-B42F-165521D066E2}" srcOrd="0" destOrd="0" presId="urn:microsoft.com/office/officeart/2005/8/layout/radial4"/>
    <dgm:cxn modelId="{484E1841-EFDE-444A-832A-3A29539939B6}" type="presOf" srcId="{250AC36E-BE65-4CDF-8018-15A76B21BF41}" destId="{5DFD44D5-A2A4-42FB-81B8-85ACC3E753CA}" srcOrd="0" destOrd="0" presId="urn:microsoft.com/office/officeart/2005/8/layout/radial4"/>
    <dgm:cxn modelId="{8E9F894E-9050-4BFD-B139-09EED32F54A5}" type="presOf" srcId="{3640916D-7BEF-48C2-BD8B-C1F553CBEE03}" destId="{542ED4EC-439E-48E8-89F2-F268AFF6918D}" srcOrd="0" destOrd="0" presId="urn:microsoft.com/office/officeart/2005/8/layout/radial4"/>
    <dgm:cxn modelId="{F7BD1771-62EE-492D-80B5-04A7E8BDB99F}" type="presOf" srcId="{7332CCA4-DD3A-41F6-AF8B-7760BD1C3B5F}" destId="{68E8FB0E-3455-4B89-9CDE-9C8D59A8258E}" srcOrd="0" destOrd="0" presId="urn:microsoft.com/office/officeart/2005/8/layout/radial4"/>
    <dgm:cxn modelId="{CB2B7972-DF79-44DD-A3F1-B95C2919998E}" srcId="{3640916D-7BEF-48C2-BD8B-C1F553CBEE03}" destId="{7332CCA4-DD3A-41F6-AF8B-7760BD1C3B5F}" srcOrd="1" destOrd="0" parTransId="{250AC36E-BE65-4CDF-8018-15A76B21BF41}" sibTransId="{632797DC-D719-4379-BAE6-B9A6622CFB0C}"/>
    <dgm:cxn modelId="{58336BBE-11CA-47A1-BD2C-2832C9882BDC}" type="presOf" srcId="{8407EE81-B673-4F40-82BB-3166788A3052}" destId="{5E6FAF4E-6711-4997-9E65-8CCA32651B2E}" srcOrd="0" destOrd="0" presId="urn:microsoft.com/office/officeart/2005/8/layout/radial4"/>
    <dgm:cxn modelId="{3B4138C0-B975-48B9-B314-3EBB250B0210}" srcId="{3640916D-7BEF-48C2-BD8B-C1F553CBEE03}" destId="{5E061E31-E392-443B-9A55-0B72A4BCB03D}" srcOrd="0" destOrd="0" parTransId="{8407EE81-B673-4F40-82BB-3166788A3052}" sibTransId="{515A9C0E-0582-43EC-986F-B6E780DEF068}"/>
    <dgm:cxn modelId="{972A53DF-AF1F-42BD-BB70-51EB1AB4FE87}" srcId="{1375298D-2EF9-460A-9727-30663DAE8AB1}" destId="{3640916D-7BEF-48C2-BD8B-C1F553CBEE03}" srcOrd="0" destOrd="0" parTransId="{A789F306-2850-472A-A95C-F5B3363F6B92}" sibTransId="{DFF0A7DF-C39F-4107-9553-10AEF4188BFD}"/>
    <dgm:cxn modelId="{8BEF59A7-8416-44E1-A149-854F1DB0FFDF}" type="presParOf" srcId="{CA682679-4965-47FF-8261-590E9C2AB64D}" destId="{542ED4EC-439E-48E8-89F2-F268AFF6918D}" srcOrd="0" destOrd="0" presId="urn:microsoft.com/office/officeart/2005/8/layout/radial4"/>
    <dgm:cxn modelId="{26A68A2B-B66E-40C3-8724-20DF80671AB5}" type="presParOf" srcId="{CA682679-4965-47FF-8261-590E9C2AB64D}" destId="{5E6FAF4E-6711-4997-9E65-8CCA32651B2E}" srcOrd="1" destOrd="0" presId="urn:microsoft.com/office/officeart/2005/8/layout/radial4"/>
    <dgm:cxn modelId="{2B789D04-AF0E-4395-BBE3-934EB92FF927}" type="presParOf" srcId="{CA682679-4965-47FF-8261-590E9C2AB64D}" destId="{798454A1-9B5A-4D66-B42F-165521D066E2}" srcOrd="2" destOrd="0" presId="urn:microsoft.com/office/officeart/2005/8/layout/radial4"/>
    <dgm:cxn modelId="{995A8443-F345-488A-8EBC-0198678E9B83}" type="presParOf" srcId="{CA682679-4965-47FF-8261-590E9C2AB64D}" destId="{5DFD44D5-A2A4-42FB-81B8-85ACC3E753CA}" srcOrd="3" destOrd="0" presId="urn:microsoft.com/office/officeart/2005/8/layout/radial4"/>
    <dgm:cxn modelId="{A24325D5-F65B-44DF-BA17-C465319F2A64}" type="presParOf" srcId="{CA682679-4965-47FF-8261-590E9C2AB64D}" destId="{68E8FB0E-3455-4B89-9CDE-9C8D59A8258E}" srcOrd="4"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ED4EC-439E-48E8-89F2-F268AFF6918D}">
      <dsp:nvSpPr>
        <dsp:cNvPr id="0" name=""/>
        <dsp:cNvSpPr/>
      </dsp:nvSpPr>
      <dsp:spPr>
        <a:xfrm>
          <a:off x="2726852" y="2580957"/>
          <a:ext cx="2597467" cy="2597467"/>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Local Caritas</a:t>
          </a:r>
        </a:p>
      </dsp:txBody>
      <dsp:txXfrm>
        <a:off x="3107242" y="2961347"/>
        <a:ext cx="1836687" cy="1836687"/>
      </dsp:txXfrm>
    </dsp:sp>
    <dsp:sp modelId="{5E6FAF4E-6711-4997-9E65-8CCA32651B2E}">
      <dsp:nvSpPr>
        <dsp:cNvPr id="0" name=""/>
        <dsp:cNvSpPr/>
      </dsp:nvSpPr>
      <dsp:spPr>
        <a:xfrm rot="13270403">
          <a:off x="1688063" y="2652130"/>
          <a:ext cx="1194965" cy="740278"/>
        </a:xfrm>
        <a:prstGeom prst="lef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798454A1-9B5A-4D66-B42F-165521D066E2}">
      <dsp:nvSpPr>
        <dsp:cNvPr id="0" name=""/>
        <dsp:cNvSpPr/>
      </dsp:nvSpPr>
      <dsp:spPr>
        <a:xfrm>
          <a:off x="-403074" y="439949"/>
          <a:ext cx="3248661" cy="1974075"/>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n-US" sz="3100" kern="1200" dirty="0"/>
            <a:t>Caritas Internationalis Member Organizations</a:t>
          </a:r>
        </a:p>
      </dsp:txBody>
      <dsp:txXfrm>
        <a:off x="-345255" y="497768"/>
        <a:ext cx="3133023" cy="1858437"/>
      </dsp:txXfrm>
    </dsp:sp>
    <dsp:sp modelId="{5DFD44D5-A2A4-42FB-81B8-85ACC3E753CA}">
      <dsp:nvSpPr>
        <dsp:cNvPr id="0" name=""/>
        <dsp:cNvSpPr/>
      </dsp:nvSpPr>
      <dsp:spPr>
        <a:xfrm rot="19212498">
          <a:off x="5211317" y="2652140"/>
          <a:ext cx="1240307" cy="740278"/>
        </a:xfrm>
        <a:prstGeom prst="lef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68E8FB0E-3455-4B89-9CDE-9C8D59A8258E}">
      <dsp:nvSpPr>
        <dsp:cNvPr id="0" name=""/>
        <dsp:cNvSpPr/>
      </dsp:nvSpPr>
      <dsp:spPr>
        <a:xfrm>
          <a:off x="5307887" y="439949"/>
          <a:ext cx="3324786" cy="1974075"/>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n-US" sz="3100" kern="1200" dirty="0"/>
            <a:t>CRS</a:t>
          </a:r>
        </a:p>
      </dsp:txBody>
      <dsp:txXfrm>
        <a:off x="5365706" y="497768"/>
        <a:ext cx="3209148" cy="185843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E8377D-C277-4243-890F-7D76210F3C08}" type="datetimeFigureOut">
              <a:rPr lang="en-US" smtClean="0"/>
              <a:t>1/9/2018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B7F2B3-4DAE-CA44-8BCF-1F2B32124916}" type="slidenum">
              <a:rPr lang="en-US" smtClean="0"/>
              <a:t>‹#›</a:t>
            </a:fld>
            <a:endParaRPr lang="en-US" dirty="0"/>
          </a:p>
        </p:txBody>
      </p:sp>
    </p:spTree>
    <p:extLst>
      <p:ext uri="{BB962C8B-B14F-4D97-AF65-F5344CB8AC3E}">
        <p14:creationId xmlns:p14="http://schemas.microsoft.com/office/powerpoint/2010/main" val="16379413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45E5E6-BD34-F249-9CFD-B38C07B14384}" type="datetimeFigureOut">
              <a:rPr lang="en-US" smtClean="0"/>
              <a:t>1/9/2018</a:t>
            </a:fld>
            <a:endParaRPr lang="en-US" dirty="0"/>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A5B7E7-E587-8349-8679-CA163636E320}" type="slidenum">
              <a:rPr lang="en-US" smtClean="0"/>
              <a:t>‹#›</a:t>
            </a:fld>
            <a:endParaRPr lang="en-US" dirty="0"/>
          </a:p>
        </p:txBody>
      </p:sp>
    </p:spTree>
    <p:extLst>
      <p:ext uri="{BB962C8B-B14F-4D97-AF65-F5344CB8AC3E}">
        <p14:creationId xmlns:p14="http://schemas.microsoft.com/office/powerpoint/2010/main" val="1778913294"/>
      </p:ext>
    </p:extLst>
  </p:cSld>
  <p:clrMap bg1="lt1" tx1="dk1" bg2="lt2" tx2="dk2" accent1="accent1" accent2="accent2" accent3="accent3" accent4="accent4" accent5="accent5" accent6="accent6" hlink="hlink" folHlink="folHlink"/>
  <p:hf hdr="0" ftr="0" dt="0"/>
  <p:notesStyle>
    <a:lvl1pPr marL="0" algn="l" defTabSz="509412" rtl="0" eaLnBrk="1" latinLnBrk="0" hangingPunct="1">
      <a:defRPr sz="1300" kern="1200">
        <a:solidFill>
          <a:schemeClr val="tx1"/>
        </a:solidFill>
        <a:latin typeface="+mn-lt"/>
        <a:ea typeface="+mn-ea"/>
        <a:cs typeface="+mn-cs"/>
      </a:defRPr>
    </a:lvl1pPr>
    <a:lvl2pPr marL="509412" algn="l" defTabSz="509412" rtl="0" eaLnBrk="1" latinLnBrk="0" hangingPunct="1">
      <a:defRPr sz="1300" kern="1200">
        <a:solidFill>
          <a:schemeClr val="tx1"/>
        </a:solidFill>
        <a:latin typeface="+mn-lt"/>
        <a:ea typeface="+mn-ea"/>
        <a:cs typeface="+mn-cs"/>
      </a:defRPr>
    </a:lvl2pPr>
    <a:lvl3pPr marL="1018824" algn="l" defTabSz="509412" rtl="0" eaLnBrk="1" latinLnBrk="0" hangingPunct="1">
      <a:defRPr sz="1300" kern="1200">
        <a:solidFill>
          <a:schemeClr val="tx1"/>
        </a:solidFill>
        <a:latin typeface="+mn-lt"/>
        <a:ea typeface="+mn-ea"/>
        <a:cs typeface="+mn-cs"/>
      </a:defRPr>
    </a:lvl3pPr>
    <a:lvl4pPr marL="1528237" algn="l" defTabSz="509412" rtl="0" eaLnBrk="1" latinLnBrk="0" hangingPunct="1">
      <a:defRPr sz="1300" kern="1200">
        <a:solidFill>
          <a:schemeClr val="tx1"/>
        </a:solidFill>
        <a:latin typeface="+mn-lt"/>
        <a:ea typeface="+mn-ea"/>
        <a:cs typeface="+mn-cs"/>
      </a:defRPr>
    </a:lvl4pPr>
    <a:lvl5pPr marL="2037649" algn="l" defTabSz="509412" rtl="0" eaLnBrk="1" latinLnBrk="0" hangingPunct="1">
      <a:defRPr sz="1300" kern="1200">
        <a:solidFill>
          <a:schemeClr val="tx1"/>
        </a:solidFill>
        <a:latin typeface="+mn-lt"/>
        <a:ea typeface="+mn-ea"/>
        <a:cs typeface="+mn-cs"/>
      </a:defRPr>
    </a:lvl5pPr>
    <a:lvl6pPr marL="2547061" algn="l" defTabSz="509412" rtl="0" eaLnBrk="1" latinLnBrk="0" hangingPunct="1">
      <a:defRPr sz="1300" kern="1200">
        <a:solidFill>
          <a:schemeClr val="tx1"/>
        </a:solidFill>
        <a:latin typeface="+mn-lt"/>
        <a:ea typeface="+mn-ea"/>
        <a:cs typeface="+mn-cs"/>
      </a:defRPr>
    </a:lvl6pPr>
    <a:lvl7pPr marL="3056473" algn="l" defTabSz="509412" rtl="0" eaLnBrk="1" latinLnBrk="0" hangingPunct="1">
      <a:defRPr sz="1300" kern="1200">
        <a:solidFill>
          <a:schemeClr val="tx1"/>
        </a:solidFill>
        <a:latin typeface="+mn-lt"/>
        <a:ea typeface="+mn-ea"/>
        <a:cs typeface="+mn-cs"/>
      </a:defRPr>
    </a:lvl7pPr>
    <a:lvl8pPr marL="3565886" algn="l" defTabSz="509412" rtl="0" eaLnBrk="1" latinLnBrk="0" hangingPunct="1">
      <a:defRPr sz="1300" kern="1200">
        <a:solidFill>
          <a:schemeClr val="tx1"/>
        </a:solidFill>
        <a:latin typeface="+mn-lt"/>
        <a:ea typeface="+mn-ea"/>
        <a:cs typeface="+mn-cs"/>
      </a:defRPr>
    </a:lvl8pPr>
    <a:lvl9pPr marL="4075298" algn="l" defTabSz="5094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Welcome to this introduction to operational aspects of partnership and grants management.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This presentation will give you an overview of operational partnership and grants challenges you and your staff may face during an emergency, along with guidance and best practices to help you address these challenges.  </a:t>
            </a:r>
          </a:p>
          <a:p>
            <a:r>
              <a:rPr lang="en-US" sz="1300" kern="1200" dirty="0">
                <a:solidFill>
                  <a:schemeClr val="tx1"/>
                </a:solidFill>
                <a:effectLst/>
                <a:latin typeface="+mn-lt"/>
                <a:ea typeface="+mn-ea"/>
                <a:cs typeface="+mn-cs"/>
              </a:rPr>
              <a:t>So, let’s begin…</a:t>
            </a:r>
          </a:p>
          <a:p>
            <a:endParaRPr lang="en-US" dirty="0"/>
          </a:p>
        </p:txBody>
      </p:sp>
      <p:sp>
        <p:nvSpPr>
          <p:cNvPr id="4" name="Slide Number Placeholder 3"/>
          <p:cNvSpPr>
            <a:spLocks noGrp="1"/>
          </p:cNvSpPr>
          <p:nvPr>
            <p:ph type="sldNum" sz="quarter" idx="10"/>
          </p:nvPr>
        </p:nvSpPr>
        <p:spPr/>
        <p:txBody>
          <a:bodyPr/>
          <a:lstStyle/>
          <a:p>
            <a:pPr>
              <a:defRPr/>
            </a:pPr>
            <a:fld id="{EA44C222-8371-3043-B416-0559872816F5}" type="slidenum">
              <a:rPr lang="en-US" smtClean="0"/>
              <a:pPr>
                <a:defRPr/>
              </a:pPr>
              <a:t>1</a:t>
            </a:fld>
            <a:endParaRPr lang="en-US" dirty="0"/>
          </a:p>
        </p:txBody>
      </p:sp>
    </p:spTree>
    <p:extLst>
      <p:ext uri="{BB962C8B-B14F-4D97-AF65-F5344CB8AC3E}">
        <p14:creationId xmlns:p14="http://schemas.microsoft.com/office/powerpoint/2010/main" val="2689254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In general, the higher the capacity of your partner, the less support you will likely need to provide…. However, in an emergency, even your highest capacity partners will usually need help.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In addition to funding support, this often takes the form of providing technical advice &amp; support for the emergency response, seconding staff short term as “surge capacity” to get things up and running  -- expanding staff &amp; facilities as needed, ensuring that partners are represented at coordination meetings – at both local and national levels, and accessing services provided through the cluster system.</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For partners who have a bit less capacity, you may need to provide additional support. Depending on their needs, this could include more intensive training and regular accompaniment of partner operations staff, as well as strengthening partner admin, finance and logistics systems.  This is often done through longer term </a:t>
            </a:r>
            <a:r>
              <a:rPr lang="en-US" sz="1300" kern="1200" dirty="0" err="1">
                <a:solidFill>
                  <a:schemeClr val="tx1"/>
                </a:solidFill>
                <a:effectLst/>
                <a:latin typeface="+mn-lt"/>
                <a:ea typeface="+mn-ea"/>
                <a:cs typeface="+mn-cs"/>
              </a:rPr>
              <a:t>secondments</a:t>
            </a:r>
            <a:r>
              <a:rPr lang="en-US" sz="1300" kern="1200" dirty="0">
                <a:solidFill>
                  <a:schemeClr val="tx1"/>
                </a:solidFill>
                <a:effectLst/>
                <a:latin typeface="+mn-lt"/>
                <a:ea typeface="+mn-ea"/>
                <a:cs typeface="+mn-cs"/>
              </a:rPr>
              <a:t> – having CRS staff based in the field alongside the partner to assist with daily tasks.</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For partners whose current capacity is low or for new partners with untested capacity, it is often best to have CRS directly undertake major operational functions such as procurement, logistics, warehousing, and cash/voucher payments.   This allows partners to concentrate on programming aspects of the response, such as community outreach, beneficiary identification and the organization of distributions or other activities.    </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10</a:t>
            </a:fld>
            <a:endParaRPr lang="en-US" dirty="0"/>
          </a:p>
        </p:txBody>
      </p:sp>
    </p:spTree>
    <p:extLst>
      <p:ext uri="{BB962C8B-B14F-4D97-AF65-F5344CB8AC3E}">
        <p14:creationId xmlns:p14="http://schemas.microsoft.com/office/powerpoint/2010/main" val="4167500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Over the course of the emergency response and recovery, you’ll need to regularly reassess the relationship with your partners.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Partner capacity is often built up over time, and infrastructure – such as markets &amp; banking systems – in affected areas may begin to recover.  As this happens, the partner should be given the opportunity to take on greater responsibility and autonomy.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Alternatively, you may find that a higher-capacity partner starts to get overwhelmed…  </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One of the most common reasons for this in an emergency context is that partners may over-extend themselves, taking on more than they can handle.  This is especially true if they were one of the only organizations working in a specific area when the emergency occurred… they will often feel a huge responsibility to the community to respond to all their needs, as well as enormous pressure from donor agencies to take on emergency projects.   </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Another common challenge is that partners may lose some of their best staff to international NGOs, UN agencies and donors, as these agencies increase their presence in the wake of a disaster.   Helping partners put good staff policies in place and provide a conducive work environment can help to mitigate this; but if not, further recruitment and training of staff will need to be done.</a:t>
            </a:r>
          </a:p>
          <a:p>
            <a:pPr marL="0" lvl="0" indent="0">
              <a:buFont typeface="Arial" panose="020B0604020202020204" pitchFamily="34" charset="0"/>
              <a:buNone/>
            </a:pPr>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Try to catch these types of issues early and adjust your support accordingly!!  </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11</a:t>
            </a:fld>
            <a:endParaRPr lang="en-US" dirty="0"/>
          </a:p>
        </p:txBody>
      </p:sp>
    </p:spTree>
    <p:extLst>
      <p:ext uri="{BB962C8B-B14F-4D97-AF65-F5344CB8AC3E}">
        <p14:creationId xmlns:p14="http://schemas.microsoft.com/office/powerpoint/2010/main" val="2314736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09412"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mn-lt"/>
                <a:ea typeface="+mn-ea"/>
                <a:cs typeface="+mn-cs"/>
              </a:rPr>
              <a:t>Remember that at the end of the day – </a:t>
            </a:r>
            <a:r>
              <a:rPr lang="en-US" sz="1300" b="1" kern="1200" dirty="0">
                <a:solidFill>
                  <a:schemeClr val="tx1"/>
                </a:solidFill>
                <a:effectLst/>
                <a:latin typeface="+mn-lt"/>
                <a:ea typeface="+mn-ea"/>
                <a:cs typeface="+mn-cs"/>
              </a:rPr>
              <a:t>you </a:t>
            </a:r>
            <a:r>
              <a:rPr lang="en-US" sz="1300" kern="1200" dirty="0">
                <a:solidFill>
                  <a:schemeClr val="tx1"/>
                </a:solidFill>
                <a:effectLst/>
                <a:latin typeface="+mn-lt"/>
                <a:ea typeface="+mn-ea"/>
                <a:cs typeface="+mn-cs"/>
              </a:rPr>
              <a:t>are ultimately responsible for ensuring that the aid CRS has promised to provide reaches people in need!    In general, be conservative in your estimate of a partner’s support needs &amp; be ready to step in and help!!!   </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12</a:t>
            </a:fld>
            <a:endParaRPr lang="en-US" dirty="0"/>
          </a:p>
        </p:txBody>
      </p:sp>
    </p:spTree>
    <p:extLst>
      <p:ext uri="{BB962C8B-B14F-4D97-AF65-F5344CB8AC3E}">
        <p14:creationId xmlns:p14="http://schemas.microsoft.com/office/powerpoint/2010/main" val="2130310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There are two main mechanisms for funding partners.  The first is a service contract.   This is typically used if a partner’s role is limited to a specific service or output – say, providing hygiene promotion in 50 villages.  In this case, the partner is treated as a vendor, with payment contingent on the progress they make in providing the service or output.  When using a service contract, the CRS Sub-recipient Financial </a:t>
            </a:r>
            <a:r>
              <a:rPr lang="en-US" sz="1300" kern="1200" dirty="0" err="1">
                <a:solidFill>
                  <a:schemeClr val="tx1"/>
                </a:solidFill>
                <a:effectLst/>
                <a:latin typeface="+mn-lt"/>
                <a:ea typeface="+mn-ea"/>
                <a:cs typeface="+mn-cs"/>
              </a:rPr>
              <a:t>Mgmt</a:t>
            </a:r>
            <a:r>
              <a:rPr lang="en-US" sz="1300" kern="1200" dirty="0">
                <a:solidFill>
                  <a:schemeClr val="tx1"/>
                </a:solidFill>
                <a:effectLst/>
                <a:latin typeface="+mn-lt"/>
                <a:ea typeface="+mn-ea"/>
                <a:cs typeface="+mn-cs"/>
              </a:rPr>
              <a:t> Policy does not apply.</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The most common funding mechanism, however, is a sub-recipient agreement.  This is used for most programming partners and CRS agreement templates are available.  It should be noted that these partners fall under the Sub-recipient Financial </a:t>
            </a:r>
            <a:r>
              <a:rPr lang="en-US" sz="1300" kern="1200" dirty="0" err="1">
                <a:solidFill>
                  <a:schemeClr val="tx1"/>
                </a:solidFill>
                <a:effectLst/>
                <a:latin typeface="+mn-lt"/>
                <a:ea typeface="+mn-ea"/>
                <a:cs typeface="+mn-cs"/>
              </a:rPr>
              <a:t>Mgmt</a:t>
            </a:r>
            <a:r>
              <a:rPr lang="en-US" sz="1300" kern="1200" dirty="0">
                <a:solidFill>
                  <a:schemeClr val="tx1"/>
                </a:solidFill>
                <a:effectLst/>
                <a:latin typeface="+mn-lt"/>
                <a:ea typeface="+mn-ea"/>
                <a:cs typeface="+mn-cs"/>
              </a:rPr>
              <a:t> policy.</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13</a:t>
            </a:fld>
            <a:endParaRPr lang="en-US" dirty="0"/>
          </a:p>
        </p:txBody>
      </p:sp>
    </p:spTree>
    <p:extLst>
      <p:ext uri="{BB962C8B-B14F-4D97-AF65-F5344CB8AC3E}">
        <p14:creationId xmlns:p14="http://schemas.microsoft.com/office/powerpoint/2010/main" val="4091784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The Sub-recipient Financial </a:t>
            </a:r>
            <a:r>
              <a:rPr lang="en-US" sz="1300" kern="1200" dirty="0" err="1">
                <a:solidFill>
                  <a:schemeClr val="tx1"/>
                </a:solidFill>
                <a:effectLst/>
                <a:latin typeface="+mn-lt"/>
                <a:ea typeface="+mn-ea"/>
                <a:cs typeface="+mn-cs"/>
              </a:rPr>
              <a:t>Mgmt</a:t>
            </a:r>
            <a:r>
              <a:rPr lang="en-US" sz="1300" kern="1200" dirty="0">
                <a:solidFill>
                  <a:schemeClr val="tx1"/>
                </a:solidFill>
                <a:effectLst/>
                <a:latin typeface="+mn-lt"/>
                <a:ea typeface="+mn-ea"/>
                <a:cs typeface="+mn-cs"/>
              </a:rPr>
              <a:t> Policy (or SRFM for short) typically requires CRS to conduct a full assessment of a new partner before an agreement can be signed.  These assessments can be quite lengthy.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The SRFM policy therefore provides flexibility in an emergency, under Section 2.3.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If you’re planning to work with a new partner for an emergency response, you may proceed immediately with a sub-recipient agreement, without having to undertake a full assessment in advance, if the sub-recipient is categorized as having inadequate internal controls.  In other words – as high risk.</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The Country Program has 90 days from the signing of the agreement to undertake the assessment;  this can be extended to 180 days with the Regional Director’s approval and further extensions may be granted with the additional approval of the Director of Overseas Finance. </a:t>
            </a:r>
          </a:p>
          <a:p>
            <a:endParaRPr lang="en-US" dirty="0"/>
          </a:p>
          <a:p>
            <a:r>
              <a:rPr lang="en-US" sz="1300" kern="1200" dirty="0">
                <a:solidFill>
                  <a:schemeClr val="tx1"/>
                </a:solidFill>
                <a:effectLst/>
                <a:latin typeface="+mn-lt"/>
                <a:ea typeface="+mn-ea"/>
                <a:cs typeface="+mn-cs"/>
              </a:rPr>
              <a:t>You may want to think about whether it is worthwhile to do a subrecipient assessment, if the project is short and country program does not plan to continue with the partner.</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Note that other exceptions from the SRFM policy are also possible – but would need to be justified and receive prior, written approval from the Director of Overseas Finance.</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14</a:t>
            </a:fld>
            <a:endParaRPr lang="en-US" dirty="0"/>
          </a:p>
        </p:txBody>
      </p:sp>
    </p:spTree>
    <p:extLst>
      <p:ext uri="{BB962C8B-B14F-4D97-AF65-F5344CB8AC3E}">
        <p14:creationId xmlns:p14="http://schemas.microsoft.com/office/powerpoint/2010/main" val="1588690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Now, let’s turn to grant management…</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To start an emergency response, you’ll need quick access to funding…</a:t>
            </a:r>
          </a:p>
          <a:p>
            <a:pPr marL="285750" indent="-285750">
              <a:buFont typeface="Arial" panose="020B0604020202020204" pitchFamily="34" charset="0"/>
              <a:buChar char="•"/>
            </a:pPr>
            <a:r>
              <a:rPr lang="en-US" sz="1300" kern="1200" dirty="0">
                <a:solidFill>
                  <a:schemeClr val="tx1"/>
                </a:solidFill>
                <a:effectLst/>
                <a:latin typeface="+mn-lt"/>
                <a:ea typeface="+mn-ea"/>
                <a:cs typeface="+mn-cs"/>
              </a:rPr>
              <a:t>CRS has internal emergency funds that can be used for the immediate start-up of a response.  These funds are managed by the HRD and can be released upon receipt of a funding request and the first emergency situation report.</a:t>
            </a:r>
          </a:p>
          <a:p>
            <a:pPr marL="285750" indent="-285750">
              <a:buFont typeface="Arial" panose="020B0604020202020204" pitchFamily="34" charset="0"/>
              <a:buChar char="•"/>
            </a:pPr>
            <a:r>
              <a:rPr lang="en-US" sz="1300" kern="1200" dirty="0">
                <a:solidFill>
                  <a:schemeClr val="tx1"/>
                </a:solidFill>
                <a:effectLst/>
                <a:latin typeface="+mn-lt"/>
                <a:ea typeface="+mn-ea"/>
                <a:cs typeface="+mn-cs"/>
              </a:rPr>
              <a:t>As you pursue additional, external funding, the country program can request a DSPN to begin implementation even before the agreement is signed if there’s a high likelihood that the donor will approve the project.  From a programming perspective, this allows for quicker implementation.  From a finance perspective, it is better to start charging expenses to this donor as soon as possible, rather than charging expenses to a private DSPN during the interim and then having to reclassify.  The Director of Overseas Finance will need to approve the DSPN, and, depending on the size of the anticipated grant, may set a limit on the amount that can be spent in this interim period before signature.  If the donor ultimately does not approve the grant, the expenses incurred will generally need to be absorbed by CRS private funds.</a:t>
            </a:r>
            <a:endParaRPr lang="en-US" sz="2800" dirty="0"/>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15</a:t>
            </a:fld>
            <a:endParaRPr lang="en-US" dirty="0"/>
          </a:p>
        </p:txBody>
      </p:sp>
    </p:spTree>
    <p:extLst>
      <p:ext uri="{BB962C8B-B14F-4D97-AF65-F5344CB8AC3E}">
        <p14:creationId xmlns:p14="http://schemas.microsoft.com/office/powerpoint/2010/main" val="1994657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As you’re developing emergency grant proposals, bear in mind that the context is quite fluid and you’ll want to be able to adapt quickly to address any changes… so keep you emergency project proposals as </a:t>
            </a:r>
            <a:r>
              <a:rPr lang="en-US" sz="1300" b="1" i="1" kern="1200" dirty="0">
                <a:solidFill>
                  <a:schemeClr val="tx1"/>
                </a:solidFill>
                <a:effectLst/>
                <a:latin typeface="+mn-lt"/>
                <a:ea typeface="+mn-ea"/>
                <a:cs typeface="+mn-cs"/>
              </a:rPr>
              <a:t>flexible as possible…</a:t>
            </a:r>
            <a:endParaRPr lang="en-US" sz="13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This includes </a:t>
            </a:r>
            <a:r>
              <a:rPr lang="en-US" sz="1300" b="1" kern="1200" dirty="0">
                <a:solidFill>
                  <a:schemeClr val="tx1"/>
                </a:solidFill>
                <a:effectLst/>
                <a:latin typeface="+mn-lt"/>
                <a:ea typeface="+mn-ea"/>
                <a:cs typeface="+mn-cs"/>
              </a:rPr>
              <a:t>program methodologies.  </a:t>
            </a:r>
            <a:r>
              <a:rPr lang="en-US" sz="1300" b="0" kern="1200" dirty="0">
                <a:solidFill>
                  <a:schemeClr val="tx1"/>
                </a:solidFill>
                <a:effectLst/>
                <a:latin typeface="+mn-lt"/>
                <a:ea typeface="+mn-ea"/>
                <a:cs typeface="+mn-cs"/>
              </a:rPr>
              <a:t>Wh</a:t>
            </a:r>
            <a:r>
              <a:rPr lang="en-US" sz="1300" kern="1200" dirty="0">
                <a:solidFill>
                  <a:schemeClr val="tx1"/>
                </a:solidFill>
                <a:effectLst/>
                <a:latin typeface="+mn-lt"/>
                <a:ea typeface="+mn-ea"/>
                <a:cs typeface="+mn-cs"/>
              </a:rPr>
              <a:t>en discussing these in a proposal, for example, you can note that CRS’ preferred method of assistance is cash &amp; vouchers.  If, based on your assessment, local markets in certain areas of operation are not yet ready to support this, you can state that CRS will start with direct purchase and distribution of commodities but will move to cash/vouchers as soon as local markets allow.</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The same applies to </a:t>
            </a:r>
            <a:r>
              <a:rPr lang="en-US" sz="1300" b="1" kern="1200" dirty="0">
                <a:solidFill>
                  <a:schemeClr val="tx1"/>
                </a:solidFill>
                <a:effectLst/>
                <a:latin typeface="+mn-lt"/>
                <a:ea typeface="+mn-ea"/>
                <a:cs typeface="+mn-cs"/>
              </a:rPr>
              <a:t>partnership modalities.</a:t>
            </a:r>
            <a:r>
              <a:rPr lang="en-US" sz="1300" kern="1200" dirty="0">
                <a:solidFill>
                  <a:schemeClr val="tx1"/>
                </a:solidFill>
                <a:effectLst/>
                <a:latin typeface="+mn-lt"/>
                <a:ea typeface="+mn-ea"/>
                <a:cs typeface="+mn-cs"/>
              </a:rPr>
              <a:t> You can indicate that CRS will be taking a more active operational and programming role initially, but will work to build partner capacity and autonomy over the course of the response and recovery.</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Also, try to keep target </a:t>
            </a:r>
            <a:r>
              <a:rPr lang="en-US" sz="1300" b="1" kern="1200" dirty="0">
                <a:solidFill>
                  <a:schemeClr val="tx1"/>
                </a:solidFill>
                <a:effectLst/>
                <a:latin typeface="+mn-lt"/>
                <a:ea typeface="+mn-ea"/>
                <a:cs typeface="+mn-cs"/>
              </a:rPr>
              <a:t>locations</a:t>
            </a:r>
            <a:r>
              <a:rPr lang="en-US" sz="1300" kern="1200" dirty="0">
                <a:solidFill>
                  <a:schemeClr val="tx1"/>
                </a:solidFill>
                <a:effectLst/>
                <a:latin typeface="+mn-lt"/>
                <a:ea typeface="+mn-ea"/>
                <a:cs typeface="+mn-cs"/>
              </a:rPr>
              <a:t> as broad as possible, such as the provincial or district level.  Populations may move in response to the emergency, or you may discover that certain villages you thought were unaffected actually need assistance.  In your proposal, highlight your coordination with other actors at the local level, which helps to ensure there are no gaps or overlaps in coverage.  </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16</a:t>
            </a:fld>
            <a:endParaRPr lang="en-US" dirty="0"/>
          </a:p>
        </p:txBody>
      </p:sp>
    </p:spTree>
    <p:extLst>
      <p:ext uri="{BB962C8B-B14F-4D97-AF65-F5344CB8AC3E}">
        <p14:creationId xmlns:p14="http://schemas.microsoft.com/office/powerpoint/2010/main" val="658589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The same principle of flexibility should also be applied when preparing budgets.  This means: </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if you </a:t>
            </a:r>
            <a:r>
              <a:rPr lang="en-US" sz="1400" i="1" kern="1200" dirty="0">
                <a:solidFill>
                  <a:schemeClr val="tx1"/>
                </a:solidFill>
                <a:effectLst/>
                <a:latin typeface="+mn-lt"/>
                <a:ea typeface="+mn-ea"/>
                <a:cs typeface="+mn-cs"/>
              </a:rPr>
              <a:t>think</a:t>
            </a:r>
            <a:r>
              <a:rPr lang="en-US" sz="1400" kern="1200" dirty="0">
                <a:solidFill>
                  <a:schemeClr val="tx1"/>
                </a:solidFill>
                <a:effectLst/>
                <a:latin typeface="+mn-lt"/>
                <a:ea typeface="+mn-ea"/>
                <a:cs typeface="+mn-cs"/>
              </a:rPr>
              <a:t> you may do it, include a budget line for it.  Most emergency donors allow line item flexibility, so you don’t need to put in a large amount for these items – but if you don’t include them at all, you will not be able to charge them to the project without requesting a grant modification. Some common ones that are often forgotten are:</a:t>
            </a:r>
          </a:p>
          <a:p>
            <a:pPr lvl="1"/>
            <a:r>
              <a:rPr lang="en-US" sz="1400" i="1" kern="1200" dirty="0">
                <a:solidFill>
                  <a:schemeClr val="tx1"/>
                </a:solidFill>
                <a:effectLst/>
                <a:latin typeface="+mn-lt"/>
                <a:ea typeface="+mn-ea"/>
                <a:cs typeface="+mn-cs"/>
              </a:rPr>
              <a:t>- vehicle rentals; This is especially true if a CP puts new vehicles for purchase in the budget.  They often forget that they’ll need to include rentals until the procurement and registration of the new vehicles are completed</a:t>
            </a:r>
            <a:endParaRPr lang="en-US" sz="1400" kern="1200" dirty="0">
              <a:solidFill>
                <a:schemeClr val="tx1"/>
              </a:solidFill>
              <a:effectLst/>
              <a:latin typeface="+mn-lt"/>
              <a:ea typeface="+mn-ea"/>
              <a:cs typeface="+mn-cs"/>
            </a:endParaRPr>
          </a:p>
          <a:p>
            <a:pPr lvl="1"/>
            <a:r>
              <a:rPr lang="en-US" sz="1400" i="1" kern="1200" dirty="0">
                <a:solidFill>
                  <a:schemeClr val="tx1"/>
                </a:solidFill>
                <a:effectLst/>
                <a:latin typeface="+mn-lt"/>
                <a:ea typeface="+mn-ea"/>
                <a:cs typeface="+mn-cs"/>
              </a:rPr>
              <a:t>- Also, consider possible need for new field offices, guesthouses &amp; warehouses, along with their associated costs such as staffing, equipment &amp; furniture, leases, repair &amp; maintenance, and utilities.</a:t>
            </a: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 </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Based on your decisions about partners, consider including funds to support them</a:t>
            </a:r>
            <a:r>
              <a:rPr lang="en-US" sz="1400" i="1" kern="1200" dirty="0">
                <a:solidFill>
                  <a:schemeClr val="tx1"/>
                </a:solidFill>
                <a:effectLst/>
                <a:latin typeface="+mn-lt"/>
                <a:ea typeface="+mn-ea"/>
                <a:cs typeface="+mn-cs"/>
              </a:rPr>
              <a:t> </a:t>
            </a:r>
            <a:r>
              <a:rPr lang="en-US" sz="1400" kern="1200" dirty="0">
                <a:solidFill>
                  <a:schemeClr val="tx1"/>
                </a:solidFill>
                <a:effectLst/>
                <a:latin typeface="+mn-lt"/>
                <a:ea typeface="+mn-ea"/>
                <a:cs typeface="+mn-cs"/>
              </a:rPr>
              <a:t>with: </a:t>
            </a:r>
          </a:p>
          <a:p>
            <a:pPr lvl="1"/>
            <a:r>
              <a:rPr lang="en-US" sz="1400" i="1" kern="1200" dirty="0">
                <a:solidFill>
                  <a:schemeClr val="tx1"/>
                </a:solidFill>
                <a:effectLst/>
                <a:latin typeface="+mn-lt"/>
                <a:ea typeface="+mn-ea"/>
                <a:cs typeface="+mn-cs"/>
              </a:rPr>
              <a:t>- expansion of operations systems and infrastructure, and </a:t>
            </a:r>
            <a:endParaRPr lang="en-US" sz="1400" kern="1200" dirty="0">
              <a:solidFill>
                <a:schemeClr val="tx1"/>
              </a:solidFill>
              <a:effectLst/>
              <a:latin typeface="+mn-lt"/>
              <a:ea typeface="+mn-ea"/>
              <a:cs typeface="+mn-cs"/>
            </a:endParaRPr>
          </a:p>
          <a:p>
            <a:pPr lvl="1"/>
            <a:r>
              <a:rPr lang="en-US" sz="1400" i="1" kern="1200" dirty="0">
                <a:solidFill>
                  <a:schemeClr val="tx1"/>
                </a:solidFill>
                <a:effectLst/>
                <a:latin typeface="+mn-lt"/>
                <a:ea typeface="+mn-ea"/>
                <a:cs typeface="+mn-cs"/>
              </a:rPr>
              <a:t>- staff capacity building;  </a:t>
            </a:r>
          </a:p>
          <a:p>
            <a:pPr lvl="1"/>
            <a:r>
              <a:rPr lang="en-US" sz="1400" i="1" kern="1200" dirty="0">
                <a:solidFill>
                  <a:schemeClr val="tx1"/>
                </a:solidFill>
                <a:effectLst/>
                <a:latin typeface="+mn-lt"/>
                <a:ea typeface="+mn-ea"/>
                <a:cs typeface="+mn-cs"/>
              </a:rPr>
              <a:t>- don’t forget to include funding for any emergency staff care policies you will be helping them develop</a:t>
            </a:r>
            <a:endParaRPr lang="en-US" sz="1400" kern="1200" dirty="0">
              <a:solidFill>
                <a:schemeClr val="tx1"/>
              </a:solidFill>
              <a:effectLst/>
              <a:latin typeface="+mn-lt"/>
              <a:ea typeface="+mn-ea"/>
              <a:cs typeface="+mn-cs"/>
            </a:endParaRPr>
          </a:p>
          <a:p>
            <a:r>
              <a:rPr lang="en-US" sz="1400" i="1"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finally, when budgeting, check the latest </a:t>
            </a:r>
            <a:r>
              <a:rPr lang="en-US" sz="1400" i="1" kern="1200" dirty="0">
                <a:solidFill>
                  <a:schemeClr val="tx1"/>
                </a:solidFill>
                <a:effectLst/>
                <a:latin typeface="+mn-lt"/>
                <a:ea typeface="+mn-ea"/>
                <a:cs typeface="+mn-cs"/>
              </a:rPr>
              <a:t>Indirect Cost Recovery (ICR) Matrix </a:t>
            </a:r>
            <a:r>
              <a:rPr lang="en-US" sz="1400" kern="1200" dirty="0">
                <a:solidFill>
                  <a:schemeClr val="tx1"/>
                </a:solidFill>
                <a:effectLst/>
                <a:latin typeface="+mn-lt"/>
                <a:ea typeface="+mn-ea"/>
                <a:cs typeface="+mn-cs"/>
              </a:rPr>
              <a:t>to ensure you have the correct ICR rate for your anticipated donor.</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17</a:t>
            </a:fld>
            <a:endParaRPr lang="en-US" dirty="0"/>
          </a:p>
        </p:txBody>
      </p:sp>
    </p:spTree>
    <p:extLst>
      <p:ext uri="{BB962C8B-B14F-4D97-AF65-F5344CB8AC3E}">
        <p14:creationId xmlns:p14="http://schemas.microsoft.com/office/powerpoint/2010/main" val="163405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Often some of the quickest funding received for an emergency is from other Caritas organizations, through private fundraising efforts and emergency appeals.  CRS may contribute to other Caritas organizations, including the local Caritas, or may receive funds from them, depending on who is active on the ground.</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If there is an Emergency Appeal, CRS usually contributes to it and often plays a role in supporting local Caritas partners to draft the Appeal.   In some cases, CRS will also be called upon to assist with monitoring and partner capacity building as part of the CRS contribution.</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18</a:t>
            </a:fld>
            <a:endParaRPr lang="en-US" dirty="0"/>
          </a:p>
        </p:txBody>
      </p:sp>
    </p:spTree>
    <p:extLst>
      <p:ext uri="{BB962C8B-B14F-4D97-AF65-F5344CB8AC3E}">
        <p14:creationId xmlns:p14="http://schemas.microsoft.com/office/powerpoint/2010/main" val="695991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For private Caritas donations or emergency appeals, the receiving agency may consider it a single project, providing a consolidated narrative &amp; financial report to all donors.  A breakdown of the funding amount and percentage received from each donor should be given in the financial report.</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This means that if CRS contributes to an Emergency Appeal, CRS-specific narrative and financial reports are NOT required.</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And, if CRS receives Caritas private donations for a response, these donations can be considered one project with a single DSPN.</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19</a:t>
            </a:fld>
            <a:endParaRPr lang="en-US" dirty="0"/>
          </a:p>
        </p:txBody>
      </p:sp>
    </p:spTree>
    <p:extLst>
      <p:ext uri="{BB962C8B-B14F-4D97-AF65-F5344CB8AC3E}">
        <p14:creationId xmlns:p14="http://schemas.microsoft.com/office/powerpoint/2010/main" val="3697882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09412"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mn-lt"/>
                <a:ea typeface="+mn-ea"/>
                <a:cs typeface="+mn-cs"/>
              </a:rPr>
              <a:t>In this presentation, we’ll explore how to adapt partnerships in an emergency and streamline operational aspects of emergency grant management.</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2</a:t>
            </a:fld>
            <a:endParaRPr lang="en-US" dirty="0"/>
          </a:p>
        </p:txBody>
      </p:sp>
    </p:spTree>
    <p:extLst>
      <p:ext uri="{BB962C8B-B14F-4D97-AF65-F5344CB8AC3E}">
        <p14:creationId xmlns:p14="http://schemas.microsoft.com/office/powerpoint/2010/main" val="2962566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You may also consider working with Caritas Internationalis member organizations to request back-donor funding from their governments.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One thing to note is that these donors’ rules &amp; regulations may differ greatly from those of the USG, so make sure you review the agreement &amp; back-donor requirements carefully.</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Some back-donor agreements have already gone through a review by CRS’ Office of Legal Council (OLC);  if you’re pursing a particular opportunity, this may save you some time in the review process.</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20</a:t>
            </a:fld>
            <a:endParaRPr lang="en-US" dirty="0"/>
          </a:p>
        </p:txBody>
      </p:sp>
    </p:spTree>
    <p:extLst>
      <p:ext uri="{BB962C8B-B14F-4D97-AF65-F5344CB8AC3E}">
        <p14:creationId xmlns:p14="http://schemas.microsoft.com/office/powerpoint/2010/main" val="1194357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You must comply with all external donor regulations, as per your donor agreements, but remember that emergency donors usually want to see their aid reaching people in need as quickly as possible.  If their regulations are too restrictive to support a rapid response, you can also request more flexibility from your donors.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This can include:</a:t>
            </a:r>
          </a:p>
          <a:p>
            <a:pPr marL="285750" lvl="0" indent="-285750">
              <a:buFont typeface="Arial" panose="020B0604020202020204" pitchFamily="34" charset="0"/>
              <a:buChar char="•"/>
            </a:pPr>
            <a:r>
              <a:rPr lang="en-US" sz="1300" b="1" kern="1200" dirty="0">
                <a:solidFill>
                  <a:schemeClr val="tx1"/>
                </a:solidFill>
                <a:effectLst/>
                <a:latin typeface="+mn-lt"/>
                <a:ea typeface="+mn-ea"/>
                <a:cs typeface="+mn-cs"/>
              </a:rPr>
              <a:t>Backdating start dates</a:t>
            </a:r>
            <a:r>
              <a:rPr lang="en-US" sz="1300" kern="1200" dirty="0">
                <a:solidFill>
                  <a:schemeClr val="tx1"/>
                </a:solidFill>
                <a:effectLst/>
                <a:latin typeface="+mn-lt"/>
                <a:ea typeface="+mn-ea"/>
                <a:cs typeface="+mn-cs"/>
              </a:rPr>
              <a:t> of the agreement or providing </a:t>
            </a:r>
            <a:r>
              <a:rPr lang="en-US" sz="1300" b="1" kern="1200" dirty="0">
                <a:solidFill>
                  <a:schemeClr val="tx1"/>
                </a:solidFill>
                <a:effectLst/>
                <a:latin typeface="+mn-lt"/>
                <a:ea typeface="+mn-ea"/>
                <a:cs typeface="+mn-cs"/>
              </a:rPr>
              <a:t>Pre-Authorization Letters</a:t>
            </a:r>
            <a:r>
              <a:rPr lang="en-US" sz="1300" kern="1200" dirty="0">
                <a:solidFill>
                  <a:schemeClr val="tx1"/>
                </a:solidFill>
                <a:effectLst/>
                <a:latin typeface="+mn-lt"/>
                <a:ea typeface="+mn-ea"/>
                <a:cs typeface="+mn-cs"/>
              </a:rPr>
              <a:t>, which will allow CRS to begin response activities before the agreement is finalized</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Providing a high level of</a:t>
            </a:r>
            <a:r>
              <a:rPr lang="en-US" sz="1300" b="1" kern="1200" dirty="0">
                <a:solidFill>
                  <a:schemeClr val="tx1"/>
                </a:solidFill>
                <a:effectLst/>
                <a:latin typeface="+mn-lt"/>
                <a:ea typeface="+mn-ea"/>
                <a:cs typeface="+mn-cs"/>
              </a:rPr>
              <a:t> line item flexibility</a:t>
            </a:r>
            <a:r>
              <a:rPr lang="en-US" sz="1300" kern="1200" dirty="0">
                <a:solidFill>
                  <a:schemeClr val="tx1"/>
                </a:solidFill>
                <a:effectLst/>
                <a:latin typeface="+mn-lt"/>
                <a:ea typeface="+mn-ea"/>
                <a:cs typeface="+mn-cs"/>
              </a:rPr>
              <a:t>…  USAID, for example, typically gives 100% line item flexibility for emergency projects, compared to 10% for their development projects.  </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You can also request changes to procurement regulations, such as increasing minimum thresholds for competitive bidding processes.</a:t>
            </a:r>
          </a:p>
          <a:p>
            <a:r>
              <a:rPr lang="en-US" sz="1300" kern="1200" dirty="0">
                <a:solidFill>
                  <a:schemeClr val="tx1"/>
                </a:solidFill>
                <a:effectLst/>
                <a:latin typeface="+mn-lt"/>
                <a:ea typeface="+mn-ea"/>
                <a:cs typeface="+mn-cs"/>
              </a:rPr>
              <a:t> </a:t>
            </a:r>
          </a:p>
          <a:p>
            <a:r>
              <a:rPr lang="en-US" sz="1300" kern="1200" dirty="0">
                <a:solidFill>
                  <a:schemeClr val="tx1"/>
                </a:solidFill>
                <a:effectLst/>
                <a:latin typeface="+mn-lt"/>
                <a:ea typeface="+mn-ea"/>
                <a:cs typeface="+mn-cs"/>
              </a:rPr>
              <a:t>Bear in mind that you will need to negotiate with </a:t>
            </a:r>
            <a:r>
              <a:rPr lang="en-US" sz="1300" b="1" kern="1200" dirty="0">
                <a:solidFill>
                  <a:schemeClr val="tx1"/>
                </a:solidFill>
                <a:effectLst/>
                <a:latin typeface="+mn-lt"/>
                <a:ea typeface="+mn-ea"/>
                <a:cs typeface="+mn-cs"/>
              </a:rPr>
              <a:t>each</a:t>
            </a:r>
            <a:r>
              <a:rPr lang="en-US" sz="1300" kern="1200" dirty="0">
                <a:solidFill>
                  <a:schemeClr val="tx1"/>
                </a:solidFill>
                <a:effectLst/>
                <a:latin typeface="+mn-lt"/>
                <a:ea typeface="+mn-ea"/>
                <a:cs typeface="+mn-cs"/>
              </a:rPr>
              <a:t> of your donors, as necessary, and you should get the details of any changes or waivers </a:t>
            </a:r>
            <a:r>
              <a:rPr lang="en-US" sz="1300" b="1" kern="1200" dirty="0">
                <a:solidFill>
                  <a:schemeClr val="tx1"/>
                </a:solidFill>
                <a:effectLst/>
                <a:latin typeface="+mn-lt"/>
                <a:ea typeface="+mn-ea"/>
                <a:cs typeface="+mn-cs"/>
              </a:rPr>
              <a:t>authorized in writing</a:t>
            </a:r>
            <a:r>
              <a:rPr lang="en-US" sz="1300" kern="1200" dirty="0">
                <a:solidFill>
                  <a:schemeClr val="tx1"/>
                </a:solidFill>
                <a:effectLst/>
                <a:latin typeface="+mn-lt"/>
                <a:ea typeface="+mn-ea"/>
                <a:cs typeface="+mn-cs"/>
              </a:rPr>
              <a:t> from the donor for your project and finance files. </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21</a:t>
            </a:fld>
            <a:endParaRPr lang="en-US" dirty="0"/>
          </a:p>
        </p:txBody>
      </p:sp>
    </p:spTree>
    <p:extLst>
      <p:ext uri="{BB962C8B-B14F-4D97-AF65-F5344CB8AC3E}">
        <p14:creationId xmlns:p14="http://schemas.microsoft.com/office/powerpoint/2010/main" val="327371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It’s also important to note that financial reporting by programming sector is usually not required in emergencies, unless specifically required by a donor.   This means that you will usually not need to track expenses by sector.</a:t>
            </a:r>
          </a:p>
          <a:p>
            <a:r>
              <a:rPr lang="en-US" sz="13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22</a:t>
            </a:fld>
            <a:endParaRPr lang="en-US" dirty="0"/>
          </a:p>
        </p:txBody>
      </p:sp>
    </p:spTree>
    <p:extLst>
      <p:ext uri="{BB962C8B-B14F-4D97-AF65-F5344CB8AC3E}">
        <p14:creationId xmlns:p14="http://schemas.microsoft.com/office/powerpoint/2010/main" val="4194998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If new financial or programming needs arise</a:t>
            </a:r>
            <a:r>
              <a:rPr lang="en-US" sz="1300" b="1" kern="1200" dirty="0">
                <a:solidFill>
                  <a:schemeClr val="tx1"/>
                </a:solidFill>
                <a:effectLst/>
                <a:latin typeface="+mn-lt"/>
                <a:ea typeface="+mn-ea"/>
                <a:cs typeface="+mn-cs"/>
              </a:rPr>
              <a:t> </a:t>
            </a:r>
            <a:r>
              <a:rPr lang="en-US" sz="1300" kern="1200" dirty="0">
                <a:solidFill>
                  <a:schemeClr val="tx1"/>
                </a:solidFill>
                <a:effectLst/>
                <a:latin typeface="+mn-lt"/>
                <a:ea typeface="+mn-ea"/>
                <a:cs typeface="+mn-cs"/>
              </a:rPr>
              <a:t>as the emergency context evolves, you have several options for funding.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First, consider reprioritizing existing CP private funds to cover essential costs not anticipated in donor budgets.  1550 funds are the most flexible, so are usually the first option you should look at.</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If you don’t have enough in country program private funds, you can also request additional CRS private emergency funds from the Region &amp; HRD.  Depending on the amount needed, this is often readily available.</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The third option is to submit no-cost or cost modification requests to donors for existing grants.  For this, depending on the donor, it may take some time and you may not be able to move forward with your program implementation while you’re waiting on a response…  try to keep your proposal narratives and budgets as flexible as the donor will allow, so that you’ll only need to do this if there are major changes in your response.</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Finally, you may need to look for a new donor.  This will generally be the slowest option, but may be needed if you are looking at significant amounts of money, new locations or new programming sectors.</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23</a:t>
            </a:fld>
            <a:endParaRPr lang="en-US" dirty="0"/>
          </a:p>
        </p:txBody>
      </p:sp>
    </p:spTree>
    <p:extLst>
      <p:ext uri="{BB962C8B-B14F-4D97-AF65-F5344CB8AC3E}">
        <p14:creationId xmlns:p14="http://schemas.microsoft.com/office/powerpoint/2010/main" val="1607531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In summary, to streamline partnerships and grants management during an emergency, remember to:</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Assess the context, including the operational realities and the current capacities of both CRS and its potential partners,</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Speed up the flow of your funding,</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Increase flexibility with both partners and donors, and</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Build partner capacity, making sure to adjust support over the course of the response as needed </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24</a:t>
            </a:fld>
            <a:endParaRPr lang="en-US" dirty="0"/>
          </a:p>
        </p:txBody>
      </p:sp>
    </p:spTree>
    <p:extLst>
      <p:ext uri="{BB962C8B-B14F-4D97-AF65-F5344CB8AC3E}">
        <p14:creationId xmlns:p14="http://schemas.microsoft.com/office/powerpoint/2010/main" val="1180249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09412"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mn-lt"/>
                <a:ea typeface="+mn-ea"/>
                <a:cs typeface="+mn-cs"/>
              </a:rPr>
              <a:t>As you’re making decisions about partnership and grants, remember to keep programming needs and safety and security in mind!</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25</a:t>
            </a:fld>
            <a:endParaRPr lang="en-US" dirty="0"/>
          </a:p>
        </p:txBody>
      </p:sp>
    </p:spTree>
    <p:extLst>
      <p:ext uri="{BB962C8B-B14F-4D97-AF65-F5344CB8AC3E}">
        <p14:creationId xmlns:p14="http://schemas.microsoft.com/office/powerpoint/2010/main" val="3611869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CRS has various guidance related to grant management and partnerships, including: </a:t>
            </a:r>
            <a:r>
              <a:rPr lang="en-US" sz="1300" b="1" kern="1200" dirty="0">
                <a:solidFill>
                  <a:schemeClr val="tx1"/>
                </a:solidFill>
                <a:effectLst/>
                <a:latin typeface="+mn-lt"/>
                <a:ea typeface="+mn-ea"/>
                <a:cs typeface="+mn-cs"/>
              </a:rPr>
              <a:t> </a:t>
            </a:r>
            <a:endParaRPr lang="en-US" sz="13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The Sub-recipient Financial Management Policy (SRFMP),</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The Agreement Policy which has an associated checklist,  </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The Indirect Cost Recovery Waiver Procedures No. PRO-OSD-FIN-012, and</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The Quick Guide on how to Incorporate Partnership and Capacity Strengthening into Proposals and Project Design </a:t>
            </a:r>
          </a:p>
          <a:p>
            <a:pPr marL="0" lvl="0" indent="0">
              <a:buFont typeface="Arial" panose="020B0604020202020204" pitchFamily="34" charset="0"/>
              <a:buNone/>
            </a:pPr>
            <a:endParaRPr lang="en-US" sz="1300" kern="1200" dirty="0">
              <a:solidFill>
                <a:schemeClr val="tx1"/>
              </a:solidFill>
              <a:effectLst/>
              <a:latin typeface="+mn-lt"/>
              <a:ea typeface="+mn-ea"/>
              <a:cs typeface="+mn-cs"/>
            </a:endParaRPr>
          </a:p>
          <a:p>
            <a:pPr marL="0" lvl="0" indent="0">
              <a:buFont typeface="Arial" panose="020B0604020202020204" pitchFamily="34" charset="0"/>
              <a:buNone/>
            </a:pPr>
            <a:r>
              <a:rPr lang="en-US" sz="1300" kern="1200" dirty="0">
                <a:solidFill>
                  <a:schemeClr val="tx1"/>
                </a:solidFill>
                <a:effectLst/>
                <a:latin typeface="+mn-lt"/>
                <a:ea typeface="+mn-ea"/>
                <a:cs typeface="+mn-cs"/>
              </a:rPr>
              <a:t>The Emergency Field Operations Manual or EFOM provides additional guidance you may find helpful – especially the Emergency Response Operations Set-Up (or EROS) checklist and the Finance section.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You may also find some of the other presentations in the Operations in Emergencies series helpful. And if you need more guidance or support, please don’t hesitate to reach out to the HRD!</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26</a:t>
            </a:fld>
            <a:endParaRPr lang="en-US" dirty="0"/>
          </a:p>
        </p:txBody>
      </p:sp>
    </p:spTree>
    <p:extLst>
      <p:ext uri="{BB962C8B-B14F-4D97-AF65-F5344CB8AC3E}">
        <p14:creationId xmlns:p14="http://schemas.microsoft.com/office/powerpoint/2010/main" val="2702336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09412"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mn-lt"/>
                <a:ea typeface="+mn-ea"/>
                <a:cs typeface="+mn-cs"/>
              </a:rPr>
              <a:t>Remember that in an emergency, the focus is on delivering support fast, to meet urgent, lifesaving needs.   The priority for everyone – donors, CRS and partners --- is to make funds accessible and start reaching people with humanitarian aid as soon as possible.</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3</a:t>
            </a:fld>
            <a:endParaRPr lang="en-US" dirty="0"/>
          </a:p>
        </p:txBody>
      </p:sp>
    </p:spTree>
    <p:extLst>
      <p:ext uri="{BB962C8B-B14F-4D97-AF65-F5344CB8AC3E}">
        <p14:creationId xmlns:p14="http://schemas.microsoft.com/office/powerpoint/2010/main" val="2013885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09412"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mn-lt"/>
                <a:ea typeface="+mn-ea"/>
                <a:cs typeface="+mn-cs"/>
              </a:rPr>
              <a:t>So… how do you do this?   As with other aspects of an emergency response, you’ll need to look at your context, to determine where the greatest bottlenecks may lie…  then try to streamline as much as possible.  This includes speeding up processes, increasing flexibility and building the capacity of your staff and partners to meet emergency needs.   </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4</a:t>
            </a:fld>
            <a:endParaRPr lang="en-US" dirty="0"/>
          </a:p>
        </p:txBody>
      </p:sp>
    </p:spTree>
    <p:extLst>
      <p:ext uri="{BB962C8B-B14F-4D97-AF65-F5344CB8AC3E}">
        <p14:creationId xmlns:p14="http://schemas.microsoft.com/office/powerpoint/2010/main" val="4265186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Let’s look at how an emergency may affect partnerships first.   As we all know, CRS prioritizes working with local partners and sees one of its main roles as helping partners to build capacity – both at the staff level – providing technical assistance and trainings, and at the institutional level – helping partners further develop operational systems and infrastructure.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In emergencies, however, capacities are stretched &amp; partners often need </a:t>
            </a:r>
            <a:r>
              <a:rPr lang="en-US" sz="1300" i="1" kern="1200" dirty="0">
                <a:solidFill>
                  <a:schemeClr val="tx1"/>
                </a:solidFill>
                <a:effectLst/>
                <a:latin typeface="+mn-lt"/>
                <a:ea typeface="+mn-ea"/>
                <a:cs typeface="+mn-cs"/>
              </a:rPr>
              <a:t>additional support. </a:t>
            </a:r>
            <a:r>
              <a:rPr lang="en-US" sz="1300" kern="1200" dirty="0">
                <a:solidFill>
                  <a:schemeClr val="tx1"/>
                </a:solidFill>
                <a:effectLst/>
                <a:latin typeface="+mn-lt"/>
                <a:ea typeface="+mn-ea"/>
                <a:cs typeface="+mn-cs"/>
              </a:rPr>
              <a:t>In some cases, they will not be able to take on the emergency response without CRS playing a direct role in implementation, at least at the outset.</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5</a:t>
            </a:fld>
            <a:endParaRPr lang="en-US" dirty="0"/>
          </a:p>
        </p:txBody>
      </p:sp>
    </p:spTree>
    <p:extLst>
      <p:ext uri="{BB962C8B-B14F-4D97-AF65-F5344CB8AC3E}">
        <p14:creationId xmlns:p14="http://schemas.microsoft.com/office/powerpoint/2010/main" val="1048448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In emergencies, partners often need operational support for things that are not a major focus in regular development programs.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This typically includes the rapid expansion of supply chain, facilities and fleet.   To do this, partners often need to increase staff rapidly, needing support in recruitment and on-boarding of new personnel.   In many cases, partners may also need to develop security protocols and staff care policies, to support the health and wellbeing of personnel during the emergency response.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Partners may also not be familiar with the UN cluster system, which acts as the coordinating body during an emergency response.  You may need to provide guidance to partners regarding the UN system and assist them in accessing support services and funding opportunities.  In addition to coordination, support services provided by the cluster system often include updates on security and access routes, sharing of assessment reports and surveys, humanitarian flights for personnel and cargo, and transport and warehousing of relief supplies.  </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6</a:t>
            </a:fld>
            <a:endParaRPr lang="en-US" dirty="0"/>
          </a:p>
        </p:txBody>
      </p:sp>
    </p:spTree>
    <p:extLst>
      <p:ext uri="{BB962C8B-B14F-4D97-AF65-F5344CB8AC3E}">
        <p14:creationId xmlns:p14="http://schemas.microsoft.com/office/powerpoint/2010/main" val="2343264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kern="1200" dirty="0">
                <a:solidFill>
                  <a:schemeClr val="tx1"/>
                </a:solidFill>
                <a:effectLst/>
                <a:latin typeface="+mn-lt"/>
                <a:ea typeface="+mn-ea"/>
                <a:cs typeface="+mn-cs"/>
              </a:rPr>
              <a:t>Your partnerships should be</a:t>
            </a:r>
            <a:r>
              <a:rPr lang="en-US" sz="1300" kern="1200" dirty="0">
                <a:solidFill>
                  <a:schemeClr val="tx1"/>
                </a:solidFill>
                <a:effectLst/>
                <a:latin typeface="+mn-lt"/>
                <a:ea typeface="+mn-ea"/>
                <a:cs typeface="+mn-cs"/>
              </a:rPr>
              <a:t> based on the anticipated emergency programming, so consider: </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Where will you be working &amp; how many people will you try to reach?</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What type of activities will you undertake?   Will the response involve cash and vouchers, direct distributions of commodities, or a combination of both?  </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How long do you think you’ll be responding in the area – will it be a quick intervention for a few months, or will you be there for a year or more?  </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And then, think about who will do it -- are there viable partners available in the areas you’ll be working in?  If not, do some of your existing partners wish to move into these areas?    </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7</a:t>
            </a:fld>
            <a:endParaRPr lang="en-US" dirty="0"/>
          </a:p>
        </p:txBody>
      </p:sp>
    </p:spTree>
    <p:extLst>
      <p:ext uri="{BB962C8B-B14F-4D97-AF65-F5344CB8AC3E}">
        <p14:creationId xmlns:p14="http://schemas.microsoft.com/office/powerpoint/2010/main" val="3542974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kern="1200" dirty="0">
                <a:solidFill>
                  <a:schemeClr val="tx1"/>
                </a:solidFill>
                <a:effectLst/>
                <a:latin typeface="+mn-lt"/>
                <a:ea typeface="+mn-ea"/>
                <a:cs typeface="+mn-cs"/>
              </a:rPr>
              <a:t>If you identify potential partners, </a:t>
            </a:r>
            <a:r>
              <a:rPr lang="en-US" sz="1300" b="0" kern="1200" dirty="0">
                <a:solidFill>
                  <a:schemeClr val="tx1"/>
                </a:solidFill>
                <a:effectLst/>
                <a:latin typeface="+mn-lt"/>
                <a:ea typeface="+mn-ea"/>
                <a:cs typeface="+mn-cs"/>
              </a:rPr>
              <a:t>you’ll need to quickly</a:t>
            </a:r>
            <a:r>
              <a:rPr lang="en-US" sz="1300" kern="1200" dirty="0">
                <a:solidFill>
                  <a:schemeClr val="tx1"/>
                </a:solidFill>
                <a:effectLst/>
                <a:latin typeface="+mn-lt"/>
                <a:ea typeface="+mn-ea"/>
                <a:cs typeface="+mn-cs"/>
              </a:rPr>
              <a:t>, but realistically, determine their current capacities to undertake the emergency response.   This means looking at their recent programming and institutional capacity – what types of programs have they been undertaking, have they managed substantial funding successfully in the past?  What about commodities – do they have good logistics experience and infrastructure?  And are they familiar with the locations you’ll be working in?</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Also look at how they have been affected by the emergency itself…  did they lose assets?  What is happening with their previous programming – is it being continued or is it on hold?   And are other agencies approaching them to undertake emergency programming?</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As part of your assessment of their capacity, consider the partner’s current access to markets &amp; infrastructure.  If they are working in locations with limited access, they will likely need additional support.</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Compare your assessment to your anticipated programming response, and then discuss with the partners </a:t>
            </a:r>
            <a:r>
              <a:rPr lang="en-US" sz="1300" b="1" kern="1200" dirty="0">
                <a:solidFill>
                  <a:schemeClr val="tx1"/>
                </a:solidFill>
                <a:effectLst/>
                <a:latin typeface="+mn-lt"/>
                <a:ea typeface="+mn-ea"/>
                <a:cs typeface="+mn-cs"/>
              </a:rPr>
              <a:t>the types &amp; level of support </a:t>
            </a:r>
            <a:r>
              <a:rPr lang="en-US" sz="1300" kern="1200" dirty="0">
                <a:solidFill>
                  <a:schemeClr val="tx1"/>
                </a:solidFill>
                <a:effectLst/>
                <a:latin typeface="+mn-lt"/>
                <a:ea typeface="+mn-ea"/>
                <a:cs typeface="+mn-cs"/>
              </a:rPr>
              <a:t>they will likely need, to agree on a way forward. </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8</a:t>
            </a:fld>
            <a:endParaRPr lang="en-US" dirty="0"/>
          </a:p>
        </p:txBody>
      </p:sp>
    </p:spTree>
    <p:extLst>
      <p:ext uri="{BB962C8B-B14F-4D97-AF65-F5344CB8AC3E}">
        <p14:creationId xmlns:p14="http://schemas.microsoft.com/office/powerpoint/2010/main" val="1904878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09412" rtl="0" eaLnBrk="1" fontAlgn="auto" latinLnBrk="0" hangingPunct="1">
              <a:lnSpc>
                <a:spcPct val="100000"/>
              </a:lnSpc>
              <a:spcBef>
                <a:spcPts val="0"/>
              </a:spcBef>
              <a:spcAft>
                <a:spcPts val="0"/>
              </a:spcAft>
              <a:buClrTx/>
              <a:buSzTx/>
              <a:buFontTx/>
              <a:buNone/>
              <a:tabLst/>
              <a:defRPr/>
            </a:pPr>
            <a:r>
              <a:rPr lang="en-US" sz="1300" b="1" i="1" kern="1200" dirty="0">
                <a:solidFill>
                  <a:schemeClr val="tx1"/>
                </a:solidFill>
                <a:effectLst/>
                <a:latin typeface="+mn-lt"/>
                <a:ea typeface="+mn-ea"/>
                <a:cs typeface="+mn-cs"/>
              </a:rPr>
              <a:t>You’ll need to adapt</a:t>
            </a:r>
            <a:r>
              <a:rPr lang="en-US" sz="1300" kern="1200" dirty="0">
                <a:solidFill>
                  <a:schemeClr val="tx1"/>
                </a:solidFill>
                <a:effectLst/>
                <a:latin typeface="+mn-lt"/>
                <a:ea typeface="+mn-ea"/>
                <a:cs typeface="+mn-cs"/>
              </a:rPr>
              <a:t> your partnership modalities to fit the context, and allow them to </a:t>
            </a:r>
            <a:r>
              <a:rPr lang="en-US" sz="1300" b="1" i="1" kern="1200" dirty="0">
                <a:solidFill>
                  <a:schemeClr val="tx1"/>
                </a:solidFill>
                <a:effectLst/>
                <a:latin typeface="+mn-lt"/>
                <a:ea typeface="+mn-ea"/>
                <a:cs typeface="+mn-cs"/>
              </a:rPr>
              <a:t>evolve </a:t>
            </a:r>
            <a:r>
              <a:rPr lang="en-US" sz="1300" kern="1200" dirty="0">
                <a:solidFill>
                  <a:schemeClr val="tx1"/>
                </a:solidFill>
                <a:effectLst/>
                <a:latin typeface="+mn-lt"/>
                <a:ea typeface="+mn-ea"/>
                <a:cs typeface="+mn-cs"/>
              </a:rPr>
              <a:t>over time…</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9</a:t>
            </a:fld>
            <a:endParaRPr lang="en-US" dirty="0"/>
          </a:p>
        </p:txBody>
      </p:sp>
    </p:spTree>
    <p:extLst>
      <p:ext uri="{BB962C8B-B14F-4D97-AF65-F5344CB8AC3E}">
        <p14:creationId xmlns:p14="http://schemas.microsoft.com/office/powerpoint/2010/main" val="2326463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79582" y="2211276"/>
            <a:ext cx="5810250" cy="1554241"/>
          </a:xfrm>
        </p:spPr>
        <p:txBody>
          <a:bodyPr>
            <a:noAutofit/>
          </a:bodyPr>
          <a:lstStyle>
            <a:lvl1pPr>
              <a:defRPr sz="3800">
                <a:solidFill>
                  <a:schemeClr val="tx2"/>
                </a:solidFill>
              </a:defRPr>
            </a:lvl1pPr>
          </a:lstStyle>
          <a:p>
            <a:r>
              <a:rPr lang="en-US" dirty="0"/>
              <a:t>Title goes here</a:t>
            </a:r>
          </a:p>
        </p:txBody>
      </p:sp>
      <p:sp>
        <p:nvSpPr>
          <p:cNvPr id="3" name="Subtitle 2"/>
          <p:cNvSpPr>
            <a:spLocks noGrp="1"/>
          </p:cNvSpPr>
          <p:nvPr>
            <p:ph type="subTitle" idx="1"/>
          </p:nvPr>
        </p:nvSpPr>
        <p:spPr>
          <a:xfrm>
            <a:off x="2679583" y="4360872"/>
            <a:ext cx="5810248" cy="1449834"/>
          </a:xfrm>
        </p:spPr>
        <p:txBody>
          <a:bodyPr/>
          <a:lstStyle>
            <a:lvl1pPr marL="0" indent="0" algn="l">
              <a:buNone/>
              <a:defRPr sz="2200" b="0">
                <a:solidFill>
                  <a:srgbClr val="585858"/>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a:t>Click to edit Master subtitle style</a:t>
            </a:r>
          </a:p>
        </p:txBody>
      </p:sp>
      <p:cxnSp>
        <p:nvCxnSpPr>
          <p:cNvPr id="9" name="Straight Connector 8"/>
          <p:cNvCxnSpPr/>
          <p:nvPr userDrawn="1"/>
        </p:nvCxnSpPr>
        <p:spPr>
          <a:xfrm>
            <a:off x="2679583" y="3900562"/>
            <a:ext cx="5794373"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PPT-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34298" y="5179818"/>
            <a:ext cx="3334512" cy="2602992"/>
          </a:xfrm>
          <a:prstGeom prst="rect">
            <a:avLst/>
          </a:prstGeom>
        </p:spPr>
      </p:pic>
      <p:pic>
        <p:nvPicPr>
          <p:cNvPr id="10" name="Picture 9" descr="CRS_Logo_Pos_Hor_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16702" y="1009936"/>
            <a:ext cx="6400376" cy="763792"/>
          </a:xfrm>
          <a:prstGeom prst="rect">
            <a:avLst/>
          </a:prstGeom>
        </p:spPr>
      </p:pic>
      <p:pic>
        <p:nvPicPr>
          <p:cNvPr id="5" name="Picture 4" descr="CRS_Tag_Fresh_RGB.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679582" y="7057368"/>
            <a:ext cx="3115056" cy="268224"/>
          </a:xfrm>
          <a:prstGeom prst="rect">
            <a:avLst/>
          </a:prstGeom>
        </p:spPr>
      </p:pic>
      <p:pic>
        <p:nvPicPr>
          <p:cNvPr id="6" name="Picture 5" descr="fresh_corner_left.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1"/>
            <a:ext cx="3299882" cy="3281395"/>
          </a:xfrm>
          <a:prstGeom prst="rect">
            <a:avLst/>
          </a:prstGeom>
        </p:spPr>
      </p:pic>
    </p:spTree>
    <p:extLst>
      <p:ext uri="{BB962C8B-B14F-4D97-AF65-F5344CB8AC3E}">
        <p14:creationId xmlns:p14="http://schemas.microsoft.com/office/powerpoint/2010/main" val="139527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322415" y="7441142"/>
            <a:ext cx="336919" cy="228600"/>
          </a:xfrm>
          <a:prstGeom prst="rect">
            <a:avLst/>
          </a:prstGeom>
        </p:spPr>
        <p:txBody>
          <a:bodyPr/>
          <a:lstStyle>
            <a:lvl1pPr>
              <a:defRPr sz="1000" b="1">
                <a:solidFill>
                  <a:schemeClr val="bg1"/>
                </a:solidFill>
              </a:defRPr>
            </a:lvl1p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399643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txBox="1">
            <a:spLocks/>
          </p:cNvSpPr>
          <p:nvPr userDrawn="1"/>
        </p:nvSpPr>
        <p:spPr>
          <a:xfrm>
            <a:off x="322415" y="7441142"/>
            <a:ext cx="336919" cy="228600"/>
          </a:xfrm>
          <a:prstGeom prst="rect">
            <a:avLst/>
          </a:prstGeom>
        </p:spPr>
        <p:txBody>
          <a:bodyPr/>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67689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917245" y="1579563"/>
            <a:ext cx="3886200" cy="5169927"/>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254625" y="1579563"/>
            <a:ext cx="3886200" cy="5169927"/>
          </a:xfrm>
        </p:spPr>
        <p:txBody>
          <a:bodyPr/>
          <a:lstStyle>
            <a:lvl1pPr marL="0" indent="0">
              <a:buNone/>
              <a:defRPr sz="22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endParaRPr lang="en-US" dirty="0"/>
          </a:p>
        </p:txBody>
      </p:sp>
      <p:sp>
        <p:nvSpPr>
          <p:cNvPr id="8" name="Slide Number Placeholder 5"/>
          <p:cNvSpPr txBox="1">
            <a:spLocks/>
          </p:cNvSpPr>
          <p:nvPr userDrawn="1"/>
        </p:nvSpPr>
        <p:spPr>
          <a:xfrm>
            <a:off x="322415" y="7441142"/>
            <a:ext cx="336919" cy="228600"/>
          </a:xfrm>
          <a:prstGeom prst="rect">
            <a:avLst/>
          </a:prstGeom>
        </p:spPr>
        <p:txBody>
          <a:bodyPr/>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27829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7244" y="1579563"/>
            <a:ext cx="4508807" cy="5169927"/>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322415" y="7441142"/>
            <a:ext cx="336919" cy="228600"/>
          </a:xfrm>
          <a:prstGeom prst="rect">
            <a:avLst/>
          </a:prstGeom>
        </p:spPr>
        <p:txBody>
          <a:bodyPr/>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3734919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ight Green Divider">
    <p:spTree>
      <p:nvGrpSpPr>
        <p:cNvPr id="1" name=""/>
        <p:cNvGrpSpPr/>
        <p:nvPr/>
      </p:nvGrpSpPr>
      <p:grpSpPr>
        <a:xfrm>
          <a:off x="0" y="0"/>
          <a:ext cx="0" cy="0"/>
          <a:chOff x="0" y="0"/>
          <a:chExt cx="0" cy="0"/>
        </a:xfrm>
      </p:grpSpPr>
      <p:sp>
        <p:nvSpPr>
          <p:cNvPr id="12" name="Content Placeholder 2"/>
          <p:cNvSpPr>
            <a:spLocks noGrp="1"/>
          </p:cNvSpPr>
          <p:nvPr>
            <p:ph idx="1" hasCustomPrompt="1"/>
          </p:nvPr>
        </p:nvSpPr>
        <p:spPr>
          <a:xfrm>
            <a:off x="3330576" y="2723175"/>
            <a:ext cx="5810250" cy="455406"/>
          </a:xfrm>
        </p:spPr>
        <p:txBody>
          <a:bodyPr anchor="b" anchorCtr="0"/>
          <a:lstStyle>
            <a:lvl1pPr marL="0" indent="0">
              <a:buNone/>
              <a:defRPr sz="1800" b="0">
                <a:solidFill>
                  <a:schemeClr val="accent1"/>
                </a:solidFill>
              </a:defRPr>
            </a:lvl1pPr>
          </a:lstStyle>
          <a:p>
            <a:pPr lvl="0"/>
            <a:r>
              <a:rPr lang="en-US" dirty="0"/>
              <a:t>CLICK TO EDIT MASTER TEXT STYLES</a:t>
            </a:r>
          </a:p>
        </p:txBody>
      </p:sp>
      <p:sp>
        <p:nvSpPr>
          <p:cNvPr id="16" name="Title 1"/>
          <p:cNvSpPr>
            <a:spLocks noGrp="1"/>
          </p:cNvSpPr>
          <p:nvPr>
            <p:ph type="ctrTitle" hasCustomPrompt="1"/>
          </p:nvPr>
        </p:nvSpPr>
        <p:spPr>
          <a:xfrm>
            <a:off x="3330576" y="3275676"/>
            <a:ext cx="5810250" cy="2439961"/>
          </a:xfrm>
        </p:spPr>
        <p:txBody>
          <a:bodyPr anchor="t" anchorCtr="0">
            <a:noAutofit/>
          </a:bodyPr>
          <a:lstStyle>
            <a:lvl1pPr>
              <a:defRPr sz="3800">
                <a:solidFill>
                  <a:schemeClr val="accent2"/>
                </a:solidFill>
              </a:defRPr>
            </a:lvl1pPr>
          </a:lstStyle>
          <a:p>
            <a:r>
              <a:rPr lang="en-US" dirty="0"/>
              <a:t>Title goes here</a:t>
            </a:r>
          </a:p>
        </p:txBody>
      </p:sp>
      <p:pic>
        <p:nvPicPr>
          <p:cNvPr id="10" name="Picture 9" descr="PPT-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3936" y="0"/>
            <a:ext cx="3334512" cy="2602992"/>
          </a:xfrm>
          <a:prstGeom prst="rect">
            <a:avLst/>
          </a:prstGeom>
        </p:spPr>
      </p:pic>
      <p:sp>
        <p:nvSpPr>
          <p:cNvPr id="5" name="Slide Number Placeholder 5"/>
          <p:cNvSpPr>
            <a:spLocks noGrp="1"/>
          </p:cNvSpPr>
          <p:nvPr>
            <p:ph type="sldNum" sz="quarter" idx="4"/>
          </p:nvPr>
        </p:nvSpPr>
        <p:spPr>
          <a:xfrm>
            <a:off x="322415" y="7441142"/>
            <a:ext cx="336919" cy="228600"/>
          </a:xfrm>
          <a:prstGeom prst="rect">
            <a:avLst/>
          </a:prstGeom>
        </p:spPr>
        <p:txBody>
          <a:bodyPr/>
          <a:lstStyle>
            <a:lvl1pPr>
              <a:defRPr sz="1000" b="1">
                <a:solidFill>
                  <a:schemeClr val="bg1"/>
                </a:solidFill>
              </a:defRPr>
            </a:lvl1p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373843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en Divider">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3330576" y="3275676"/>
            <a:ext cx="5810250" cy="2439961"/>
          </a:xfrm>
        </p:spPr>
        <p:txBody>
          <a:bodyPr anchor="t" anchorCtr="0">
            <a:noAutofit/>
          </a:bodyPr>
          <a:lstStyle>
            <a:lvl1pPr>
              <a:defRPr sz="3800">
                <a:solidFill>
                  <a:schemeClr val="accent3"/>
                </a:solidFill>
              </a:defRPr>
            </a:lvl1pPr>
          </a:lstStyle>
          <a:p>
            <a:r>
              <a:rPr lang="en-US" dirty="0"/>
              <a:t>Title goes here</a:t>
            </a:r>
          </a:p>
        </p:txBody>
      </p:sp>
      <p:sp>
        <p:nvSpPr>
          <p:cNvPr id="19" name="Content Placeholder 2"/>
          <p:cNvSpPr>
            <a:spLocks noGrp="1"/>
          </p:cNvSpPr>
          <p:nvPr>
            <p:ph idx="1" hasCustomPrompt="1"/>
          </p:nvPr>
        </p:nvSpPr>
        <p:spPr>
          <a:xfrm>
            <a:off x="3330576" y="2723175"/>
            <a:ext cx="5810250" cy="455406"/>
          </a:xfrm>
        </p:spPr>
        <p:txBody>
          <a:bodyPr anchor="b" anchorCtr="0"/>
          <a:lstStyle>
            <a:lvl1pPr marL="0" indent="0">
              <a:buNone/>
              <a:defRPr sz="1800" b="0">
                <a:solidFill>
                  <a:schemeClr val="accent1"/>
                </a:solidFill>
              </a:defRPr>
            </a:lvl1pPr>
          </a:lstStyle>
          <a:p>
            <a:pPr lvl="0"/>
            <a:r>
              <a:rPr lang="en-US" dirty="0"/>
              <a:t>CLICK TO EDIT MASTER TEXT STYLES</a:t>
            </a:r>
          </a:p>
        </p:txBody>
      </p:sp>
      <p:pic>
        <p:nvPicPr>
          <p:cNvPr id="9" name="Picture 8" descr="PPT-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3936" y="0"/>
            <a:ext cx="3334512" cy="2602992"/>
          </a:xfrm>
          <a:prstGeom prst="rect">
            <a:avLst/>
          </a:prstGeom>
        </p:spPr>
      </p:pic>
    </p:spTree>
    <p:extLst>
      <p:ext uri="{BB962C8B-B14F-4D97-AF65-F5344CB8AC3E}">
        <p14:creationId xmlns:p14="http://schemas.microsoft.com/office/powerpoint/2010/main" val="3332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ight Blue Divider">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3330576" y="3275676"/>
            <a:ext cx="5810250" cy="2439961"/>
          </a:xfrm>
        </p:spPr>
        <p:txBody>
          <a:bodyPr anchor="t" anchorCtr="0">
            <a:noAutofit/>
          </a:bodyPr>
          <a:lstStyle>
            <a:lvl1pPr>
              <a:defRPr sz="3800">
                <a:solidFill>
                  <a:schemeClr val="accent4"/>
                </a:solidFill>
              </a:defRPr>
            </a:lvl1pPr>
          </a:lstStyle>
          <a:p>
            <a:r>
              <a:rPr lang="en-US" dirty="0"/>
              <a:t>Title goes here</a:t>
            </a:r>
          </a:p>
        </p:txBody>
      </p:sp>
      <p:sp>
        <p:nvSpPr>
          <p:cNvPr id="21" name="Content Placeholder 2"/>
          <p:cNvSpPr>
            <a:spLocks noGrp="1"/>
          </p:cNvSpPr>
          <p:nvPr>
            <p:ph idx="1" hasCustomPrompt="1"/>
          </p:nvPr>
        </p:nvSpPr>
        <p:spPr>
          <a:xfrm>
            <a:off x="3330576" y="2723175"/>
            <a:ext cx="5810250" cy="455406"/>
          </a:xfrm>
        </p:spPr>
        <p:txBody>
          <a:bodyPr anchor="b" anchorCtr="0"/>
          <a:lstStyle>
            <a:lvl1pPr marL="0" indent="0">
              <a:buNone/>
              <a:defRPr sz="1800" b="0">
                <a:solidFill>
                  <a:schemeClr val="accent1"/>
                </a:solidFill>
              </a:defRPr>
            </a:lvl1pPr>
          </a:lstStyle>
          <a:p>
            <a:pPr lvl="0"/>
            <a:r>
              <a:rPr lang="en-US" dirty="0"/>
              <a:t>CLICK TO EDIT MASTER TEXT STYLES</a:t>
            </a:r>
          </a:p>
        </p:txBody>
      </p:sp>
      <p:pic>
        <p:nvPicPr>
          <p:cNvPr id="9" name="Picture 8" descr="PPT-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3936" y="0"/>
            <a:ext cx="3334512" cy="2602992"/>
          </a:xfrm>
          <a:prstGeom prst="rect">
            <a:avLst/>
          </a:prstGeom>
        </p:spPr>
      </p:pic>
    </p:spTree>
    <p:extLst>
      <p:ext uri="{BB962C8B-B14F-4D97-AF65-F5344CB8AC3E}">
        <p14:creationId xmlns:p14="http://schemas.microsoft.com/office/powerpoint/2010/main" val="3332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footer_fresh.jpg"/>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0" y="7031736"/>
            <a:ext cx="10058400" cy="740664"/>
          </a:xfrm>
          <a:prstGeom prst="rect">
            <a:avLst/>
          </a:prstGeom>
        </p:spPr>
      </p:pic>
      <p:sp>
        <p:nvSpPr>
          <p:cNvPr id="2" name="Title Placeholder 1"/>
          <p:cNvSpPr>
            <a:spLocks noGrp="1"/>
          </p:cNvSpPr>
          <p:nvPr>
            <p:ph type="title"/>
          </p:nvPr>
        </p:nvSpPr>
        <p:spPr>
          <a:xfrm>
            <a:off x="914400" y="-4670"/>
            <a:ext cx="7315200" cy="1124712"/>
          </a:xfrm>
          <a:prstGeom prst="rect">
            <a:avLst/>
          </a:prstGeom>
        </p:spPr>
        <p:txBody>
          <a:bodyPr vert="horz" lIns="0" tIns="0" rIns="101882"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914400" y="1587677"/>
            <a:ext cx="8229600" cy="517888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322415" y="7441142"/>
            <a:ext cx="336919" cy="228600"/>
          </a:xfrm>
          <a:prstGeom prst="rect">
            <a:avLst/>
          </a:prstGeom>
        </p:spPr>
        <p:txBody>
          <a:bodyPr/>
          <a:lstStyle>
            <a:lvl1pPr>
              <a:defRPr sz="1000" b="1">
                <a:solidFill>
                  <a:schemeClr val="bg1"/>
                </a:solidFill>
              </a:defRPr>
            </a:lvl1p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3354095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2" r:id="rId4"/>
    <p:sldLayoutId id="2147483656" r:id="rId5"/>
    <p:sldLayoutId id="2147483651" r:id="rId6"/>
    <p:sldLayoutId id="2147483654" r:id="rId7"/>
    <p:sldLayoutId id="214748365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p:titleStyle>
    <p:bodyStyle>
      <a:lvl1pPr marL="251169" indent="-251169" algn="l" defTabSz="509412" rtl="0" eaLnBrk="1" latinLnBrk="0" hangingPunct="1">
        <a:lnSpc>
          <a:spcPct val="110000"/>
        </a:lnSpc>
        <a:spcBef>
          <a:spcPts val="1000"/>
        </a:spcBef>
        <a:buSzPct val="80000"/>
        <a:buFont typeface="Arial"/>
        <a:buChar char="•"/>
        <a:defRPr sz="2200" b="0" kern="1200">
          <a:solidFill>
            <a:schemeClr val="accent1"/>
          </a:solidFill>
          <a:latin typeface="+mn-lt"/>
          <a:ea typeface="+mn-ea"/>
          <a:cs typeface="+mn-cs"/>
        </a:defRPr>
      </a:lvl1pPr>
      <a:lvl2pPr marL="512950" indent="-261781"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2pPr>
      <a:lvl3pPr marL="765888" indent="-252938" algn="l" defTabSz="509412" rtl="0" eaLnBrk="1" latinLnBrk="0" hangingPunct="1">
        <a:lnSpc>
          <a:spcPct val="110000"/>
        </a:lnSpc>
        <a:spcBef>
          <a:spcPts val="1000"/>
        </a:spcBef>
        <a:buSzPct val="80000"/>
        <a:buFont typeface="Arial"/>
        <a:buChar char="•"/>
        <a:defRPr sz="1800" i="1" kern="1200">
          <a:solidFill>
            <a:schemeClr val="accent1"/>
          </a:solidFill>
          <a:latin typeface="+mn-lt"/>
          <a:ea typeface="+mn-ea"/>
          <a:cs typeface="+mn-cs"/>
        </a:defRPr>
      </a:lvl3pPr>
      <a:lvl4pPr marL="1017056" indent="-251169"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4pPr>
      <a:lvl5pPr marL="1278838" indent="-261781"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5.jpe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8.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20.xml"/><Relationship Id="rId7" Type="http://schemas.openxmlformats.org/officeDocument/2006/relationships/image" Target="../media/image20.emf"/><Relationship Id="rId12"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19.JPG"/><Relationship Id="rId11" Type="http://schemas.openxmlformats.org/officeDocument/2006/relationships/image" Target="../media/image24.png"/><Relationship Id="rId5" Type="http://schemas.openxmlformats.org/officeDocument/2006/relationships/image" Target="../media/image18.jp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4.xml"/><Relationship Id="rId5" Type="http://schemas.openxmlformats.org/officeDocument/2006/relationships/image" Target="../media/image28.png"/><Relationship Id="rId4" Type="http://schemas.openxmlformats.org/officeDocument/2006/relationships/hyperlink" Target="http://efom.crs.org/efom"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
            <a:ext cx="10058400" cy="1293962"/>
          </a:xfrm>
          <a:solidFill>
            <a:srgbClr val="CCF6CA"/>
          </a:solidFill>
        </p:spPr>
        <p:txBody>
          <a:bodyPr/>
          <a:lstStyle/>
          <a:p>
            <a:pPr algn="ctr"/>
            <a:r>
              <a:rPr lang="en-US" sz="4400" b="0" dirty="0">
                <a:solidFill>
                  <a:schemeClr val="tx1"/>
                </a:solidFill>
                <a:latin typeface="Palatino" charset="0"/>
                <a:ea typeface="Palatino" charset="0"/>
                <a:cs typeface="Palatino" charset="0"/>
              </a:rPr>
              <a:t>Operations in Emergencies:</a:t>
            </a:r>
            <a:br>
              <a:rPr lang="en-US" sz="4400" b="0" dirty="0">
                <a:solidFill>
                  <a:schemeClr val="tx1"/>
                </a:solidFill>
                <a:latin typeface="Palatino" charset="0"/>
                <a:ea typeface="Palatino" charset="0"/>
                <a:cs typeface="Palatino" charset="0"/>
              </a:rPr>
            </a:br>
            <a:r>
              <a:rPr lang="en-US" sz="4400" dirty="0">
                <a:latin typeface="Palatino" charset="0"/>
                <a:ea typeface="Palatino" charset="0"/>
                <a:cs typeface="Palatino" charset="0"/>
              </a:rPr>
              <a:t>Partnerships &amp; Grants Management</a:t>
            </a:r>
          </a:p>
        </p:txBody>
      </p:sp>
      <p:pic>
        <p:nvPicPr>
          <p:cNvPr id="6" name="Picture 5"/>
          <p:cNvPicPr>
            <a:picLocks noChangeAspect="1"/>
          </p:cNvPicPr>
          <p:nvPr/>
        </p:nvPicPr>
        <p:blipFill>
          <a:blip r:embed="rId3"/>
          <a:stretch>
            <a:fillRect/>
          </a:stretch>
        </p:blipFill>
        <p:spPr>
          <a:xfrm>
            <a:off x="534837" y="1293963"/>
            <a:ext cx="8988725" cy="5767470"/>
          </a:xfrm>
          <a:prstGeom prst="rect">
            <a:avLst/>
          </a:prstGeom>
        </p:spPr>
      </p:pic>
    </p:spTree>
    <p:extLst>
      <p:ext uri="{BB962C8B-B14F-4D97-AF65-F5344CB8AC3E}">
        <p14:creationId xmlns:p14="http://schemas.microsoft.com/office/powerpoint/2010/main" val="192510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4"/>
          </p:nvPr>
        </p:nvSpPr>
        <p:spPr/>
        <p:txBody>
          <a:bodyPr/>
          <a:lstStyle/>
          <a:p>
            <a:fld id="{3AF21FA0-C69A-D549-B93E-AD7DB9D7EB7A}" type="slidenum">
              <a:rPr lang="en-US" smtClean="0"/>
              <a:pPr/>
              <a:t>10</a:t>
            </a:fld>
            <a:endParaRPr lang="en-US" dirty="0"/>
          </a:p>
        </p:txBody>
      </p:sp>
      <p:sp>
        <p:nvSpPr>
          <p:cNvPr id="5" name="Title 1"/>
          <p:cNvSpPr txBox="1">
            <a:spLocks/>
          </p:cNvSpPr>
          <p:nvPr/>
        </p:nvSpPr>
        <p:spPr>
          <a:xfrm>
            <a:off x="-27992" y="345055"/>
            <a:ext cx="10058400" cy="792238"/>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b="0" dirty="0">
                <a:solidFill>
                  <a:schemeClr val="tx1"/>
                </a:solidFill>
                <a:latin typeface="Palatino" charset="0"/>
                <a:ea typeface="Palatino" charset="0"/>
                <a:cs typeface="Palatino" charset="0"/>
              </a:rPr>
              <a:t>Operational Support for Partners</a:t>
            </a:r>
          </a:p>
        </p:txBody>
      </p:sp>
      <p:sp>
        <p:nvSpPr>
          <p:cNvPr id="6" name="Content Placeholder 2"/>
          <p:cNvSpPr txBox="1">
            <a:spLocks noGrp="1"/>
          </p:cNvSpPr>
          <p:nvPr>
            <p:ph idx="1"/>
          </p:nvPr>
        </p:nvSpPr>
        <p:spPr>
          <a:prstGeom prst="rect">
            <a:avLst/>
          </a:prstGeom>
        </p:spPr>
        <p:txBody>
          <a:bodyPr>
            <a:normAutofit/>
          </a:bodyPr>
          <a:lstStyle>
            <a:lvl1pPr marL="251169" indent="-251169" algn="l" defTabSz="509412" rtl="0" eaLnBrk="1" latinLnBrk="0" hangingPunct="1">
              <a:lnSpc>
                <a:spcPct val="110000"/>
              </a:lnSpc>
              <a:spcBef>
                <a:spcPts val="1000"/>
              </a:spcBef>
              <a:buSzPct val="80000"/>
              <a:buFont typeface="Arial"/>
              <a:buChar char="•"/>
              <a:defRPr sz="2200" b="0" kern="1200">
                <a:solidFill>
                  <a:schemeClr val="accent1"/>
                </a:solidFill>
                <a:latin typeface="+mn-lt"/>
                <a:ea typeface="+mn-ea"/>
                <a:cs typeface="+mn-cs"/>
              </a:defRPr>
            </a:lvl1pPr>
            <a:lvl2pPr marL="512950" indent="-261781"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2pPr>
            <a:lvl3pPr marL="765888" indent="-252938" algn="l" defTabSz="509412" rtl="0" eaLnBrk="1" latinLnBrk="0" hangingPunct="1">
              <a:lnSpc>
                <a:spcPct val="110000"/>
              </a:lnSpc>
              <a:spcBef>
                <a:spcPts val="1000"/>
              </a:spcBef>
              <a:buSzPct val="80000"/>
              <a:buFont typeface="Arial"/>
              <a:buChar char="•"/>
              <a:defRPr sz="1800" i="1" kern="1200">
                <a:solidFill>
                  <a:schemeClr val="accent1"/>
                </a:solidFill>
                <a:latin typeface="+mn-lt"/>
                <a:ea typeface="+mn-ea"/>
                <a:cs typeface="+mn-cs"/>
              </a:defRPr>
            </a:lvl3pPr>
            <a:lvl4pPr marL="1017056" indent="-251169"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4pPr>
            <a:lvl5pPr marL="1278838" indent="-261781"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lvl="1"/>
            <a:endParaRPr lang="en-US" sz="2400" dirty="0"/>
          </a:p>
          <a:p>
            <a:pPr marL="251169" lvl="1" indent="0">
              <a:buNone/>
            </a:pPr>
            <a:endParaRPr lang="en-US" sz="2400" dirty="0"/>
          </a:p>
        </p:txBody>
      </p:sp>
      <p:sp>
        <p:nvSpPr>
          <p:cNvPr id="7" name="Content Placeholder 2"/>
          <p:cNvSpPr txBox="1">
            <a:spLocks/>
          </p:cNvSpPr>
          <p:nvPr/>
        </p:nvSpPr>
        <p:spPr>
          <a:xfrm>
            <a:off x="57393" y="741174"/>
            <a:ext cx="9736667" cy="5686231"/>
          </a:xfrm>
          <a:prstGeom prst="rect">
            <a:avLst/>
          </a:prstGeom>
        </p:spPr>
        <p:txBody>
          <a:bodyPr>
            <a:normAutofit/>
          </a:bodyPr>
          <a:lstStyle>
            <a:lvl1pPr marL="251169" indent="-251169" algn="l" defTabSz="509412" rtl="0" eaLnBrk="1" latinLnBrk="0" hangingPunct="1">
              <a:lnSpc>
                <a:spcPct val="110000"/>
              </a:lnSpc>
              <a:spcBef>
                <a:spcPts val="1000"/>
              </a:spcBef>
              <a:buSzPct val="80000"/>
              <a:buFont typeface="Arial"/>
              <a:buChar char="•"/>
              <a:defRPr sz="2200" b="0" kern="1200">
                <a:solidFill>
                  <a:schemeClr val="accent1"/>
                </a:solidFill>
                <a:latin typeface="+mn-lt"/>
                <a:ea typeface="+mn-ea"/>
                <a:cs typeface="+mn-cs"/>
              </a:defRPr>
            </a:lvl1pPr>
            <a:lvl2pPr marL="512950" indent="-261781"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2pPr>
            <a:lvl3pPr marL="765888" indent="-252938" algn="l" defTabSz="509412" rtl="0" eaLnBrk="1" latinLnBrk="0" hangingPunct="1">
              <a:lnSpc>
                <a:spcPct val="110000"/>
              </a:lnSpc>
              <a:spcBef>
                <a:spcPts val="1000"/>
              </a:spcBef>
              <a:buSzPct val="80000"/>
              <a:buFont typeface="Arial"/>
              <a:buChar char="•"/>
              <a:defRPr sz="1800" i="1" kern="1200">
                <a:solidFill>
                  <a:schemeClr val="accent1"/>
                </a:solidFill>
                <a:latin typeface="+mn-lt"/>
                <a:ea typeface="+mn-ea"/>
                <a:cs typeface="+mn-cs"/>
              </a:defRPr>
            </a:lvl3pPr>
            <a:lvl4pPr marL="1017056" indent="-251169"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4pPr>
            <a:lvl5pPr marL="1278838" indent="-261781"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lvl="1"/>
            <a:endParaRPr lang="en-US" sz="2400" dirty="0"/>
          </a:p>
          <a:p>
            <a:pPr marL="251169" lvl="1" indent="0">
              <a:buNone/>
            </a:pPr>
            <a:endParaRPr lang="en-US" sz="2400" dirty="0"/>
          </a:p>
        </p:txBody>
      </p:sp>
      <p:grpSp>
        <p:nvGrpSpPr>
          <p:cNvPr id="8" name="Group 7"/>
          <p:cNvGrpSpPr/>
          <p:nvPr/>
        </p:nvGrpSpPr>
        <p:grpSpPr>
          <a:xfrm>
            <a:off x="139851" y="1909286"/>
            <a:ext cx="2827870" cy="1529296"/>
            <a:chOff x="559161" y="0"/>
            <a:chExt cx="3043216" cy="1792984"/>
          </a:xfrm>
          <a:solidFill>
            <a:srgbClr val="92D050"/>
          </a:solidFill>
        </p:grpSpPr>
        <p:sp>
          <p:nvSpPr>
            <p:cNvPr id="9" name="Rounded Rectangle 8"/>
            <p:cNvSpPr/>
            <p:nvPr/>
          </p:nvSpPr>
          <p:spPr>
            <a:xfrm>
              <a:off x="559161" y="0"/>
              <a:ext cx="3043216" cy="1792984"/>
            </a:xfrm>
            <a:prstGeom prst="roundRect">
              <a:avLst>
                <a:gd name="adj" fmla="val 16670"/>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0" name="Rounded Rectangle 4"/>
            <p:cNvSpPr txBox="1"/>
            <p:nvPr/>
          </p:nvSpPr>
          <p:spPr>
            <a:xfrm>
              <a:off x="646703" y="87542"/>
              <a:ext cx="2868132" cy="161790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400" dirty="0">
                  <a:solidFill>
                    <a:schemeClr val="tx1"/>
                  </a:solidFill>
                  <a:latin typeface="Palatino" panose="02040502050505030304" pitchFamily="18" charset="0"/>
                </a:rPr>
                <a:t>Known,          High-Capacity Partner</a:t>
              </a:r>
              <a:endParaRPr lang="en-US" sz="2400" kern="1200" dirty="0">
                <a:solidFill>
                  <a:schemeClr val="tx1"/>
                </a:solidFill>
                <a:latin typeface="Palatino" panose="02040502050505030304" pitchFamily="18" charset="0"/>
              </a:endParaRPr>
            </a:p>
          </p:txBody>
        </p:sp>
      </p:grpSp>
      <p:grpSp>
        <p:nvGrpSpPr>
          <p:cNvPr id="11" name="Group 10"/>
          <p:cNvGrpSpPr/>
          <p:nvPr/>
        </p:nvGrpSpPr>
        <p:grpSpPr>
          <a:xfrm>
            <a:off x="3183846" y="1864983"/>
            <a:ext cx="6691561" cy="1564901"/>
            <a:chOff x="1131099" y="2443004"/>
            <a:chExt cx="3043216" cy="2222833"/>
          </a:xfrm>
          <a:solidFill>
            <a:srgbClr val="92D050"/>
          </a:solidFill>
        </p:grpSpPr>
        <p:sp>
          <p:nvSpPr>
            <p:cNvPr id="12" name="Rounded Rectangle 11"/>
            <p:cNvSpPr/>
            <p:nvPr/>
          </p:nvSpPr>
          <p:spPr>
            <a:xfrm>
              <a:off x="1131099" y="2443004"/>
              <a:ext cx="3043216" cy="2222833"/>
            </a:xfrm>
            <a:prstGeom prst="roundRect">
              <a:avLst>
                <a:gd name="adj" fmla="val 16670"/>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3" name="Rounded Rectangle 4"/>
            <p:cNvSpPr txBox="1"/>
            <p:nvPr/>
          </p:nvSpPr>
          <p:spPr>
            <a:xfrm>
              <a:off x="1150397" y="2663990"/>
              <a:ext cx="3020398" cy="181309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223838" lvl="0" indent="-222250" defTabSz="1244600">
                <a:lnSpc>
                  <a:spcPct val="90000"/>
                </a:lnSpc>
                <a:spcBef>
                  <a:spcPct val="0"/>
                </a:spcBef>
                <a:buFont typeface="Arial" panose="020B0604020202020204" pitchFamily="34" charset="0"/>
                <a:buChar char="•"/>
              </a:pPr>
              <a:r>
                <a:rPr lang="en-US" sz="2400" dirty="0">
                  <a:solidFill>
                    <a:schemeClr val="tx1"/>
                  </a:solidFill>
                  <a:latin typeface="Palatino" panose="02040502050505030304" pitchFamily="18" charset="0"/>
                </a:rPr>
                <a:t>T</a:t>
              </a:r>
              <a:r>
                <a:rPr lang="en-US" sz="2400" kern="1200" dirty="0">
                  <a:solidFill>
                    <a:schemeClr val="tx1"/>
                  </a:solidFill>
                  <a:latin typeface="Palatino" panose="02040502050505030304" pitchFamily="18" charset="0"/>
                </a:rPr>
                <a:t>echnical advice &amp; support</a:t>
              </a:r>
            </a:p>
            <a:p>
              <a:pPr marL="223838" lvl="0" indent="-222250" defTabSz="1244600">
                <a:lnSpc>
                  <a:spcPct val="90000"/>
                </a:lnSpc>
                <a:spcBef>
                  <a:spcPct val="0"/>
                </a:spcBef>
                <a:buFont typeface="Arial" panose="020B0604020202020204" pitchFamily="34" charset="0"/>
                <a:buChar char="•"/>
              </a:pPr>
              <a:r>
                <a:rPr lang="en-US" sz="2400" dirty="0">
                  <a:solidFill>
                    <a:schemeClr val="tx1"/>
                  </a:solidFill>
                  <a:latin typeface="Palatino" panose="02040502050505030304" pitchFamily="18" charset="0"/>
                </a:rPr>
                <a:t>Ops surge capacity &amp; external procurement</a:t>
              </a:r>
            </a:p>
            <a:p>
              <a:pPr marL="223838" lvl="0" indent="-222250" defTabSz="1244600">
                <a:lnSpc>
                  <a:spcPct val="90000"/>
                </a:lnSpc>
                <a:spcBef>
                  <a:spcPct val="0"/>
                </a:spcBef>
                <a:buFont typeface="Arial" panose="020B0604020202020204" pitchFamily="34" charset="0"/>
                <a:buChar char="•"/>
              </a:pPr>
              <a:r>
                <a:rPr lang="en-US" sz="2400" dirty="0">
                  <a:solidFill>
                    <a:schemeClr val="tx1"/>
                  </a:solidFill>
                  <a:latin typeface="Palatino" panose="02040502050505030304" pitchFamily="18" charset="0"/>
                </a:rPr>
                <a:t>Coordination with other actors</a:t>
              </a:r>
              <a:r>
                <a:rPr lang="en-US" sz="2400" kern="1200" dirty="0">
                  <a:solidFill>
                    <a:schemeClr val="tx1"/>
                  </a:solidFill>
                  <a:latin typeface="Palatino" panose="02040502050505030304" pitchFamily="18" charset="0"/>
                </a:rPr>
                <a:t>  </a:t>
              </a:r>
            </a:p>
            <a:p>
              <a:pPr marL="223838" lvl="0" indent="-222250" defTabSz="1244600">
                <a:lnSpc>
                  <a:spcPct val="90000"/>
                </a:lnSpc>
                <a:spcBef>
                  <a:spcPct val="0"/>
                </a:spcBef>
                <a:buFont typeface="Arial" panose="020B0604020202020204" pitchFamily="34" charset="0"/>
                <a:buChar char="•"/>
              </a:pPr>
              <a:r>
                <a:rPr lang="en-US" sz="2400" kern="1200" dirty="0">
                  <a:solidFill>
                    <a:schemeClr val="tx1"/>
                  </a:solidFill>
                  <a:latin typeface="Palatino" panose="02040502050505030304" pitchFamily="18" charset="0"/>
                </a:rPr>
                <a:t>Access cluster services – logistics, security, </a:t>
              </a:r>
              <a:r>
                <a:rPr lang="en-US" sz="2400" kern="1200" dirty="0" err="1">
                  <a:solidFill>
                    <a:schemeClr val="tx1"/>
                  </a:solidFill>
                  <a:latin typeface="Palatino" panose="02040502050505030304" pitchFamily="18" charset="0"/>
                </a:rPr>
                <a:t>etc</a:t>
              </a:r>
              <a:endParaRPr lang="en-US" sz="2400" kern="1200" dirty="0">
                <a:solidFill>
                  <a:schemeClr val="tx1"/>
                </a:solidFill>
                <a:latin typeface="Palatino" panose="02040502050505030304" pitchFamily="18" charset="0"/>
              </a:endParaRPr>
            </a:p>
          </p:txBody>
        </p:sp>
      </p:grpSp>
      <p:grpSp>
        <p:nvGrpSpPr>
          <p:cNvPr id="14" name="Group 13"/>
          <p:cNvGrpSpPr/>
          <p:nvPr/>
        </p:nvGrpSpPr>
        <p:grpSpPr>
          <a:xfrm>
            <a:off x="139852" y="3645267"/>
            <a:ext cx="2831948" cy="1529296"/>
            <a:chOff x="559161" y="0"/>
            <a:chExt cx="3047605" cy="1792984"/>
          </a:xfrm>
          <a:solidFill>
            <a:schemeClr val="accent2">
              <a:lumMod val="40000"/>
              <a:lumOff val="60000"/>
            </a:schemeClr>
          </a:solidFill>
        </p:grpSpPr>
        <p:sp>
          <p:nvSpPr>
            <p:cNvPr id="15" name="Rounded Rectangle 14"/>
            <p:cNvSpPr/>
            <p:nvPr/>
          </p:nvSpPr>
          <p:spPr>
            <a:xfrm>
              <a:off x="559161" y="0"/>
              <a:ext cx="3043216" cy="1792984"/>
            </a:xfrm>
            <a:prstGeom prst="roundRect">
              <a:avLst>
                <a:gd name="adj" fmla="val 16670"/>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6" name="Rounded Rectangle 4"/>
            <p:cNvSpPr txBox="1"/>
            <p:nvPr/>
          </p:nvSpPr>
          <p:spPr>
            <a:xfrm>
              <a:off x="646704" y="87541"/>
              <a:ext cx="2960062" cy="161790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400" kern="1200" dirty="0">
                  <a:solidFill>
                    <a:schemeClr val="tx1"/>
                  </a:solidFill>
                  <a:latin typeface="Palatino" panose="02040502050505030304" pitchFamily="18" charset="0"/>
                </a:rPr>
                <a:t>Known,   Medium-Capacity </a:t>
              </a:r>
              <a:r>
                <a:rPr lang="en-US" sz="2400" dirty="0">
                  <a:solidFill>
                    <a:schemeClr val="tx1"/>
                  </a:solidFill>
                  <a:latin typeface="Palatino" panose="02040502050505030304" pitchFamily="18" charset="0"/>
                </a:rPr>
                <a:t>P</a:t>
              </a:r>
              <a:r>
                <a:rPr lang="en-US" sz="2400" kern="1200" dirty="0">
                  <a:solidFill>
                    <a:schemeClr val="tx1"/>
                  </a:solidFill>
                  <a:latin typeface="Palatino" panose="02040502050505030304" pitchFamily="18" charset="0"/>
                </a:rPr>
                <a:t>artner</a:t>
              </a:r>
            </a:p>
          </p:txBody>
        </p:sp>
      </p:grpSp>
      <p:grpSp>
        <p:nvGrpSpPr>
          <p:cNvPr id="17" name="Group 16"/>
          <p:cNvGrpSpPr/>
          <p:nvPr/>
        </p:nvGrpSpPr>
        <p:grpSpPr>
          <a:xfrm>
            <a:off x="3183846" y="3609662"/>
            <a:ext cx="6691561" cy="1564901"/>
            <a:chOff x="1131099" y="2443004"/>
            <a:chExt cx="3043216" cy="2222833"/>
          </a:xfrm>
          <a:solidFill>
            <a:schemeClr val="accent2">
              <a:lumMod val="40000"/>
              <a:lumOff val="60000"/>
            </a:schemeClr>
          </a:solidFill>
        </p:grpSpPr>
        <p:sp>
          <p:nvSpPr>
            <p:cNvPr id="18" name="Rounded Rectangle 17"/>
            <p:cNvSpPr/>
            <p:nvPr/>
          </p:nvSpPr>
          <p:spPr>
            <a:xfrm>
              <a:off x="1131099" y="2443004"/>
              <a:ext cx="3043216" cy="2222833"/>
            </a:xfrm>
            <a:prstGeom prst="roundRect">
              <a:avLst>
                <a:gd name="adj" fmla="val 16670"/>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9" name="Rounded Rectangle 4"/>
            <p:cNvSpPr txBox="1"/>
            <p:nvPr/>
          </p:nvSpPr>
          <p:spPr>
            <a:xfrm>
              <a:off x="1150396" y="2663990"/>
              <a:ext cx="2986924" cy="181309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defTabSz="1244600">
                <a:lnSpc>
                  <a:spcPct val="90000"/>
                </a:lnSpc>
                <a:spcBef>
                  <a:spcPct val="0"/>
                </a:spcBef>
                <a:buNone/>
              </a:pPr>
              <a:r>
                <a:rPr lang="en-US" sz="2400" b="1" i="1" dirty="0">
                  <a:solidFill>
                    <a:schemeClr val="tx1"/>
                  </a:solidFill>
                  <a:latin typeface="Palatino" panose="02040502050505030304" pitchFamily="18" charset="0"/>
                </a:rPr>
                <a:t>Add, as needed:</a:t>
              </a:r>
              <a:r>
                <a:rPr lang="en-US" sz="2400" dirty="0">
                  <a:solidFill>
                    <a:schemeClr val="tx1"/>
                  </a:solidFill>
                  <a:latin typeface="Palatino" panose="02040502050505030304" pitchFamily="18" charset="0"/>
                </a:rPr>
                <a:t>    </a:t>
              </a:r>
            </a:p>
            <a:p>
              <a:pPr marL="222250" lvl="0" indent="-222250" defTabSz="1244600">
                <a:lnSpc>
                  <a:spcPct val="90000"/>
                </a:lnSpc>
                <a:spcBef>
                  <a:spcPct val="0"/>
                </a:spcBef>
                <a:buFont typeface="Arial" panose="020B0604020202020204" pitchFamily="34" charset="0"/>
                <a:buChar char="•"/>
              </a:pPr>
              <a:r>
                <a:rPr lang="en-US" sz="2400" dirty="0">
                  <a:solidFill>
                    <a:schemeClr val="tx1"/>
                  </a:solidFill>
                  <a:latin typeface="Palatino" panose="02040502050505030304" pitchFamily="18" charset="0"/>
                </a:rPr>
                <a:t>Accompaniment of partner operations staff</a:t>
              </a:r>
            </a:p>
            <a:p>
              <a:pPr marL="222250" lvl="0" indent="-222250" defTabSz="1244600">
                <a:lnSpc>
                  <a:spcPct val="90000"/>
                </a:lnSpc>
                <a:spcBef>
                  <a:spcPct val="0"/>
                </a:spcBef>
                <a:buFont typeface="Arial" panose="020B0604020202020204" pitchFamily="34" charset="0"/>
                <a:buChar char="•"/>
              </a:pPr>
              <a:r>
                <a:rPr lang="en-US" sz="2400" dirty="0">
                  <a:solidFill>
                    <a:schemeClr val="tx1"/>
                  </a:solidFill>
                  <a:latin typeface="Palatino" panose="02040502050505030304" pitchFamily="18" charset="0"/>
                </a:rPr>
                <a:t>Strengthening admin, finance &amp; logistics systems</a:t>
              </a:r>
              <a:endParaRPr lang="en-US" sz="2400" kern="1200" dirty="0">
                <a:solidFill>
                  <a:schemeClr val="tx1"/>
                </a:solidFill>
                <a:latin typeface="Palatino" panose="02040502050505030304" pitchFamily="18" charset="0"/>
              </a:endParaRPr>
            </a:p>
          </p:txBody>
        </p:sp>
      </p:grpSp>
      <p:grpSp>
        <p:nvGrpSpPr>
          <p:cNvPr id="20" name="Group 19"/>
          <p:cNvGrpSpPr/>
          <p:nvPr/>
        </p:nvGrpSpPr>
        <p:grpSpPr>
          <a:xfrm>
            <a:off x="143657" y="5313383"/>
            <a:ext cx="2827870" cy="1581657"/>
            <a:chOff x="559161" y="0"/>
            <a:chExt cx="3043216" cy="1792984"/>
          </a:xfrm>
          <a:solidFill>
            <a:schemeClr val="accent6"/>
          </a:solidFill>
        </p:grpSpPr>
        <p:sp>
          <p:nvSpPr>
            <p:cNvPr id="21" name="Rounded Rectangle 20"/>
            <p:cNvSpPr/>
            <p:nvPr/>
          </p:nvSpPr>
          <p:spPr>
            <a:xfrm>
              <a:off x="559161" y="0"/>
              <a:ext cx="3043216" cy="1792984"/>
            </a:xfrm>
            <a:prstGeom prst="roundRect">
              <a:avLst>
                <a:gd name="adj" fmla="val 16670"/>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22" name="Rounded Rectangle 4"/>
            <p:cNvSpPr txBox="1"/>
            <p:nvPr/>
          </p:nvSpPr>
          <p:spPr>
            <a:xfrm>
              <a:off x="646703" y="87542"/>
              <a:ext cx="2868132" cy="161790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400" kern="1200" dirty="0">
                  <a:solidFill>
                    <a:schemeClr val="tx1"/>
                  </a:solidFill>
                  <a:latin typeface="Palatino" panose="02040502050505030304" pitchFamily="18" charset="0"/>
                </a:rPr>
                <a:t>   New Partner or Low-Capacity </a:t>
              </a:r>
              <a:r>
                <a:rPr lang="en-US" sz="2400" dirty="0">
                  <a:solidFill>
                    <a:schemeClr val="tx1"/>
                  </a:solidFill>
                  <a:latin typeface="Palatino" panose="02040502050505030304" pitchFamily="18" charset="0"/>
                </a:rPr>
                <a:t>P</a:t>
              </a:r>
              <a:r>
                <a:rPr lang="en-US" sz="2400" kern="1200" dirty="0">
                  <a:solidFill>
                    <a:schemeClr val="tx1"/>
                  </a:solidFill>
                  <a:latin typeface="Palatino" panose="02040502050505030304" pitchFamily="18" charset="0"/>
                </a:rPr>
                <a:t>artner</a:t>
              </a:r>
            </a:p>
          </p:txBody>
        </p:sp>
      </p:grpSp>
      <p:grpSp>
        <p:nvGrpSpPr>
          <p:cNvPr id="23" name="Group 22"/>
          <p:cNvGrpSpPr/>
          <p:nvPr/>
        </p:nvGrpSpPr>
        <p:grpSpPr>
          <a:xfrm>
            <a:off x="3183846" y="5330140"/>
            <a:ext cx="6691561" cy="1564901"/>
            <a:chOff x="1131099" y="2443004"/>
            <a:chExt cx="3043216" cy="2222833"/>
          </a:xfrm>
          <a:solidFill>
            <a:schemeClr val="accent6"/>
          </a:solidFill>
        </p:grpSpPr>
        <p:sp>
          <p:nvSpPr>
            <p:cNvPr id="24" name="Rounded Rectangle 23"/>
            <p:cNvSpPr/>
            <p:nvPr/>
          </p:nvSpPr>
          <p:spPr>
            <a:xfrm>
              <a:off x="1131099" y="2443004"/>
              <a:ext cx="3043216" cy="2222833"/>
            </a:xfrm>
            <a:prstGeom prst="roundRect">
              <a:avLst>
                <a:gd name="adj" fmla="val 16670"/>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25" name="Rounded Rectangle 4"/>
            <p:cNvSpPr txBox="1"/>
            <p:nvPr/>
          </p:nvSpPr>
          <p:spPr>
            <a:xfrm>
              <a:off x="1150396" y="2663990"/>
              <a:ext cx="3004813" cy="181309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defTabSz="1244600">
                <a:lnSpc>
                  <a:spcPct val="90000"/>
                </a:lnSpc>
                <a:spcBef>
                  <a:spcPct val="0"/>
                </a:spcBef>
                <a:buNone/>
              </a:pPr>
              <a:r>
                <a:rPr lang="en-US" sz="2400" b="1" i="1" kern="1200" dirty="0">
                  <a:solidFill>
                    <a:schemeClr val="tx1"/>
                  </a:solidFill>
                  <a:latin typeface="Palatino" panose="02040502050505030304" pitchFamily="18" charset="0"/>
                </a:rPr>
                <a:t>Add:  </a:t>
              </a:r>
            </a:p>
            <a:p>
              <a:pPr marL="222250" lvl="0" indent="-222250" defTabSz="1244600">
                <a:lnSpc>
                  <a:spcPct val="90000"/>
                </a:lnSpc>
                <a:spcBef>
                  <a:spcPct val="0"/>
                </a:spcBef>
                <a:buFont typeface="Arial" panose="020B0604020202020204" pitchFamily="34" charset="0"/>
                <a:buChar char="•"/>
              </a:pPr>
              <a:r>
                <a:rPr lang="en-US" sz="2400" kern="1200" dirty="0">
                  <a:solidFill>
                    <a:schemeClr val="tx1"/>
                  </a:solidFill>
                  <a:latin typeface="Palatino" panose="02040502050505030304" pitchFamily="18" charset="0"/>
                </a:rPr>
                <a:t>Direct implementation/oversight of major operational functions (procurement, logistics,  warehousing, cash/voucher payment)</a:t>
              </a:r>
            </a:p>
          </p:txBody>
        </p:sp>
      </p:grpSp>
      <p:grpSp>
        <p:nvGrpSpPr>
          <p:cNvPr id="26" name="Group 25"/>
          <p:cNvGrpSpPr/>
          <p:nvPr/>
        </p:nvGrpSpPr>
        <p:grpSpPr>
          <a:xfrm>
            <a:off x="109386" y="1258862"/>
            <a:ext cx="2827870" cy="606530"/>
            <a:chOff x="559161" y="0"/>
            <a:chExt cx="3043216" cy="1792984"/>
          </a:xfrm>
          <a:solidFill>
            <a:schemeClr val="bg1"/>
          </a:solidFill>
        </p:grpSpPr>
        <p:sp>
          <p:nvSpPr>
            <p:cNvPr id="27" name="Rounded Rectangle 26"/>
            <p:cNvSpPr/>
            <p:nvPr/>
          </p:nvSpPr>
          <p:spPr>
            <a:xfrm>
              <a:off x="559161" y="0"/>
              <a:ext cx="3043216" cy="1792984"/>
            </a:xfrm>
            <a:prstGeom prst="roundRect">
              <a:avLst>
                <a:gd name="adj" fmla="val 16670"/>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28" name="Rounded Rectangle 4"/>
            <p:cNvSpPr txBox="1"/>
            <p:nvPr/>
          </p:nvSpPr>
          <p:spPr>
            <a:xfrm>
              <a:off x="646703" y="87542"/>
              <a:ext cx="2868132" cy="16179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dirty="0">
                  <a:solidFill>
                    <a:schemeClr val="tx1"/>
                  </a:solidFill>
                  <a:latin typeface="Palatino" panose="02040502050505030304" pitchFamily="18" charset="0"/>
                </a:rPr>
                <a:t>Partner Status</a:t>
              </a:r>
              <a:endParaRPr lang="en-US" sz="2800" b="1" kern="1200" dirty="0">
                <a:solidFill>
                  <a:schemeClr val="tx1"/>
                </a:solidFill>
                <a:latin typeface="Palatino" panose="02040502050505030304" pitchFamily="18" charset="0"/>
              </a:endParaRPr>
            </a:p>
          </p:txBody>
        </p:sp>
      </p:grpSp>
      <p:grpSp>
        <p:nvGrpSpPr>
          <p:cNvPr id="29" name="Group 28"/>
          <p:cNvGrpSpPr/>
          <p:nvPr/>
        </p:nvGrpSpPr>
        <p:grpSpPr>
          <a:xfrm>
            <a:off x="3189801" y="1226912"/>
            <a:ext cx="6643595" cy="597832"/>
            <a:chOff x="1131099" y="2443004"/>
            <a:chExt cx="3043216" cy="2222833"/>
          </a:xfrm>
          <a:solidFill>
            <a:schemeClr val="bg1"/>
          </a:solidFill>
        </p:grpSpPr>
        <p:sp>
          <p:nvSpPr>
            <p:cNvPr id="30" name="Rounded Rectangle 29"/>
            <p:cNvSpPr/>
            <p:nvPr/>
          </p:nvSpPr>
          <p:spPr>
            <a:xfrm>
              <a:off x="1131099" y="2443004"/>
              <a:ext cx="3043216" cy="2222833"/>
            </a:xfrm>
            <a:prstGeom prst="roundRect">
              <a:avLst>
                <a:gd name="adj" fmla="val 16670"/>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31" name="Rounded Rectangle 4"/>
            <p:cNvSpPr txBox="1"/>
            <p:nvPr/>
          </p:nvSpPr>
          <p:spPr>
            <a:xfrm>
              <a:off x="1214038" y="2663991"/>
              <a:ext cx="2868132" cy="18130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latin typeface="Palatino" panose="02040502050505030304" pitchFamily="18" charset="0"/>
                </a:rPr>
                <a:t>CRS’ Likely Operational Role</a:t>
              </a:r>
            </a:p>
          </p:txBody>
        </p:sp>
      </p:grpSp>
    </p:spTree>
    <p:custDataLst>
      <p:tags r:id="rId1"/>
    </p:custDataLst>
    <p:extLst>
      <p:ext uri="{BB962C8B-B14F-4D97-AF65-F5344CB8AC3E}">
        <p14:creationId xmlns:p14="http://schemas.microsoft.com/office/powerpoint/2010/main" val="7423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4"/>
          </p:nvPr>
        </p:nvSpPr>
        <p:spPr/>
        <p:txBody>
          <a:bodyPr/>
          <a:lstStyle/>
          <a:p>
            <a:fld id="{3AF21FA0-C69A-D549-B93E-AD7DB9D7EB7A}" type="slidenum">
              <a:rPr lang="en-US" smtClean="0"/>
              <a:pPr/>
              <a:t>11</a:t>
            </a:fld>
            <a:endParaRPr lang="en-US" dirty="0"/>
          </a:p>
        </p:txBody>
      </p:sp>
      <p:grpSp>
        <p:nvGrpSpPr>
          <p:cNvPr id="5" name="Group 4"/>
          <p:cNvGrpSpPr/>
          <p:nvPr/>
        </p:nvGrpSpPr>
        <p:grpSpPr>
          <a:xfrm>
            <a:off x="5985241" y="1587677"/>
            <a:ext cx="2827870" cy="1529296"/>
            <a:chOff x="559161" y="0"/>
            <a:chExt cx="3043216" cy="1792984"/>
          </a:xfrm>
          <a:solidFill>
            <a:srgbClr val="92D050"/>
          </a:solidFill>
        </p:grpSpPr>
        <p:sp>
          <p:nvSpPr>
            <p:cNvPr id="6" name="Rounded Rectangle 5"/>
            <p:cNvSpPr/>
            <p:nvPr/>
          </p:nvSpPr>
          <p:spPr>
            <a:xfrm>
              <a:off x="559161" y="0"/>
              <a:ext cx="3043216" cy="1792984"/>
            </a:xfrm>
            <a:prstGeom prst="roundRect">
              <a:avLst>
                <a:gd name="adj" fmla="val 16670"/>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7" name="Rounded Rectangle 4"/>
            <p:cNvSpPr txBox="1"/>
            <p:nvPr/>
          </p:nvSpPr>
          <p:spPr>
            <a:xfrm>
              <a:off x="650799" y="87541"/>
              <a:ext cx="2868132" cy="161790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400" dirty="0">
                  <a:solidFill>
                    <a:schemeClr val="tx1"/>
                  </a:solidFill>
                  <a:latin typeface="Palatino" panose="02040502050505030304" pitchFamily="18" charset="0"/>
                </a:rPr>
                <a:t>Known,          High-Capacity Partner</a:t>
              </a:r>
              <a:endParaRPr lang="en-US" sz="2400" kern="1200" dirty="0">
                <a:solidFill>
                  <a:schemeClr val="tx1"/>
                </a:solidFill>
                <a:latin typeface="Palatino" panose="02040502050505030304" pitchFamily="18" charset="0"/>
              </a:endParaRPr>
            </a:p>
          </p:txBody>
        </p:sp>
      </p:grpSp>
      <p:grpSp>
        <p:nvGrpSpPr>
          <p:cNvPr id="8" name="Group 7"/>
          <p:cNvGrpSpPr/>
          <p:nvPr/>
        </p:nvGrpSpPr>
        <p:grpSpPr>
          <a:xfrm>
            <a:off x="3328698" y="3152000"/>
            <a:ext cx="2964082" cy="1529296"/>
            <a:chOff x="559161" y="0"/>
            <a:chExt cx="3043216" cy="1792984"/>
          </a:xfrm>
          <a:solidFill>
            <a:schemeClr val="accent2">
              <a:lumMod val="40000"/>
              <a:lumOff val="60000"/>
            </a:schemeClr>
          </a:solidFill>
        </p:grpSpPr>
        <p:sp>
          <p:nvSpPr>
            <p:cNvPr id="9" name="Rounded Rectangle 8"/>
            <p:cNvSpPr/>
            <p:nvPr/>
          </p:nvSpPr>
          <p:spPr>
            <a:xfrm>
              <a:off x="559161" y="0"/>
              <a:ext cx="3043216" cy="1792984"/>
            </a:xfrm>
            <a:prstGeom prst="roundRect">
              <a:avLst>
                <a:gd name="adj" fmla="val 16670"/>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0" name="Rounded Rectangle 4"/>
            <p:cNvSpPr txBox="1"/>
            <p:nvPr/>
          </p:nvSpPr>
          <p:spPr>
            <a:xfrm>
              <a:off x="613240" y="119421"/>
              <a:ext cx="2955674" cy="161790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400" kern="1200" dirty="0">
                  <a:solidFill>
                    <a:schemeClr val="tx1"/>
                  </a:solidFill>
                  <a:latin typeface="Palatino" panose="02040502050505030304" pitchFamily="18" charset="0"/>
                </a:rPr>
                <a:t>Known,      Medium-Capacity </a:t>
              </a:r>
              <a:r>
                <a:rPr lang="en-US" sz="2400" dirty="0">
                  <a:solidFill>
                    <a:schemeClr val="tx1"/>
                  </a:solidFill>
                  <a:latin typeface="Palatino" panose="02040502050505030304" pitchFamily="18" charset="0"/>
                </a:rPr>
                <a:t>P</a:t>
              </a:r>
              <a:r>
                <a:rPr lang="en-US" sz="2400" kern="1200" dirty="0">
                  <a:solidFill>
                    <a:schemeClr val="tx1"/>
                  </a:solidFill>
                  <a:latin typeface="Palatino" panose="02040502050505030304" pitchFamily="18" charset="0"/>
                </a:rPr>
                <a:t>artner</a:t>
              </a:r>
            </a:p>
          </p:txBody>
        </p:sp>
      </p:grpSp>
      <p:grpSp>
        <p:nvGrpSpPr>
          <p:cNvPr id="11" name="Group 10"/>
          <p:cNvGrpSpPr/>
          <p:nvPr/>
        </p:nvGrpSpPr>
        <p:grpSpPr>
          <a:xfrm>
            <a:off x="833052" y="4755963"/>
            <a:ext cx="2827870" cy="1581657"/>
            <a:chOff x="559161" y="0"/>
            <a:chExt cx="3043216" cy="1792984"/>
          </a:xfrm>
          <a:solidFill>
            <a:schemeClr val="accent6"/>
          </a:solidFill>
        </p:grpSpPr>
        <p:sp>
          <p:nvSpPr>
            <p:cNvPr id="12" name="Rounded Rectangle 11"/>
            <p:cNvSpPr/>
            <p:nvPr/>
          </p:nvSpPr>
          <p:spPr>
            <a:xfrm>
              <a:off x="559161" y="0"/>
              <a:ext cx="3043216" cy="1792984"/>
            </a:xfrm>
            <a:prstGeom prst="roundRect">
              <a:avLst>
                <a:gd name="adj" fmla="val 16670"/>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3" name="Rounded Rectangle 4"/>
            <p:cNvSpPr txBox="1"/>
            <p:nvPr/>
          </p:nvSpPr>
          <p:spPr>
            <a:xfrm>
              <a:off x="646703" y="87542"/>
              <a:ext cx="2868132" cy="161790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400" kern="1200" dirty="0">
                  <a:solidFill>
                    <a:schemeClr val="tx1"/>
                  </a:solidFill>
                  <a:latin typeface="Palatino" panose="02040502050505030304" pitchFamily="18" charset="0"/>
                </a:rPr>
                <a:t>   New Partner or Low-Capacity </a:t>
              </a:r>
              <a:r>
                <a:rPr lang="en-US" sz="2400" dirty="0">
                  <a:solidFill>
                    <a:schemeClr val="tx1"/>
                  </a:solidFill>
                  <a:latin typeface="Palatino" panose="02040502050505030304" pitchFamily="18" charset="0"/>
                </a:rPr>
                <a:t>P</a:t>
              </a:r>
              <a:r>
                <a:rPr lang="en-US" sz="2400" kern="1200" dirty="0">
                  <a:solidFill>
                    <a:schemeClr val="tx1"/>
                  </a:solidFill>
                  <a:latin typeface="Palatino" panose="02040502050505030304" pitchFamily="18" charset="0"/>
                </a:rPr>
                <a:t>artner</a:t>
              </a:r>
            </a:p>
          </p:txBody>
        </p:sp>
      </p:grpSp>
      <p:sp>
        <p:nvSpPr>
          <p:cNvPr id="14" name="Bent Arrow 13"/>
          <p:cNvSpPr/>
          <p:nvPr/>
        </p:nvSpPr>
        <p:spPr>
          <a:xfrm>
            <a:off x="2143055" y="3692228"/>
            <a:ext cx="1042416" cy="914400"/>
          </a:xfrm>
          <a:prstGeom prst="bentArrow">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Bent Arrow 15"/>
          <p:cNvSpPr/>
          <p:nvPr/>
        </p:nvSpPr>
        <p:spPr>
          <a:xfrm>
            <a:off x="4827991" y="2099758"/>
            <a:ext cx="1042416" cy="914400"/>
          </a:xfrm>
          <a:prstGeom prst="bentArrow">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Bent Arrow 16"/>
          <p:cNvSpPr/>
          <p:nvPr/>
        </p:nvSpPr>
        <p:spPr>
          <a:xfrm rot="10800000">
            <a:off x="3785575" y="4833187"/>
            <a:ext cx="1042416" cy="914400"/>
          </a:xfrm>
          <a:prstGeom prst="bentArrow">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Bent Arrow 17"/>
          <p:cNvSpPr/>
          <p:nvPr/>
        </p:nvSpPr>
        <p:spPr>
          <a:xfrm rot="10800000">
            <a:off x="6436007" y="3226667"/>
            <a:ext cx="1042416" cy="914400"/>
          </a:xfrm>
          <a:prstGeom prst="bentArrow">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Title 1"/>
          <p:cNvSpPr txBox="1">
            <a:spLocks/>
          </p:cNvSpPr>
          <p:nvPr/>
        </p:nvSpPr>
        <p:spPr>
          <a:xfrm>
            <a:off x="-27992" y="345055"/>
            <a:ext cx="10058400" cy="792238"/>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b="0" dirty="0">
                <a:solidFill>
                  <a:schemeClr val="tx1"/>
                </a:solidFill>
                <a:latin typeface="Palatino" charset="0"/>
                <a:ea typeface="Palatino" charset="0"/>
                <a:cs typeface="Palatino" charset="0"/>
              </a:rPr>
              <a:t>Operational Support for Partners</a:t>
            </a:r>
          </a:p>
        </p:txBody>
      </p:sp>
      <p:sp>
        <p:nvSpPr>
          <p:cNvPr id="20" name="TextBox 19"/>
          <p:cNvSpPr txBox="1"/>
          <p:nvPr/>
        </p:nvSpPr>
        <p:spPr>
          <a:xfrm>
            <a:off x="1701945" y="3424838"/>
            <a:ext cx="1555864" cy="1298016"/>
          </a:xfrm>
          <a:prstGeom prst="rect">
            <a:avLst/>
          </a:prstGeom>
          <a:solidFill>
            <a:schemeClr val="bg1"/>
          </a:solidFill>
        </p:spPr>
        <p:txBody>
          <a:bodyPr wrap="square" rtlCol="0">
            <a:spAutoFit/>
          </a:bodyPr>
          <a:lstStyle/>
          <a:p>
            <a:endParaRPr lang="en-US" dirty="0"/>
          </a:p>
        </p:txBody>
      </p:sp>
      <p:sp>
        <p:nvSpPr>
          <p:cNvPr id="21" name="TextBox 20"/>
          <p:cNvSpPr txBox="1"/>
          <p:nvPr/>
        </p:nvSpPr>
        <p:spPr>
          <a:xfrm>
            <a:off x="4351835" y="1778039"/>
            <a:ext cx="1555864" cy="1298016"/>
          </a:xfrm>
          <a:prstGeom prst="rect">
            <a:avLst/>
          </a:prstGeom>
          <a:solidFill>
            <a:schemeClr val="bg1"/>
          </a:solidFill>
        </p:spPr>
        <p:txBody>
          <a:bodyPr wrap="square" rtlCol="0">
            <a:spAutoFit/>
          </a:bodyPr>
          <a:lstStyle/>
          <a:p>
            <a:endParaRPr lang="en-US" dirty="0"/>
          </a:p>
        </p:txBody>
      </p:sp>
      <p:sp>
        <p:nvSpPr>
          <p:cNvPr id="3" name="TextBox 2"/>
          <p:cNvSpPr txBox="1"/>
          <p:nvPr/>
        </p:nvSpPr>
        <p:spPr>
          <a:xfrm>
            <a:off x="5571744" y="5140118"/>
            <a:ext cx="4334256" cy="1754326"/>
          </a:xfrm>
          <a:prstGeom prst="rect">
            <a:avLst/>
          </a:prstGeom>
          <a:solidFill>
            <a:schemeClr val="tx2">
              <a:lumMod val="20000"/>
              <a:lumOff val="80000"/>
            </a:schemeClr>
          </a:solidFill>
        </p:spPr>
        <p:txBody>
          <a:bodyPr wrap="square" rtlCol="0">
            <a:spAutoFit/>
          </a:bodyPr>
          <a:lstStyle/>
          <a:p>
            <a:pPr algn="ctr"/>
            <a:r>
              <a:rPr lang="en-US" sz="3600" b="1" i="1" dirty="0">
                <a:solidFill>
                  <a:schemeClr val="tx2"/>
                </a:solidFill>
                <a:latin typeface="Palatino" panose="02040502050505030304" pitchFamily="18" charset="0"/>
              </a:rPr>
              <a:t>Reassess &amp; adjust </a:t>
            </a:r>
            <a:r>
              <a:rPr lang="en-US" sz="3600" dirty="0">
                <a:latin typeface="Palatino" panose="02040502050505030304" pitchFamily="18" charset="0"/>
              </a:rPr>
              <a:t>your support to partners, as needed!</a:t>
            </a:r>
          </a:p>
        </p:txBody>
      </p:sp>
    </p:spTree>
    <p:custDataLst>
      <p:tags r:id="rId1"/>
    </p:custDataLst>
    <p:extLst>
      <p:ext uri="{BB962C8B-B14F-4D97-AF65-F5344CB8AC3E}">
        <p14:creationId xmlns:p14="http://schemas.microsoft.com/office/powerpoint/2010/main" val="113302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20" grpId="0" animBg="1"/>
      <p:bldP spid="21"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77278" y="1587677"/>
            <a:ext cx="3262033" cy="5014291"/>
          </a:xfrm>
        </p:spPr>
        <p:txBody>
          <a:bodyPr/>
          <a:lstStyle/>
          <a:p>
            <a:pPr marL="0" indent="0" algn="ctr">
              <a:buNone/>
            </a:pPr>
            <a:r>
              <a:rPr lang="en-US" sz="3600" dirty="0">
                <a:solidFill>
                  <a:schemeClr val="tx1"/>
                </a:solidFill>
                <a:latin typeface="Palatino" panose="02040502050505030304" pitchFamily="18" charset="0"/>
              </a:rPr>
              <a:t>Remember --</a:t>
            </a:r>
          </a:p>
          <a:p>
            <a:pPr marL="0" indent="0" algn="ctr">
              <a:buNone/>
            </a:pPr>
            <a:r>
              <a:rPr lang="en-US" sz="3600" b="1" i="1" dirty="0">
                <a:solidFill>
                  <a:schemeClr val="tx2"/>
                </a:solidFill>
                <a:latin typeface="Palatino" panose="02040502050505030304" pitchFamily="18" charset="0"/>
              </a:rPr>
              <a:t>CRS is ultimately responsible    </a:t>
            </a:r>
            <a:r>
              <a:rPr lang="en-US" sz="3600" dirty="0">
                <a:solidFill>
                  <a:schemeClr val="tx1"/>
                </a:solidFill>
                <a:latin typeface="Palatino" panose="02040502050505030304" pitchFamily="18" charset="0"/>
              </a:rPr>
              <a:t>for ensuring the promised aid reaches people in need</a:t>
            </a:r>
          </a:p>
        </p:txBody>
      </p:sp>
      <p:sp>
        <p:nvSpPr>
          <p:cNvPr id="4" name="Slide Number Placeholder 3"/>
          <p:cNvSpPr>
            <a:spLocks noGrp="1"/>
          </p:cNvSpPr>
          <p:nvPr>
            <p:ph type="sldNum" sz="quarter" idx="4"/>
          </p:nvPr>
        </p:nvSpPr>
        <p:spPr/>
        <p:txBody>
          <a:bodyPr/>
          <a:lstStyle/>
          <a:p>
            <a:fld id="{3AF21FA0-C69A-D549-B93E-AD7DB9D7EB7A}" type="slidenum">
              <a:rPr lang="en-US" smtClean="0"/>
              <a:pPr/>
              <a:t>12</a:t>
            </a:fld>
            <a:endParaRPr lang="en-US" dirty="0"/>
          </a:p>
        </p:txBody>
      </p:sp>
      <p:pic>
        <p:nvPicPr>
          <p:cNvPr id="5" name="Picture 4"/>
          <p:cNvPicPr>
            <a:picLocks noChangeAspect="1"/>
          </p:cNvPicPr>
          <p:nvPr/>
        </p:nvPicPr>
        <p:blipFill>
          <a:blip r:embed="rId4"/>
          <a:stretch>
            <a:fillRect/>
          </a:stretch>
        </p:blipFill>
        <p:spPr>
          <a:xfrm>
            <a:off x="4107370" y="1770722"/>
            <a:ext cx="6086475" cy="4648200"/>
          </a:xfrm>
          <a:prstGeom prst="rect">
            <a:avLst/>
          </a:prstGeom>
        </p:spPr>
      </p:pic>
      <p:sp>
        <p:nvSpPr>
          <p:cNvPr id="6" name="Title 1"/>
          <p:cNvSpPr txBox="1">
            <a:spLocks/>
          </p:cNvSpPr>
          <p:nvPr/>
        </p:nvSpPr>
        <p:spPr>
          <a:xfrm>
            <a:off x="-27992" y="345055"/>
            <a:ext cx="10058400" cy="792238"/>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b="0" dirty="0">
                <a:solidFill>
                  <a:schemeClr val="tx1"/>
                </a:solidFill>
                <a:latin typeface="Palatino" charset="0"/>
                <a:ea typeface="Palatino" charset="0"/>
                <a:cs typeface="Palatino" charset="0"/>
              </a:rPr>
              <a:t>Operational Support for Partners</a:t>
            </a:r>
          </a:p>
        </p:txBody>
      </p:sp>
    </p:spTree>
    <p:custDataLst>
      <p:tags r:id="rId1"/>
    </p:custDataLst>
    <p:extLst>
      <p:ext uri="{BB962C8B-B14F-4D97-AF65-F5344CB8AC3E}">
        <p14:creationId xmlns:p14="http://schemas.microsoft.com/office/powerpoint/2010/main" val="319925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3AF21FA0-C69A-D549-B93E-AD7DB9D7EB7A}" type="slidenum">
              <a:rPr lang="en-US" smtClean="0"/>
              <a:pPr/>
              <a:t>13</a:t>
            </a:fld>
            <a:endParaRPr lang="en-US" dirty="0"/>
          </a:p>
        </p:txBody>
      </p:sp>
      <p:sp>
        <p:nvSpPr>
          <p:cNvPr id="5" name="Title 1"/>
          <p:cNvSpPr txBox="1">
            <a:spLocks/>
          </p:cNvSpPr>
          <p:nvPr/>
        </p:nvSpPr>
        <p:spPr>
          <a:xfrm>
            <a:off x="-27992" y="327804"/>
            <a:ext cx="10058400" cy="792238"/>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b="0" dirty="0">
                <a:solidFill>
                  <a:schemeClr val="tx1"/>
                </a:solidFill>
                <a:latin typeface="Palatino" charset="0"/>
                <a:ea typeface="Palatino" charset="0"/>
                <a:cs typeface="Palatino" charset="0"/>
              </a:rPr>
              <a:t>Partner Funding Mechanisms</a:t>
            </a:r>
          </a:p>
        </p:txBody>
      </p:sp>
      <p:sp>
        <p:nvSpPr>
          <p:cNvPr id="2" name="TextBox 1"/>
          <p:cNvSpPr txBox="1"/>
          <p:nvPr/>
        </p:nvSpPr>
        <p:spPr>
          <a:xfrm>
            <a:off x="76158" y="1464436"/>
            <a:ext cx="9954250" cy="6447919"/>
          </a:xfrm>
          <a:prstGeom prst="rect">
            <a:avLst/>
          </a:prstGeom>
          <a:noFill/>
        </p:spPr>
        <p:txBody>
          <a:bodyPr wrap="square" rtlCol="0">
            <a:spAutoFit/>
          </a:bodyPr>
          <a:lstStyle/>
          <a:p>
            <a:pPr marL="457200" indent="-292100">
              <a:buFont typeface="Arial" panose="020B0604020202020204" pitchFamily="34" charset="0"/>
              <a:buChar char="•"/>
            </a:pPr>
            <a:r>
              <a:rPr lang="en-US" sz="3600" b="1" dirty="0">
                <a:solidFill>
                  <a:schemeClr val="tx2"/>
                </a:solidFill>
                <a:latin typeface="Palatino" panose="02040502050505030304" pitchFamily="18" charset="0"/>
              </a:rPr>
              <a:t>Service Contract</a:t>
            </a:r>
          </a:p>
          <a:p>
            <a:pPr marL="695325" lvl="1" indent="-238125">
              <a:spcBef>
                <a:spcPts val="600"/>
              </a:spcBef>
              <a:buFontTx/>
              <a:buChar char="-"/>
            </a:pPr>
            <a:r>
              <a:rPr lang="en-US" sz="3200" dirty="0">
                <a:latin typeface="Palatino" panose="02040502050505030304" pitchFamily="18" charset="0"/>
              </a:rPr>
              <a:t>may use if partner’s programming role is limited to a </a:t>
            </a:r>
            <a:r>
              <a:rPr lang="en-US" sz="3200" i="1" dirty="0">
                <a:solidFill>
                  <a:schemeClr val="tx2"/>
                </a:solidFill>
                <a:latin typeface="Palatino" panose="02040502050505030304" pitchFamily="18" charset="0"/>
              </a:rPr>
              <a:t>specific service or output</a:t>
            </a:r>
          </a:p>
          <a:p>
            <a:pPr marL="695325" lvl="1" indent="-238125">
              <a:spcBef>
                <a:spcPts val="600"/>
              </a:spcBef>
              <a:buFontTx/>
              <a:buChar char="-"/>
            </a:pPr>
            <a:r>
              <a:rPr lang="en-US" sz="3200" dirty="0">
                <a:latin typeface="Palatino" panose="02040502050505030304" pitchFamily="18" charset="0"/>
              </a:rPr>
              <a:t>partner is treated as a vendor; CRS Sub-recipient Financial Management </a:t>
            </a:r>
            <a:r>
              <a:rPr lang="en-US" sz="3200" i="1" dirty="0">
                <a:solidFill>
                  <a:schemeClr val="tx2"/>
                </a:solidFill>
                <a:latin typeface="Palatino" panose="02040502050505030304" pitchFamily="18" charset="0"/>
              </a:rPr>
              <a:t>(SRFM) Policy does </a:t>
            </a:r>
            <a:r>
              <a:rPr lang="en-US" sz="3200" i="1" u="sng" dirty="0">
                <a:solidFill>
                  <a:schemeClr val="tx2"/>
                </a:solidFill>
                <a:latin typeface="Palatino" panose="02040502050505030304" pitchFamily="18" charset="0"/>
              </a:rPr>
              <a:t>not</a:t>
            </a:r>
            <a:r>
              <a:rPr lang="en-US" sz="3200" i="1" dirty="0">
                <a:solidFill>
                  <a:schemeClr val="tx2"/>
                </a:solidFill>
                <a:latin typeface="Palatino" panose="02040502050505030304" pitchFamily="18" charset="0"/>
              </a:rPr>
              <a:t> apply</a:t>
            </a:r>
          </a:p>
          <a:p>
            <a:pPr marL="457200" lvl="1">
              <a:spcBef>
                <a:spcPts val="600"/>
              </a:spcBef>
            </a:pPr>
            <a:endParaRPr lang="en-US" sz="2800" dirty="0">
              <a:latin typeface="Palatino" panose="02040502050505030304" pitchFamily="18" charset="0"/>
            </a:endParaRPr>
          </a:p>
          <a:p>
            <a:pPr marL="457200" indent="-292100">
              <a:buFont typeface="Arial" panose="020B0604020202020204" pitchFamily="34" charset="0"/>
              <a:buChar char="•"/>
            </a:pPr>
            <a:r>
              <a:rPr lang="en-US" sz="3600" b="1" dirty="0">
                <a:solidFill>
                  <a:schemeClr val="tx2"/>
                </a:solidFill>
                <a:latin typeface="Palatino" panose="02040502050505030304" pitchFamily="18" charset="0"/>
              </a:rPr>
              <a:t>Sub-recipient Agreement</a:t>
            </a:r>
          </a:p>
          <a:p>
            <a:pPr marL="695325" lvl="1" indent="-238125">
              <a:spcBef>
                <a:spcPts val="600"/>
              </a:spcBef>
              <a:buFontTx/>
              <a:buChar char="-"/>
            </a:pPr>
            <a:r>
              <a:rPr lang="en-US" sz="3200" dirty="0">
                <a:latin typeface="Palatino" panose="02040502050505030304" pitchFamily="18" charset="0"/>
              </a:rPr>
              <a:t>use for </a:t>
            </a:r>
            <a:r>
              <a:rPr lang="en-US" sz="3200" i="1" dirty="0">
                <a:solidFill>
                  <a:schemeClr val="tx2"/>
                </a:solidFill>
                <a:latin typeface="Palatino" panose="02040502050505030304" pitchFamily="18" charset="0"/>
              </a:rPr>
              <a:t>most programming partners</a:t>
            </a:r>
          </a:p>
          <a:p>
            <a:pPr marL="695325" lvl="1" indent="-238125">
              <a:spcBef>
                <a:spcPts val="600"/>
              </a:spcBef>
              <a:buFontTx/>
              <a:buChar char="-"/>
            </a:pPr>
            <a:r>
              <a:rPr lang="en-US" sz="3200" dirty="0">
                <a:latin typeface="Palatino" panose="02040502050505030304" pitchFamily="18" charset="0"/>
              </a:rPr>
              <a:t>falls under the </a:t>
            </a:r>
            <a:r>
              <a:rPr lang="en-US" sz="3200" i="1" dirty="0">
                <a:solidFill>
                  <a:schemeClr val="tx2"/>
                </a:solidFill>
                <a:latin typeface="Palatino" panose="02040502050505030304" pitchFamily="18" charset="0"/>
              </a:rPr>
              <a:t>SRFM Policy</a:t>
            </a:r>
            <a:endParaRPr lang="en-US" sz="3200" i="1" dirty="0">
              <a:latin typeface="Palatino" panose="02040502050505030304" pitchFamily="18" charset="0"/>
            </a:endParaRPr>
          </a:p>
          <a:p>
            <a:endParaRPr lang="en-US" sz="2800" dirty="0">
              <a:latin typeface="Palatino" panose="02040502050505030304" pitchFamily="18" charset="0"/>
            </a:endParaRPr>
          </a:p>
          <a:p>
            <a:pPr marL="1080912" lvl="1" indent="-571500">
              <a:buFontTx/>
              <a:buChar char="-"/>
            </a:pPr>
            <a:endParaRPr lang="en-US" sz="3600" dirty="0">
              <a:latin typeface="Palatino" panose="02040502050505030304" pitchFamily="18" charset="0"/>
            </a:endParaRPr>
          </a:p>
        </p:txBody>
      </p:sp>
    </p:spTree>
    <p:custDataLst>
      <p:tags r:id="rId1"/>
    </p:custDataLst>
    <p:extLst>
      <p:ext uri="{BB962C8B-B14F-4D97-AF65-F5344CB8AC3E}">
        <p14:creationId xmlns:p14="http://schemas.microsoft.com/office/powerpoint/2010/main" val="412956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91" y="2103120"/>
            <a:ext cx="10086392" cy="2743200"/>
          </a:xfrm>
          <a:solidFill>
            <a:schemeClr val="tx2">
              <a:lumMod val="20000"/>
              <a:lumOff val="80000"/>
            </a:schemeClr>
          </a:solidFill>
        </p:spPr>
        <p:txBody>
          <a:bodyPr/>
          <a:lstStyle/>
          <a:p>
            <a:pPr marL="0" indent="0">
              <a:buNone/>
            </a:pPr>
            <a:r>
              <a:rPr lang="en-US" sz="800" b="1" dirty="0">
                <a:solidFill>
                  <a:schemeClr val="tx1"/>
                </a:solidFill>
                <a:latin typeface="Palatino" panose="02040502050505030304" pitchFamily="18" charset="0"/>
              </a:rPr>
              <a:t>       </a:t>
            </a:r>
            <a:r>
              <a:rPr lang="en-US" sz="3600" b="1" dirty="0">
                <a:solidFill>
                  <a:schemeClr val="tx1"/>
                </a:solidFill>
                <a:latin typeface="Palatino" panose="02040502050505030304" pitchFamily="18" charset="0"/>
              </a:rPr>
              <a:t>For a </a:t>
            </a:r>
            <a:r>
              <a:rPr lang="en-US" sz="3600" b="1" i="1" dirty="0">
                <a:solidFill>
                  <a:schemeClr val="tx2"/>
                </a:solidFill>
                <a:latin typeface="Palatino" panose="02040502050505030304" pitchFamily="18" charset="0"/>
              </a:rPr>
              <a:t>new sub-recipient </a:t>
            </a:r>
            <a:r>
              <a:rPr lang="en-US" sz="3600" b="1" dirty="0">
                <a:solidFill>
                  <a:schemeClr val="tx1"/>
                </a:solidFill>
                <a:latin typeface="Palatino" panose="02040502050505030304" pitchFamily="18" charset="0"/>
              </a:rPr>
              <a:t>in an </a:t>
            </a:r>
            <a:r>
              <a:rPr lang="en-US" sz="3600" b="1" i="1" dirty="0">
                <a:solidFill>
                  <a:schemeClr val="tx2"/>
                </a:solidFill>
                <a:latin typeface="Palatino" panose="02040502050505030304" pitchFamily="18" charset="0"/>
              </a:rPr>
              <a:t>emergency</a:t>
            </a:r>
            <a:r>
              <a:rPr lang="en-US" sz="3600" dirty="0">
                <a:solidFill>
                  <a:schemeClr val="tx1"/>
                </a:solidFill>
                <a:latin typeface="Palatino" panose="02040502050505030304" pitchFamily="18" charset="0"/>
              </a:rPr>
              <a:t>, </a:t>
            </a:r>
          </a:p>
          <a:p>
            <a:pPr marL="0" indent="0">
              <a:buNone/>
            </a:pPr>
            <a:r>
              <a:rPr lang="en-US" sz="3200" dirty="0">
                <a:solidFill>
                  <a:schemeClr val="tx1"/>
                </a:solidFill>
                <a:latin typeface="Palatino" panose="02040502050505030304" pitchFamily="18" charset="0"/>
              </a:rPr>
              <a:t>	the CP may proceed </a:t>
            </a:r>
            <a:r>
              <a:rPr lang="en-US" sz="3200" i="1" dirty="0">
                <a:solidFill>
                  <a:schemeClr val="tx2"/>
                </a:solidFill>
                <a:latin typeface="Palatino" panose="02040502050505030304" pitchFamily="18" charset="0"/>
              </a:rPr>
              <a:t>immediately</a:t>
            </a:r>
            <a:r>
              <a:rPr lang="en-US" sz="3200" dirty="0">
                <a:solidFill>
                  <a:schemeClr val="tx1"/>
                </a:solidFill>
                <a:latin typeface="Palatino" panose="02040502050505030304" pitchFamily="18" charset="0"/>
              </a:rPr>
              <a:t> with an agreement</a:t>
            </a:r>
          </a:p>
          <a:p>
            <a:pPr marL="0" indent="0">
              <a:buNone/>
            </a:pPr>
            <a:r>
              <a:rPr lang="en-US" sz="3200" dirty="0">
                <a:solidFill>
                  <a:schemeClr val="tx1"/>
                </a:solidFill>
                <a:latin typeface="Palatino" panose="02040502050505030304" pitchFamily="18" charset="0"/>
              </a:rPr>
              <a:t>				 by categorizing the </a:t>
            </a:r>
            <a:r>
              <a:rPr lang="en-US" sz="3200" dirty="0" err="1">
                <a:solidFill>
                  <a:schemeClr val="tx1"/>
                </a:solidFill>
                <a:latin typeface="Palatino" panose="02040502050505030304" pitchFamily="18" charset="0"/>
              </a:rPr>
              <a:t>subrecipient</a:t>
            </a:r>
            <a:r>
              <a:rPr lang="en-US" sz="3200" dirty="0">
                <a:solidFill>
                  <a:schemeClr val="tx1"/>
                </a:solidFill>
                <a:latin typeface="Palatino" panose="02040502050505030304" pitchFamily="18" charset="0"/>
              </a:rPr>
              <a:t> as having</a:t>
            </a:r>
          </a:p>
          <a:p>
            <a:pPr marL="0" indent="0">
              <a:buNone/>
            </a:pPr>
            <a:r>
              <a:rPr lang="en-US" sz="3200" dirty="0">
                <a:solidFill>
                  <a:schemeClr val="tx1"/>
                </a:solidFill>
                <a:latin typeface="Palatino" panose="02040502050505030304" pitchFamily="18" charset="0"/>
              </a:rPr>
              <a:t>		 							</a:t>
            </a:r>
            <a:r>
              <a:rPr lang="en-US" sz="3200" b="1" i="1" dirty="0">
                <a:solidFill>
                  <a:schemeClr val="tx2"/>
                </a:solidFill>
                <a:latin typeface="Palatino" panose="02040502050505030304" pitchFamily="18" charset="0"/>
              </a:rPr>
              <a:t>inadequate internal controls</a:t>
            </a:r>
            <a:endParaRPr lang="en-US" sz="3200" b="1" dirty="0">
              <a:solidFill>
                <a:schemeClr val="tx1"/>
              </a:solidFill>
              <a:latin typeface="Palatino" panose="02040502050505030304" pitchFamily="18" charset="0"/>
            </a:endParaRPr>
          </a:p>
          <a:p>
            <a:pPr marL="0" indent="0">
              <a:buNone/>
            </a:pPr>
            <a:endParaRPr lang="en-US" sz="1200" b="1" i="0" dirty="0">
              <a:solidFill>
                <a:schemeClr val="tx1"/>
              </a:solidFill>
              <a:latin typeface="Palatino" panose="02040502050505030304" pitchFamily="18" charset="0"/>
            </a:endParaRPr>
          </a:p>
          <a:p>
            <a:pPr marL="0" indent="0">
              <a:buNone/>
            </a:pPr>
            <a:r>
              <a:rPr lang="en-US" sz="3200" i="0" dirty="0">
                <a:solidFill>
                  <a:schemeClr val="tx1"/>
                </a:solidFill>
                <a:latin typeface="Palatino" panose="02040502050505030304" pitchFamily="18" charset="0"/>
              </a:rPr>
              <a:t>  Undertake the full assessment within 90 days</a:t>
            </a:r>
          </a:p>
          <a:p>
            <a:pPr marL="457200" lvl="3" indent="-219075"/>
            <a:r>
              <a:rPr lang="en-US" sz="2400" dirty="0">
                <a:solidFill>
                  <a:schemeClr val="tx1"/>
                </a:solidFill>
                <a:latin typeface="Palatino" panose="02040502050505030304" pitchFamily="18" charset="0"/>
              </a:rPr>
              <a:t>extend up to 180 days with RD approval;</a:t>
            </a:r>
            <a:endParaRPr lang="en-US" sz="2400" i="0" dirty="0">
              <a:solidFill>
                <a:schemeClr val="tx1"/>
              </a:solidFill>
              <a:latin typeface="Palatino" panose="02040502050505030304" pitchFamily="18" charset="0"/>
            </a:endParaRPr>
          </a:p>
          <a:p>
            <a:pPr marL="457200" lvl="3" indent="-219075"/>
            <a:r>
              <a:rPr lang="en-US" sz="2400" dirty="0">
                <a:solidFill>
                  <a:schemeClr val="tx1"/>
                </a:solidFill>
                <a:latin typeface="Palatino" panose="02040502050505030304" pitchFamily="18" charset="0"/>
              </a:rPr>
              <a:t>extend &gt; 180 days w</a:t>
            </a:r>
            <a:r>
              <a:rPr lang="en-US" sz="2400" i="0" dirty="0">
                <a:solidFill>
                  <a:schemeClr val="tx1"/>
                </a:solidFill>
                <a:latin typeface="Palatino" panose="02040502050505030304" pitchFamily="18" charset="0"/>
              </a:rPr>
              <a:t>ith RD &amp; Director of Overseas Finance approval</a:t>
            </a:r>
          </a:p>
          <a:p>
            <a:pPr lvl="2"/>
            <a:endParaRPr lang="en-US" sz="800" dirty="0">
              <a:solidFill>
                <a:schemeClr val="tx1"/>
              </a:solidFill>
              <a:latin typeface="Palatino" panose="02040502050505030304" pitchFamily="18" charset="0"/>
            </a:endParaRPr>
          </a:p>
          <a:p>
            <a:pPr marL="251169" lvl="1" indent="0">
              <a:buNone/>
            </a:pPr>
            <a:r>
              <a:rPr lang="en-US" sz="2400" b="1" dirty="0">
                <a:solidFill>
                  <a:schemeClr val="tx1"/>
                </a:solidFill>
                <a:latin typeface="Palatino" panose="02040502050505030304" pitchFamily="18" charset="0"/>
              </a:rPr>
              <a:t>  </a:t>
            </a:r>
            <a:r>
              <a:rPr lang="en-US" sz="2400" dirty="0">
                <a:solidFill>
                  <a:schemeClr val="tx1"/>
                </a:solidFill>
                <a:latin typeface="Palatino" panose="02040502050505030304" pitchFamily="18" charset="0"/>
              </a:rPr>
              <a:t>													</a:t>
            </a:r>
            <a:endParaRPr lang="en-US" b="1" i="1" dirty="0">
              <a:solidFill>
                <a:schemeClr val="tx1"/>
              </a:solidFill>
              <a:latin typeface="Palatino" panose="02040502050505030304" pitchFamily="18" charset="0"/>
            </a:endParaRPr>
          </a:p>
          <a:p>
            <a:pPr marL="251169" lvl="1" indent="0">
              <a:buNone/>
            </a:pPr>
            <a:endParaRPr lang="en-US" dirty="0"/>
          </a:p>
        </p:txBody>
      </p:sp>
      <p:sp>
        <p:nvSpPr>
          <p:cNvPr id="4" name="Slide Number Placeholder 3"/>
          <p:cNvSpPr>
            <a:spLocks noGrp="1"/>
          </p:cNvSpPr>
          <p:nvPr>
            <p:ph type="sldNum" sz="quarter" idx="4"/>
          </p:nvPr>
        </p:nvSpPr>
        <p:spPr/>
        <p:txBody>
          <a:bodyPr/>
          <a:lstStyle/>
          <a:p>
            <a:fld id="{3AF21FA0-C69A-D549-B93E-AD7DB9D7EB7A}" type="slidenum">
              <a:rPr lang="en-US" smtClean="0"/>
              <a:pPr/>
              <a:t>14</a:t>
            </a:fld>
            <a:endParaRPr lang="en-US" dirty="0"/>
          </a:p>
        </p:txBody>
      </p:sp>
      <p:sp>
        <p:nvSpPr>
          <p:cNvPr id="5" name="Title 1"/>
          <p:cNvSpPr txBox="1">
            <a:spLocks/>
          </p:cNvSpPr>
          <p:nvPr/>
        </p:nvSpPr>
        <p:spPr>
          <a:xfrm>
            <a:off x="-27992" y="309516"/>
            <a:ext cx="10101270" cy="792238"/>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b="0" dirty="0">
                <a:solidFill>
                  <a:schemeClr val="tx1"/>
                </a:solidFill>
                <a:latin typeface="Palatino" charset="0"/>
                <a:ea typeface="Palatino" charset="0"/>
                <a:cs typeface="Palatino" charset="0"/>
              </a:rPr>
              <a:t>Partner Funding Mechanisms</a:t>
            </a:r>
          </a:p>
        </p:txBody>
      </p:sp>
      <p:sp>
        <p:nvSpPr>
          <p:cNvPr id="2" name="Rectangle 1"/>
          <p:cNvSpPr/>
          <p:nvPr/>
        </p:nvSpPr>
        <p:spPr>
          <a:xfrm>
            <a:off x="6107128" y="1331456"/>
            <a:ext cx="3966150" cy="400110"/>
          </a:xfrm>
          <a:prstGeom prst="rect">
            <a:avLst/>
          </a:prstGeom>
        </p:spPr>
        <p:txBody>
          <a:bodyPr wrap="none">
            <a:spAutoFit/>
          </a:bodyPr>
          <a:lstStyle/>
          <a:p>
            <a:r>
              <a:rPr lang="en-US" i="1" dirty="0">
                <a:latin typeface="Palatino" panose="02040502050505030304" pitchFamily="18" charset="0"/>
              </a:rPr>
              <a:t>from CRS’ SRFM Policy Section 2.3</a:t>
            </a:r>
            <a:endParaRPr lang="en-US" dirty="0"/>
          </a:p>
        </p:txBody>
      </p:sp>
    </p:spTree>
    <p:custDataLst>
      <p:tags r:id="rId1"/>
    </p:custDataLst>
    <p:extLst>
      <p:ext uri="{BB962C8B-B14F-4D97-AF65-F5344CB8AC3E}">
        <p14:creationId xmlns:p14="http://schemas.microsoft.com/office/powerpoint/2010/main" val="268188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3AF21FA0-C69A-D549-B93E-AD7DB9D7EB7A}" type="slidenum">
              <a:rPr lang="en-US" smtClean="0"/>
              <a:pPr/>
              <a:t>15</a:t>
            </a:fld>
            <a:endParaRPr lang="en-US" dirty="0"/>
          </a:p>
        </p:txBody>
      </p:sp>
      <p:sp>
        <p:nvSpPr>
          <p:cNvPr id="5" name="Content Placeholder 2"/>
          <p:cNvSpPr>
            <a:spLocks noGrp="1"/>
          </p:cNvSpPr>
          <p:nvPr>
            <p:ph idx="1"/>
          </p:nvPr>
        </p:nvSpPr>
        <p:spPr>
          <a:xfrm>
            <a:off x="297358" y="1343299"/>
            <a:ext cx="9549373" cy="5443843"/>
          </a:xfrm>
        </p:spPr>
        <p:txBody>
          <a:bodyPr>
            <a:noAutofit/>
          </a:bodyPr>
          <a:lstStyle/>
          <a:p>
            <a:pPr lvl="0"/>
            <a:r>
              <a:rPr lang="en-US" sz="3200" dirty="0">
                <a:solidFill>
                  <a:schemeClr val="tx1"/>
                </a:solidFill>
                <a:latin typeface="Palatino" panose="02040502050505030304" pitchFamily="18" charset="0"/>
              </a:rPr>
              <a:t>Request </a:t>
            </a:r>
            <a:r>
              <a:rPr lang="en-US" sz="3200" b="1" i="1" dirty="0">
                <a:solidFill>
                  <a:schemeClr val="tx2"/>
                </a:solidFill>
                <a:latin typeface="Palatino" panose="02040502050505030304" pitchFamily="18" charset="0"/>
              </a:rPr>
              <a:t>internal CRS emergency funding </a:t>
            </a:r>
            <a:r>
              <a:rPr lang="en-US" sz="3200" dirty="0">
                <a:solidFill>
                  <a:schemeClr val="tx1"/>
                </a:solidFill>
                <a:latin typeface="Palatino" panose="02040502050505030304" pitchFamily="18" charset="0"/>
              </a:rPr>
              <a:t>for immediate start-up of response </a:t>
            </a:r>
          </a:p>
          <a:p>
            <a:pPr lvl="1"/>
            <a:r>
              <a:rPr lang="en-US" sz="2800" i="1" dirty="0">
                <a:solidFill>
                  <a:schemeClr val="tx1"/>
                </a:solidFill>
                <a:latin typeface="Palatino" panose="02040502050505030304" pitchFamily="18" charset="0"/>
              </a:rPr>
              <a:t>managed by HRD</a:t>
            </a:r>
          </a:p>
          <a:p>
            <a:pPr lvl="1"/>
            <a:r>
              <a:rPr lang="en-US" sz="2800" i="1" dirty="0">
                <a:solidFill>
                  <a:schemeClr val="tx1"/>
                </a:solidFill>
                <a:latin typeface="Palatino" panose="02040502050505030304" pitchFamily="18" charset="0"/>
              </a:rPr>
              <a:t>released upon receipt of a funding request &amp; the first situation report </a:t>
            </a:r>
            <a:endParaRPr lang="en-US" sz="2400" i="1" dirty="0">
              <a:solidFill>
                <a:schemeClr val="tx1"/>
              </a:solidFill>
              <a:latin typeface="Palatino" panose="02040502050505030304" pitchFamily="18" charset="0"/>
            </a:endParaRPr>
          </a:p>
          <a:p>
            <a:pPr marL="251169" lvl="1" indent="0">
              <a:buNone/>
            </a:pPr>
            <a:endParaRPr lang="en-US" sz="1200" dirty="0">
              <a:solidFill>
                <a:schemeClr val="tx1"/>
              </a:solidFill>
              <a:latin typeface="Palatino" panose="02040502050505030304" pitchFamily="18" charset="0"/>
            </a:endParaRPr>
          </a:p>
          <a:p>
            <a:pPr lvl="0"/>
            <a:r>
              <a:rPr lang="en-US" sz="3200" dirty="0">
                <a:solidFill>
                  <a:schemeClr val="tx1"/>
                </a:solidFill>
                <a:latin typeface="Palatino" panose="02040502050505030304" pitchFamily="18" charset="0"/>
              </a:rPr>
              <a:t>Request a </a:t>
            </a:r>
            <a:r>
              <a:rPr lang="en-US" sz="3200" b="1" i="1" dirty="0">
                <a:solidFill>
                  <a:schemeClr val="tx2"/>
                </a:solidFill>
                <a:latin typeface="Palatino" panose="02040502050505030304" pitchFamily="18" charset="0"/>
              </a:rPr>
              <a:t>DSPN to begin implementation before</a:t>
            </a:r>
            <a:r>
              <a:rPr lang="en-US" sz="3200" dirty="0">
                <a:solidFill>
                  <a:schemeClr val="tx1"/>
                </a:solidFill>
                <a:latin typeface="Palatino" panose="02040502050505030304" pitchFamily="18" charset="0"/>
              </a:rPr>
              <a:t> the agreement is signed, if high likelihood of donor approval</a:t>
            </a:r>
          </a:p>
          <a:p>
            <a:pPr lvl="1"/>
            <a:r>
              <a:rPr lang="en-US" sz="2800" i="1" dirty="0">
                <a:solidFill>
                  <a:schemeClr val="tx1"/>
                </a:solidFill>
                <a:latin typeface="Palatino" panose="02040502050505030304" pitchFamily="18" charset="0"/>
              </a:rPr>
              <a:t>approval is required from the Director of Overseas Finance</a:t>
            </a:r>
            <a:r>
              <a:rPr lang="en-US" sz="3200" i="1" dirty="0">
                <a:solidFill>
                  <a:schemeClr val="tx1"/>
                </a:solidFill>
                <a:latin typeface="Palatino" panose="02040502050505030304" pitchFamily="18" charset="0"/>
              </a:rPr>
              <a:t> </a:t>
            </a:r>
          </a:p>
        </p:txBody>
      </p:sp>
      <p:sp>
        <p:nvSpPr>
          <p:cNvPr id="6" name="Title 1"/>
          <p:cNvSpPr txBox="1">
            <a:spLocks/>
          </p:cNvSpPr>
          <p:nvPr/>
        </p:nvSpPr>
        <p:spPr>
          <a:xfrm>
            <a:off x="-27992" y="327804"/>
            <a:ext cx="10058400" cy="792238"/>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b="0" dirty="0">
                <a:solidFill>
                  <a:schemeClr val="tx1"/>
                </a:solidFill>
                <a:latin typeface="Palatino" charset="0"/>
                <a:ea typeface="Palatino" charset="0"/>
                <a:cs typeface="Palatino" charset="0"/>
              </a:rPr>
              <a:t>Grants and Funding</a:t>
            </a:r>
          </a:p>
        </p:txBody>
      </p:sp>
    </p:spTree>
    <p:custDataLst>
      <p:tags r:id="rId1"/>
    </p:custDataLst>
    <p:extLst>
      <p:ext uri="{BB962C8B-B14F-4D97-AF65-F5344CB8AC3E}">
        <p14:creationId xmlns:p14="http://schemas.microsoft.com/office/powerpoint/2010/main" val="345500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670"/>
            <a:ext cx="7315200" cy="430339"/>
          </a:xfrm>
        </p:spPr>
        <p:txBody>
          <a:bodyPr/>
          <a:lstStyle/>
          <a:p>
            <a:endParaRPr lang="en-US" dirty="0"/>
          </a:p>
        </p:txBody>
      </p:sp>
      <p:sp>
        <p:nvSpPr>
          <p:cNvPr id="3" name="Content Placeholder 2"/>
          <p:cNvSpPr>
            <a:spLocks noGrp="1"/>
          </p:cNvSpPr>
          <p:nvPr>
            <p:ph idx="1"/>
          </p:nvPr>
        </p:nvSpPr>
        <p:spPr>
          <a:xfrm>
            <a:off x="0" y="1480175"/>
            <a:ext cx="3538781" cy="4886120"/>
          </a:xfrm>
        </p:spPr>
        <p:txBody>
          <a:bodyPr/>
          <a:lstStyle/>
          <a:p>
            <a:pPr marL="251169" lvl="1" indent="0">
              <a:buNone/>
            </a:pPr>
            <a:r>
              <a:rPr lang="en-US" sz="3200" dirty="0">
                <a:solidFill>
                  <a:schemeClr val="tx1"/>
                </a:solidFill>
                <a:latin typeface="Palatino" panose="02040502050505030304" pitchFamily="18" charset="0"/>
              </a:rPr>
              <a:t>Keep emergency project proposals as </a:t>
            </a:r>
            <a:r>
              <a:rPr lang="en-US" sz="3200" b="1" i="1" dirty="0">
                <a:solidFill>
                  <a:schemeClr val="tx2"/>
                </a:solidFill>
                <a:latin typeface="Palatino" panose="02040502050505030304" pitchFamily="18" charset="0"/>
              </a:rPr>
              <a:t>flexible as possible…</a:t>
            </a:r>
            <a:endParaRPr lang="en-US" sz="3200" dirty="0">
              <a:solidFill>
                <a:schemeClr val="tx1"/>
              </a:solidFill>
              <a:latin typeface="Palatino" panose="02040502050505030304" pitchFamily="18" charset="0"/>
            </a:endParaRPr>
          </a:p>
          <a:p>
            <a:pPr marL="749300" lvl="1" indent="-292100">
              <a:buFont typeface="Arial" panose="020B0604020202020204" pitchFamily="34" charset="0"/>
              <a:buChar char="•"/>
            </a:pPr>
            <a:r>
              <a:rPr lang="en-US" sz="3200" i="1" dirty="0">
                <a:solidFill>
                  <a:schemeClr val="tx1"/>
                </a:solidFill>
                <a:latin typeface="Palatino" panose="02040502050505030304" pitchFamily="18" charset="0"/>
              </a:rPr>
              <a:t>program methodologies</a:t>
            </a:r>
          </a:p>
          <a:p>
            <a:pPr marL="749300" lvl="1" indent="-292100">
              <a:buFont typeface="Arial" panose="020B0604020202020204" pitchFamily="34" charset="0"/>
              <a:buChar char="•"/>
            </a:pPr>
            <a:r>
              <a:rPr lang="en-US" sz="3200" i="1" dirty="0">
                <a:solidFill>
                  <a:schemeClr val="tx1"/>
                </a:solidFill>
                <a:latin typeface="Palatino" panose="02040502050505030304" pitchFamily="18" charset="0"/>
              </a:rPr>
              <a:t>partnership modalities</a:t>
            </a:r>
          </a:p>
          <a:p>
            <a:pPr marL="749300" lvl="1" indent="-292100">
              <a:buFont typeface="Arial" panose="020B0604020202020204" pitchFamily="34" charset="0"/>
              <a:buChar char="•"/>
            </a:pPr>
            <a:r>
              <a:rPr lang="en-US" sz="3200" i="1" dirty="0">
                <a:solidFill>
                  <a:schemeClr val="tx1"/>
                </a:solidFill>
                <a:latin typeface="Palatino" panose="02040502050505030304" pitchFamily="18" charset="0"/>
              </a:rPr>
              <a:t>locations</a:t>
            </a:r>
          </a:p>
          <a:p>
            <a:pPr lvl="1">
              <a:buFontTx/>
              <a:buChar char="-"/>
            </a:pPr>
            <a:endParaRPr lang="en-US" sz="3200" i="1" dirty="0">
              <a:solidFill>
                <a:schemeClr val="tx1"/>
              </a:solidFill>
              <a:latin typeface="Palatino" panose="02040502050505030304" pitchFamily="18" charset="0"/>
            </a:endParaRPr>
          </a:p>
          <a:p>
            <a:pPr marL="251169" lvl="1" indent="0">
              <a:buNone/>
            </a:pPr>
            <a:endParaRPr lang="en-US" sz="3200" dirty="0">
              <a:solidFill>
                <a:schemeClr val="tx1"/>
              </a:solidFill>
              <a:latin typeface="Palatino" panose="02040502050505030304" pitchFamily="18" charset="0"/>
            </a:endParaRPr>
          </a:p>
          <a:p>
            <a:pPr marL="251169" lvl="1" indent="0">
              <a:buNone/>
            </a:pPr>
            <a:endParaRPr lang="en-US" sz="3200" dirty="0">
              <a:solidFill>
                <a:schemeClr val="tx1"/>
              </a:solidFill>
              <a:latin typeface="Palatino" panose="02040502050505030304" pitchFamily="18" charset="0"/>
            </a:endParaRPr>
          </a:p>
          <a:p>
            <a:pPr marL="251169" lvl="1" indent="0">
              <a:buNone/>
            </a:pPr>
            <a:endParaRPr lang="en-US" sz="3200" dirty="0">
              <a:solidFill>
                <a:schemeClr val="tx1"/>
              </a:solidFill>
              <a:latin typeface="Palatino" panose="02040502050505030304" pitchFamily="18" charset="0"/>
            </a:endParaRPr>
          </a:p>
          <a:p>
            <a:pPr marL="251169" lvl="1" indent="0">
              <a:buNone/>
            </a:pPr>
            <a:endParaRPr lang="en-US" sz="3200" dirty="0">
              <a:solidFill>
                <a:schemeClr val="tx1"/>
              </a:solidFill>
              <a:latin typeface="Palatino" panose="02040502050505030304" pitchFamily="18" charset="0"/>
            </a:endParaRPr>
          </a:p>
          <a:p>
            <a:endParaRPr lang="en-US" sz="3200" dirty="0">
              <a:latin typeface="Palatino" panose="02040502050505030304" pitchFamily="18" charset="0"/>
            </a:endParaRPr>
          </a:p>
        </p:txBody>
      </p:sp>
      <p:sp>
        <p:nvSpPr>
          <p:cNvPr id="4" name="Slide Number Placeholder 3"/>
          <p:cNvSpPr>
            <a:spLocks noGrp="1"/>
          </p:cNvSpPr>
          <p:nvPr>
            <p:ph type="sldNum" sz="quarter" idx="4"/>
          </p:nvPr>
        </p:nvSpPr>
        <p:spPr/>
        <p:txBody>
          <a:bodyPr/>
          <a:lstStyle/>
          <a:p>
            <a:fld id="{3AF21FA0-C69A-D549-B93E-AD7DB9D7EB7A}" type="slidenum">
              <a:rPr lang="en-US" smtClean="0"/>
              <a:pPr/>
              <a:t>16</a:t>
            </a:fld>
            <a:endParaRPr lang="en-US" dirty="0"/>
          </a:p>
        </p:txBody>
      </p:sp>
      <p:sp>
        <p:nvSpPr>
          <p:cNvPr id="5" name="Title 1"/>
          <p:cNvSpPr txBox="1">
            <a:spLocks/>
          </p:cNvSpPr>
          <p:nvPr/>
        </p:nvSpPr>
        <p:spPr>
          <a:xfrm>
            <a:off x="-27992" y="327804"/>
            <a:ext cx="10086392" cy="792238"/>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b="0" dirty="0">
                <a:solidFill>
                  <a:schemeClr val="tx1"/>
                </a:solidFill>
                <a:latin typeface="Palatino" charset="0"/>
                <a:ea typeface="Palatino" charset="0"/>
                <a:cs typeface="Palatino" charset="0"/>
              </a:rPr>
              <a:t>Proposal Development</a:t>
            </a:r>
          </a:p>
        </p:txBody>
      </p:sp>
      <p:pic>
        <p:nvPicPr>
          <p:cNvPr id="8" name="Picture 7"/>
          <p:cNvPicPr>
            <a:picLocks noChangeAspect="1"/>
          </p:cNvPicPr>
          <p:nvPr/>
        </p:nvPicPr>
        <p:blipFill>
          <a:blip r:embed="rId4"/>
          <a:stretch>
            <a:fillRect/>
          </a:stretch>
        </p:blipFill>
        <p:spPr>
          <a:xfrm>
            <a:off x="3816700" y="1627898"/>
            <a:ext cx="7821356" cy="5129453"/>
          </a:xfrm>
          <a:prstGeom prst="rect">
            <a:avLst/>
          </a:prstGeom>
        </p:spPr>
      </p:pic>
      <p:pic>
        <p:nvPicPr>
          <p:cNvPr id="6" name="Picture 3" descr="SUD2010043128-1.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16700" y="1635436"/>
            <a:ext cx="7867139" cy="51219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1879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670"/>
            <a:ext cx="7315200" cy="430339"/>
          </a:xfrm>
        </p:spPr>
        <p:txBody>
          <a:bodyPr/>
          <a:lstStyle/>
          <a:p>
            <a:endParaRPr lang="en-US" dirty="0"/>
          </a:p>
        </p:txBody>
      </p:sp>
      <p:sp>
        <p:nvSpPr>
          <p:cNvPr id="3" name="Content Placeholder 2"/>
          <p:cNvSpPr>
            <a:spLocks noGrp="1"/>
          </p:cNvSpPr>
          <p:nvPr>
            <p:ph idx="1"/>
          </p:nvPr>
        </p:nvSpPr>
        <p:spPr>
          <a:xfrm>
            <a:off x="-38730" y="1842485"/>
            <a:ext cx="9195758" cy="4886120"/>
          </a:xfrm>
        </p:spPr>
        <p:txBody>
          <a:bodyPr/>
          <a:lstStyle/>
          <a:p>
            <a:pPr lvl="1">
              <a:buFontTx/>
              <a:buChar char="-"/>
            </a:pPr>
            <a:endParaRPr lang="en-US" sz="3200" i="1" dirty="0">
              <a:solidFill>
                <a:schemeClr val="tx1"/>
              </a:solidFill>
              <a:latin typeface="Palatino" panose="02040502050505030304" pitchFamily="18" charset="0"/>
            </a:endParaRPr>
          </a:p>
          <a:p>
            <a:pPr marL="251169" lvl="1" indent="0">
              <a:buNone/>
            </a:pPr>
            <a:endParaRPr lang="en-US" sz="3200" dirty="0">
              <a:solidFill>
                <a:schemeClr val="tx1"/>
              </a:solidFill>
              <a:latin typeface="Palatino" panose="02040502050505030304" pitchFamily="18" charset="0"/>
            </a:endParaRPr>
          </a:p>
          <a:p>
            <a:pPr marL="251169" lvl="1" indent="0">
              <a:buNone/>
            </a:pPr>
            <a:endParaRPr lang="en-US" sz="3200" dirty="0">
              <a:solidFill>
                <a:schemeClr val="tx1"/>
              </a:solidFill>
              <a:latin typeface="Palatino" panose="02040502050505030304" pitchFamily="18" charset="0"/>
            </a:endParaRPr>
          </a:p>
          <a:p>
            <a:pPr marL="251169" lvl="1" indent="0">
              <a:buNone/>
            </a:pPr>
            <a:endParaRPr lang="en-US" sz="3200" dirty="0">
              <a:solidFill>
                <a:schemeClr val="tx1"/>
              </a:solidFill>
              <a:latin typeface="Palatino" panose="02040502050505030304" pitchFamily="18" charset="0"/>
            </a:endParaRPr>
          </a:p>
          <a:p>
            <a:pPr marL="251169" lvl="1" indent="0">
              <a:buNone/>
            </a:pPr>
            <a:endParaRPr lang="en-US" sz="3200" dirty="0">
              <a:solidFill>
                <a:schemeClr val="tx1"/>
              </a:solidFill>
              <a:latin typeface="Palatino" panose="02040502050505030304" pitchFamily="18" charset="0"/>
            </a:endParaRPr>
          </a:p>
          <a:p>
            <a:endParaRPr lang="en-US" sz="3200" dirty="0">
              <a:latin typeface="Palatino" panose="02040502050505030304" pitchFamily="18" charset="0"/>
            </a:endParaRPr>
          </a:p>
        </p:txBody>
      </p:sp>
      <p:sp>
        <p:nvSpPr>
          <p:cNvPr id="4" name="Slide Number Placeholder 3"/>
          <p:cNvSpPr>
            <a:spLocks noGrp="1"/>
          </p:cNvSpPr>
          <p:nvPr>
            <p:ph type="sldNum" sz="quarter" idx="4"/>
          </p:nvPr>
        </p:nvSpPr>
        <p:spPr/>
        <p:txBody>
          <a:bodyPr/>
          <a:lstStyle/>
          <a:p>
            <a:fld id="{3AF21FA0-C69A-D549-B93E-AD7DB9D7EB7A}" type="slidenum">
              <a:rPr lang="en-US" smtClean="0"/>
              <a:pPr/>
              <a:t>17</a:t>
            </a:fld>
            <a:endParaRPr lang="en-US" dirty="0"/>
          </a:p>
        </p:txBody>
      </p:sp>
      <p:sp>
        <p:nvSpPr>
          <p:cNvPr id="5" name="Title 1"/>
          <p:cNvSpPr txBox="1">
            <a:spLocks/>
          </p:cNvSpPr>
          <p:nvPr/>
        </p:nvSpPr>
        <p:spPr>
          <a:xfrm>
            <a:off x="-27992" y="327804"/>
            <a:ext cx="10086392" cy="792238"/>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b="0" dirty="0">
                <a:solidFill>
                  <a:schemeClr val="tx1"/>
                </a:solidFill>
                <a:latin typeface="Palatino" charset="0"/>
                <a:ea typeface="Palatino" charset="0"/>
                <a:cs typeface="Palatino" charset="0"/>
              </a:rPr>
              <a:t>Proposal Development</a:t>
            </a:r>
          </a:p>
        </p:txBody>
      </p:sp>
      <p:sp>
        <p:nvSpPr>
          <p:cNvPr id="8" name="Rectangle 7"/>
          <p:cNvSpPr/>
          <p:nvPr/>
        </p:nvSpPr>
        <p:spPr>
          <a:xfrm>
            <a:off x="6514" y="1307578"/>
            <a:ext cx="10051886" cy="6247864"/>
          </a:xfrm>
          <a:prstGeom prst="rect">
            <a:avLst/>
          </a:prstGeom>
        </p:spPr>
        <p:txBody>
          <a:bodyPr wrap="square">
            <a:spAutoFit/>
          </a:bodyPr>
          <a:lstStyle/>
          <a:p>
            <a:pPr marL="223838" lvl="1"/>
            <a:r>
              <a:rPr lang="en-US" sz="3600" dirty="0">
                <a:latin typeface="Palatino" panose="02040502050505030304" pitchFamily="18" charset="0"/>
              </a:rPr>
              <a:t>When preparing </a:t>
            </a:r>
            <a:r>
              <a:rPr lang="en-US" sz="3600" b="1" dirty="0">
                <a:solidFill>
                  <a:schemeClr val="tx2"/>
                </a:solidFill>
                <a:latin typeface="Palatino" panose="02040502050505030304" pitchFamily="18" charset="0"/>
              </a:rPr>
              <a:t>budgets</a:t>
            </a:r>
            <a:r>
              <a:rPr lang="en-US" sz="3600" dirty="0">
                <a:latin typeface="Palatino" panose="02040502050505030304" pitchFamily="18" charset="0"/>
              </a:rPr>
              <a:t>:</a:t>
            </a:r>
          </a:p>
          <a:p>
            <a:pPr marL="223838" lvl="1"/>
            <a:endParaRPr lang="en-US" dirty="0">
              <a:latin typeface="Palatino" panose="02040502050505030304" pitchFamily="18" charset="0"/>
            </a:endParaRPr>
          </a:p>
          <a:p>
            <a:pPr marL="679450" lvl="2" indent="-331788">
              <a:buFont typeface="Arial" panose="020B0604020202020204" pitchFamily="34" charset="0"/>
              <a:buChar char="•"/>
            </a:pPr>
            <a:r>
              <a:rPr lang="en-US" sz="3200" dirty="0">
                <a:latin typeface="Palatino" panose="02040502050505030304" pitchFamily="18" charset="0"/>
              </a:rPr>
              <a:t>if you </a:t>
            </a:r>
            <a:r>
              <a:rPr lang="en-US" sz="3200" i="1" dirty="0">
                <a:solidFill>
                  <a:schemeClr val="tx2"/>
                </a:solidFill>
                <a:latin typeface="Palatino" panose="02040502050505030304" pitchFamily="18" charset="0"/>
              </a:rPr>
              <a:t>think</a:t>
            </a:r>
            <a:r>
              <a:rPr lang="en-US" sz="3200" dirty="0">
                <a:latin typeface="Palatino" panose="02040502050505030304" pitchFamily="18" charset="0"/>
              </a:rPr>
              <a:t> you may do it, </a:t>
            </a:r>
            <a:r>
              <a:rPr lang="en-US" sz="3200" i="1" dirty="0">
                <a:solidFill>
                  <a:schemeClr val="tx2"/>
                </a:solidFill>
                <a:latin typeface="Palatino" panose="02040502050505030304" pitchFamily="18" charset="0"/>
              </a:rPr>
              <a:t>include a budget line     </a:t>
            </a:r>
            <a:r>
              <a:rPr lang="en-US" sz="3200" dirty="0">
                <a:latin typeface="Palatino" panose="02040502050505030304" pitchFamily="18" charset="0"/>
              </a:rPr>
              <a:t>for it </a:t>
            </a:r>
          </a:p>
          <a:p>
            <a:pPr marL="1022350" lvl="3" indent="-327025">
              <a:buSzPct val="80000"/>
              <a:buFontTx/>
              <a:buChar char="-"/>
            </a:pPr>
            <a:r>
              <a:rPr lang="en-US" sz="2800" i="1" dirty="0">
                <a:latin typeface="Palatino" panose="02040502050505030304" pitchFamily="18" charset="0"/>
              </a:rPr>
              <a:t>consider vehicle rentals</a:t>
            </a:r>
          </a:p>
          <a:p>
            <a:pPr marL="1022350" lvl="3" indent="-327025">
              <a:buSzPct val="80000"/>
              <a:buFontTx/>
              <a:buChar char="-"/>
            </a:pPr>
            <a:r>
              <a:rPr lang="en-US" sz="2800" i="1" dirty="0">
                <a:latin typeface="Palatino" panose="02040502050505030304" pitchFamily="18" charset="0"/>
              </a:rPr>
              <a:t>consider need for new field offices, guesthouses &amp; warehouses</a:t>
            </a:r>
          </a:p>
          <a:p>
            <a:pPr marL="223837" lvl="2"/>
            <a:endParaRPr lang="en-US" dirty="0">
              <a:latin typeface="Palatino" panose="02040502050505030304" pitchFamily="18" charset="0"/>
            </a:endParaRPr>
          </a:p>
          <a:p>
            <a:pPr marL="679450" lvl="2" indent="-331788">
              <a:buFont typeface="Arial" panose="020B0604020202020204" pitchFamily="34" charset="0"/>
              <a:buChar char="•"/>
            </a:pPr>
            <a:r>
              <a:rPr lang="en-US" sz="3200" dirty="0">
                <a:latin typeface="Palatino" panose="02040502050505030304" pitchFamily="18" charset="0"/>
              </a:rPr>
              <a:t>consider </a:t>
            </a:r>
            <a:r>
              <a:rPr lang="en-US" sz="3200" i="1" dirty="0">
                <a:solidFill>
                  <a:schemeClr val="tx2"/>
                </a:solidFill>
                <a:latin typeface="Palatino" panose="02040502050505030304" pitchFamily="18" charset="0"/>
              </a:rPr>
              <a:t>funding to support partners </a:t>
            </a:r>
            <a:r>
              <a:rPr lang="en-US" sz="3200" dirty="0">
                <a:latin typeface="Palatino" panose="02040502050505030304" pitchFamily="18" charset="0"/>
              </a:rPr>
              <a:t>with:</a:t>
            </a:r>
          </a:p>
          <a:p>
            <a:pPr marL="1022350" lvl="3" indent="-327025">
              <a:buSzPct val="80000"/>
              <a:buFontTx/>
              <a:buChar char="-"/>
            </a:pPr>
            <a:r>
              <a:rPr lang="en-US" sz="2800" i="1" dirty="0">
                <a:latin typeface="Palatino" panose="02040502050505030304" pitchFamily="18" charset="0"/>
              </a:rPr>
              <a:t>expansion of operations systems &amp; infrastructure</a:t>
            </a:r>
          </a:p>
          <a:p>
            <a:pPr marL="1022350" lvl="3" indent="-327025">
              <a:buSzPct val="80000"/>
              <a:buFontTx/>
              <a:buChar char="-"/>
            </a:pPr>
            <a:r>
              <a:rPr lang="en-US" sz="2800" i="1" dirty="0">
                <a:latin typeface="Palatino" panose="02040502050505030304" pitchFamily="18" charset="0"/>
              </a:rPr>
              <a:t>staff capacity building</a:t>
            </a:r>
          </a:p>
          <a:p>
            <a:pPr marL="517525" lvl="2" indent="-293688">
              <a:buFontTx/>
              <a:buChar char="-"/>
            </a:pPr>
            <a:endParaRPr lang="en-US" dirty="0">
              <a:latin typeface="Palatino" panose="02040502050505030304" pitchFamily="18" charset="0"/>
            </a:endParaRPr>
          </a:p>
          <a:p>
            <a:pPr marL="679450" lvl="2" indent="-331788">
              <a:buFont typeface="Arial" panose="020B0604020202020204" pitchFamily="34" charset="0"/>
              <a:buChar char="•"/>
            </a:pPr>
            <a:r>
              <a:rPr lang="en-US" sz="3200" dirty="0">
                <a:latin typeface="Palatino" panose="02040502050505030304" pitchFamily="18" charset="0"/>
              </a:rPr>
              <a:t>check the latest ICR matrix for your </a:t>
            </a:r>
            <a:r>
              <a:rPr lang="en-US" sz="3200" i="1" dirty="0">
                <a:solidFill>
                  <a:schemeClr val="tx2"/>
                </a:solidFill>
                <a:latin typeface="Palatino" panose="02040502050505030304" pitchFamily="18" charset="0"/>
              </a:rPr>
              <a:t>donor’s   current ICR rate </a:t>
            </a:r>
            <a:endParaRPr lang="en-US" sz="3200" dirty="0">
              <a:latin typeface="Palatino" panose="02040502050505030304" pitchFamily="18" charset="0"/>
            </a:endParaRPr>
          </a:p>
          <a:p>
            <a:pPr marL="223837" lvl="2"/>
            <a:endParaRPr lang="en-US" sz="3200" dirty="0">
              <a:latin typeface="Palatino" panose="02040502050505030304" pitchFamily="18" charset="0"/>
            </a:endParaRPr>
          </a:p>
        </p:txBody>
      </p:sp>
    </p:spTree>
    <p:custDataLst>
      <p:tags r:id="rId1"/>
    </p:custDataLst>
    <p:extLst>
      <p:ext uri="{BB962C8B-B14F-4D97-AF65-F5344CB8AC3E}">
        <p14:creationId xmlns:p14="http://schemas.microsoft.com/office/powerpoint/2010/main" val="233193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500"/>
                                        <p:tgtEl>
                                          <p:spTgt spid="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fade">
                                      <p:cBhvr>
                                        <p:cTn id="32" dur="500"/>
                                        <p:tgtEl>
                                          <p:spTgt spid="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fade">
                                      <p:cBhvr>
                                        <p:cTn id="37" dur="500"/>
                                        <p:tgtEl>
                                          <p:spTgt spid="8">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10" end="10"/>
                                            </p:txEl>
                                          </p:spTgt>
                                        </p:tgtEl>
                                        <p:attrNameLst>
                                          <p:attrName>style.visibility</p:attrName>
                                        </p:attrNameLst>
                                      </p:cBhvr>
                                      <p:to>
                                        <p:strVal val="visible"/>
                                      </p:to>
                                    </p:set>
                                    <p:animEffect transition="in" filter="fade">
                                      <p:cBhvr>
                                        <p:cTn id="42"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37270900"/>
              </p:ext>
            </p:extLst>
          </p:nvPr>
        </p:nvGraphicFramePr>
        <p:xfrm>
          <a:off x="914400" y="1587500"/>
          <a:ext cx="8229600" cy="5178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4"/>
          </p:nvPr>
        </p:nvSpPr>
        <p:spPr/>
        <p:txBody>
          <a:bodyPr/>
          <a:lstStyle/>
          <a:p>
            <a:fld id="{3AF21FA0-C69A-D549-B93E-AD7DB9D7EB7A}" type="slidenum">
              <a:rPr lang="en-US" smtClean="0"/>
              <a:pPr/>
              <a:t>18</a:t>
            </a:fld>
            <a:endParaRPr lang="en-US" dirty="0"/>
          </a:p>
        </p:txBody>
      </p:sp>
      <p:sp>
        <p:nvSpPr>
          <p:cNvPr id="5" name="Title 1"/>
          <p:cNvSpPr txBox="1">
            <a:spLocks/>
          </p:cNvSpPr>
          <p:nvPr/>
        </p:nvSpPr>
        <p:spPr>
          <a:xfrm>
            <a:off x="-27992" y="327804"/>
            <a:ext cx="10058400" cy="792238"/>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b="0" dirty="0">
                <a:solidFill>
                  <a:schemeClr val="tx1"/>
                </a:solidFill>
                <a:latin typeface="Palatino" charset="0"/>
                <a:ea typeface="Palatino" charset="0"/>
                <a:cs typeface="Palatino" charset="0"/>
              </a:rPr>
              <a:t>Caritas Funding</a:t>
            </a:r>
          </a:p>
        </p:txBody>
      </p:sp>
      <p:sp>
        <p:nvSpPr>
          <p:cNvPr id="7" name="Right Arrow 6"/>
          <p:cNvSpPr/>
          <p:nvPr/>
        </p:nvSpPr>
        <p:spPr>
          <a:xfrm>
            <a:off x="4297960" y="2162000"/>
            <a:ext cx="1462480" cy="694944"/>
          </a:xfrm>
          <a:prstGeom prst="rightArrow">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rot="10800000">
            <a:off x="4269968" y="2871217"/>
            <a:ext cx="1462480" cy="694944"/>
          </a:xfrm>
          <a:prstGeom prst="rightArrow">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0764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670"/>
            <a:ext cx="7315200" cy="430339"/>
          </a:xfrm>
        </p:spPr>
        <p:txBody>
          <a:bodyPr/>
          <a:lstStyle/>
          <a:p>
            <a:endParaRPr lang="en-US" dirty="0"/>
          </a:p>
        </p:txBody>
      </p:sp>
      <p:sp>
        <p:nvSpPr>
          <p:cNvPr id="3" name="Content Placeholder 2"/>
          <p:cNvSpPr>
            <a:spLocks noGrp="1"/>
          </p:cNvSpPr>
          <p:nvPr>
            <p:ph idx="1"/>
          </p:nvPr>
        </p:nvSpPr>
        <p:spPr>
          <a:xfrm>
            <a:off x="-27992" y="1319473"/>
            <a:ext cx="2719434" cy="4407408"/>
          </a:xfrm>
        </p:spPr>
        <p:txBody>
          <a:bodyPr/>
          <a:lstStyle/>
          <a:p>
            <a:pPr marL="251169" lvl="1" indent="0" algn="ctr">
              <a:buNone/>
            </a:pPr>
            <a:r>
              <a:rPr lang="en-US" sz="3000" dirty="0">
                <a:solidFill>
                  <a:schemeClr val="tx1"/>
                </a:solidFill>
                <a:latin typeface="Palatino" panose="02040502050505030304" pitchFamily="18" charset="0"/>
              </a:rPr>
              <a:t>For private Caritas donations or  Emergency Appeals (EA),    the </a:t>
            </a:r>
            <a:r>
              <a:rPr lang="en-US" sz="3000" b="1" i="1" dirty="0">
                <a:solidFill>
                  <a:schemeClr val="tx2"/>
                </a:solidFill>
                <a:latin typeface="Palatino" panose="02040502050505030304" pitchFamily="18" charset="0"/>
              </a:rPr>
              <a:t>receiving agency may  consider it a single project      </a:t>
            </a:r>
            <a:endParaRPr lang="en-US" sz="3000" dirty="0">
              <a:solidFill>
                <a:schemeClr val="tx1"/>
              </a:solidFill>
              <a:latin typeface="Palatino" panose="02040502050505030304" pitchFamily="18" charset="0"/>
            </a:endParaRPr>
          </a:p>
          <a:p>
            <a:pPr lvl="2"/>
            <a:endParaRPr lang="en-US" sz="3000" dirty="0">
              <a:solidFill>
                <a:schemeClr val="tx1"/>
              </a:solidFill>
              <a:latin typeface="Palatino" panose="02040502050505030304" pitchFamily="18" charset="0"/>
            </a:endParaRPr>
          </a:p>
          <a:p>
            <a:endParaRPr lang="en-US" sz="3000" dirty="0">
              <a:latin typeface="Palatino" panose="02040502050505030304" pitchFamily="18" charset="0"/>
            </a:endParaRPr>
          </a:p>
        </p:txBody>
      </p:sp>
      <p:sp>
        <p:nvSpPr>
          <p:cNvPr id="4" name="Slide Number Placeholder 3"/>
          <p:cNvSpPr>
            <a:spLocks noGrp="1"/>
          </p:cNvSpPr>
          <p:nvPr>
            <p:ph type="sldNum" sz="quarter" idx="4"/>
          </p:nvPr>
        </p:nvSpPr>
        <p:spPr/>
        <p:txBody>
          <a:bodyPr/>
          <a:lstStyle/>
          <a:p>
            <a:fld id="{3AF21FA0-C69A-D549-B93E-AD7DB9D7EB7A}" type="slidenum">
              <a:rPr lang="en-US" smtClean="0"/>
              <a:pPr/>
              <a:t>19</a:t>
            </a:fld>
            <a:endParaRPr lang="en-US" dirty="0"/>
          </a:p>
        </p:txBody>
      </p:sp>
      <p:sp>
        <p:nvSpPr>
          <p:cNvPr id="5" name="Title 1"/>
          <p:cNvSpPr txBox="1">
            <a:spLocks/>
          </p:cNvSpPr>
          <p:nvPr/>
        </p:nvSpPr>
        <p:spPr>
          <a:xfrm>
            <a:off x="-27992" y="327804"/>
            <a:ext cx="10058400" cy="792238"/>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b="0" dirty="0">
                <a:solidFill>
                  <a:schemeClr val="tx1"/>
                </a:solidFill>
                <a:latin typeface="Palatino" charset="0"/>
                <a:ea typeface="Palatino" charset="0"/>
                <a:cs typeface="Palatino" charset="0"/>
              </a:rPr>
              <a:t>Private Caritas Funding</a:t>
            </a:r>
          </a:p>
        </p:txBody>
      </p:sp>
      <p:pic>
        <p:nvPicPr>
          <p:cNvPr id="7" name="Picture 6"/>
          <p:cNvPicPr>
            <a:picLocks noChangeAspect="1"/>
          </p:cNvPicPr>
          <p:nvPr/>
        </p:nvPicPr>
        <p:blipFill>
          <a:blip r:embed="rId4"/>
          <a:stretch>
            <a:fillRect/>
          </a:stretch>
        </p:blipFill>
        <p:spPr>
          <a:xfrm>
            <a:off x="2826653" y="1696297"/>
            <a:ext cx="7198277" cy="4737847"/>
          </a:xfrm>
          <a:prstGeom prst="rect">
            <a:avLst/>
          </a:prstGeom>
        </p:spPr>
      </p:pic>
      <p:sp>
        <p:nvSpPr>
          <p:cNvPr id="12" name="TextBox 11"/>
          <p:cNvSpPr txBox="1"/>
          <p:nvPr/>
        </p:nvSpPr>
        <p:spPr>
          <a:xfrm>
            <a:off x="4666" y="5745161"/>
            <a:ext cx="2826652" cy="1015663"/>
          </a:xfrm>
          <a:prstGeom prst="rect">
            <a:avLst/>
          </a:prstGeom>
          <a:noFill/>
        </p:spPr>
        <p:txBody>
          <a:bodyPr wrap="square" rtlCol="0">
            <a:spAutoFit/>
          </a:bodyPr>
          <a:lstStyle/>
          <a:p>
            <a:pPr algn="ctr"/>
            <a:r>
              <a:rPr lang="en-US" sz="3000" b="1" i="1" dirty="0">
                <a:solidFill>
                  <a:schemeClr val="tx2"/>
                </a:solidFill>
                <a:latin typeface="Palatino" panose="02040502050505030304" pitchFamily="18" charset="0"/>
              </a:rPr>
              <a:t>using one DSPN</a:t>
            </a:r>
          </a:p>
        </p:txBody>
      </p:sp>
    </p:spTree>
    <p:custDataLst>
      <p:tags r:id="rId1"/>
    </p:custDataLst>
    <p:extLst>
      <p:ext uri="{BB962C8B-B14F-4D97-AF65-F5344CB8AC3E}">
        <p14:creationId xmlns:p14="http://schemas.microsoft.com/office/powerpoint/2010/main" val="267802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59333" y="1828800"/>
            <a:ext cx="8674447" cy="4937760"/>
          </a:xfrm>
        </p:spPr>
        <p:txBody>
          <a:bodyPr/>
          <a:lstStyle/>
          <a:p>
            <a:r>
              <a:rPr lang="en-US" sz="4000" dirty="0">
                <a:solidFill>
                  <a:schemeClr val="tx1"/>
                </a:solidFill>
                <a:latin typeface="Palatino" panose="02040502050505030304" pitchFamily="18" charset="0"/>
              </a:rPr>
              <a:t>Adapting partnerships in an emergency</a:t>
            </a:r>
          </a:p>
          <a:p>
            <a:endParaRPr lang="en-US" sz="4000" dirty="0">
              <a:solidFill>
                <a:schemeClr val="tx1"/>
              </a:solidFill>
              <a:latin typeface="Palatino" panose="02040502050505030304" pitchFamily="18" charset="0"/>
            </a:endParaRPr>
          </a:p>
          <a:p>
            <a:r>
              <a:rPr lang="en-US" sz="4000" dirty="0">
                <a:solidFill>
                  <a:schemeClr val="tx1"/>
                </a:solidFill>
                <a:latin typeface="Palatino" panose="02040502050505030304" pitchFamily="18" charset="0"/>
              </a:rPr>
              <a:t>Streamlining operational aspects of emergency grant management</a:t>
            </a:r>
          </a:p>
          <a:p>
            <a:endParaRPr lang="en-US" sz="1000" dirty="0">
              <a:solidFill>
                <a:schemeClr val="tx1"/>
              </a:solidFill>
            </a:endParaRPr>
          </a:p>
          <a:p>
            <a:pPr marL="0" indent="0">
              <a:buNone/>
            </a:pPr>
            <a:endParaRPr lang="en-US" sz="4000" dirty="0">
              <a:solidFill>
                <a:schemeClr val="tx1"/>
              </a:solidFill>
              <a:latin typeface="Palatino" panose="02040502050505030304" pitchFamily="18" charset="0"/>
            </a:endParaRPr>
          </a:p>
        </p:txBody>
      </p:sp>
      <p:sp>
        <p:nvSpPr>
          <p:cNvPr id="4" name="Slide Number Placeholder 3"/>
          <p:cNvSpPr>
            <a:spLocks noGrp="1"/>
          </p:cNvSpPr>
          <p:nvPr>
            <p:ph type="sldNum" sz="quarter" idx="4"/>
          </p:nvPr>
        </p:nvSpPr>
        <p:spPr/>
        <p:txBody>
          <a:bodyPr/>
          <a:lstStyle/>
          <a:p>
            <a:fld id="{3AF21FA0-C69A-D549-B93E-AD7DB9D7EB7A}" type="slidenum">
              <a:rPr lang="en-US" smtClean="0"/>
              <a:pPr/>
              <a:t>2</a:t>
            </a:fld>
            <a:endParaRPr lang="en-US" dirty="0"/>
          </a:p>
        </p:txBody>
      </p:sp>
      <p:sp>
        <p:nvSpPr>
          <p:cNvPr id="5" name="Title 1"/>
          <p:cNvSpPr txBox="1">
            <a:spLocks/>
          </p:cNvSpPr>
          <p:nvPr/>
        </p:nvSpPr>
        <p:spPr>
          <a:xfrm>
            <a:off x="0" y="327804"/>
            <a:ext cx="10058400" cy="792238"/>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b="0" dirty="0">
                <a:solidFill>
                  <a:schemeClr val="tx1"/>
                </a:solidFill>
                <a:latin typeface="Palatino" charset="0"/>
                <a:ea typeface="Palatino" charset="0"/>
                <a:cs typeface="Palatino" charset="0"/>
              </a:rPr>
              <a:t>Learning Objectives</a:t>
            </a:r>
          </a:p>
        </p:txBody>
      </p:sp>
    </p:spTree>
    <p:custDataLst>
      <p:tags r:id="rId1"/>
    </p:custDataLst>
    <p:extLst>
      <p:ext uri="{BB962C8B-B14F-4D97-AF65-F5344CB8AC3E}">
        <p14:creationId xmlns:p14="http://schemas.microsoft.com/office/powerpoint/2010/main" val="7779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670"/>
            <a:ext cx="7315200" cy="430339"/>
          </a:xfrm>
        </p:spPr>
        <p:txBody>
          <a:bodyPr/>
          <a:lstStyle/>
          <a:p>
            <a:endParaRPr lang="en-US" dirty="0"/>
          </a:p>
        </p:txBody>
      </p:sp>
      <p:sp>
        <p:nvSpPr>
          <p:cNvPr id="3" name="Content Placeholder 2"/>
          <p:cNvSpPr>
            <a:spLocks noGrp="1"/>
          </p:cNvSpPr>
          <p:nvPr>
            <p:ph idx="1"/>
          </p:nvPr>
        </p:nvSpPr>
        <p:spPr>
          <a:xfrm>
            <a:off x="133215" y="1293963"/>
            <a:ext cx="9735985" cy="5800520"/>
          </a:xfrm>
        </p:spPr>
        <p:txBody>
          <a:bodyPr/>
          <a:lstStyle/>
          <a:p>
            <a:pPr marL="251169" lvl="1" indent="0">
              <a:buNone/>
            </a:pPr>
            <a:r>
              <a:rPr lang="en-US" sz="3200" dirty="0">
                <a:solidFill>
                  <a:schemeClr val="tx1"/>
                </a:solidFill>
                <a:latin typeface="Palatino" panose="02040502050505030304" pitchFamily="18" charset="0"/>
              </a:rPr>
              <a:t>Consider working with CI member organizations to request </a:t>
            </a:r>
            <a:r>
              <a:rPr lang="en-US" sz="3200" b="1" i="1" dirty="0">
                <a:solidFill>
                  <a:schemeClr val="tx2"/>
                </a:solidFill>
                <a:latin typeface="Palatino" panose="02040502050505030304" pitchFamily="18" charset="0"/>
              </a:rPr>
              <a:t>back-donor funding </a:t>
            </a:r>
            <a:r>
              <a:rPr lang="en-US" sz="3200" dirty="0">
                <a:solidFill>
                  <a:schemeClr val="tx1"/>
                </a:solidFill>
                <a:latin typeface="Palatino" panose="02040502050505030304" pitchFamily="18" charset="0"/>
              </a:rPr>
              <a:t>from their governments</a:t>
            </a:r>
          </a:p>
          <a:p>
            <a:pPr marL="251169" lvl="1" indent="0">
              <a:buNone/>
            </a:pPr>
            <a:endParaRPr lang="en-US" sz="800" dirty="0">
              <a:solidFill>
                <a:schemeClr val="tx1"/>
              </a:solidFill>
              <a:latin typeface="Palatino" panose="02040502050505030304" pitchFamily="18" charset="0"/>
            </a:endParaRPr>
          </a:p>
          <a:p>
            <a:endParaRPr lang="en-US" sz="3200" dirty="0">
              <a:latin typeface="Palatino" panose="02040502050505030304" pitchFamily="18" charset="0"/>
            </a:endParaRPr>
          </a:p>
        </p:txBody>
      </p:sp>
      <p:sp>
        <p:nvSpPr>
          <p:cNvPr id="4" name="Slide Number Placeholder 3"/>
          <p:cNvSpPr>
            <a:spLocks noGrp="1"/>
          </p:cNvSpPr>
          <p:nvPr>
            <p:ph type="sldNum" sz="quarter" idx="4"/>
          </p:nvPr>
        </p:nvSpPr>
        <p:spPr/>
        <p:txBody>
          <a:bodyPr/>
          <a:lstStyle/>
          <a:p>
            <a:fld id="{3AF21FA0-C69A-D549-B93E-AD7DB9D7EB7A}" type="slidenum">
              <a:rPr lang="en-US" smtClean="0"/>
              <a:pPr/>
              <a:t>20</a:t>
            </a:fld>
            <a:endParaRPr lang="en-US" dirty="0"/>
          </a:p>
        </p:txBody>
      </p:sp>
      <p:sp>
        <p:nvSpPr>
          <p:cNvPr id="5" name="Title 1"/>
          <p:cNvSpPr txBox="1">
            <a:spLocks/>
          </p:cNvSpPr>
          <p:nvPr/>
        </p:nvSpPr>
        <p:spPr>
          <a:xfrm>
            <a:off x="-27992" y="327804"/>
            <a:ext cx="10058400" cy="792238"/>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b="0" dirty="0">
                <a:solidFill>
                  <a:schemeClr val="tx1"/>
                </a:solidFill>
                <a:latin typeface="Palatino" charset="0"/>
                <a:ea typeface="Palatino" charset="0"/>
                <a:cs typeface="Palatino" charset="0"/>
              </a:rPr>
              <a:t>Back-donor Funding with Caritas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4901" y="6153663"/>
            <a:ext cx="2804111" cy="81366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8600" y="2500870"/>
            <a:ext cx="2821066" cy="99008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4004" y="3142404"/>
            <a:ext cx="2424760" cy="722744"/>
          </a:xfrm>
          <a:prstGeom prst="rect">
            <a:avLst/>
          </a:prstGeom>
        </p:spPr>
      </p:pic>
      <p:pic>
        <p:nvPicPr>
          <p:cNvPr id="9" name="Picture 8"/>
          <p:cNvPicPr>
            <a:picLocks noChangeAspect="1"/>
          </p:cNvPicPr>
          <p:nvPr/>
        </p:nvPicPr>
        <p:blipFill>
          <a:blip r:embed="rId7"/>
          <a:stretch>
            <a:fillRect/>
          </a:stretch>
        </p:blipFill>
        <p:spPr>
          <a:xfrm>
            <a:off x="5562811" y="4468567"/>
            <a:ext cx="4040922" cy="1315029"/>
          </a:xfrm>
          <a:prstGeom prst="rect">
            <a:avLst/>
          </a:prstGeom>
        </p:spPr>
      </p:pic>
      <p:pic>
        <p:nvPicPr>
          <p:cNvPr id="12" name="Picture 11"/>
          <p:cNvPicPr>
            <a:picLocks noChangeAspect="1"/>
          </p:cNvPicPr>
          <p:nvPr/>
        </p:nvPicPr>
        <p:blipFill>
          <a:blip r:embed="rId8"/>
          <a:stretch>
            <a:fillRect/>
          </a:stretch>
        </p:blipFill>
        <p:spPr>
          <a:xfrm>
            <a:off x="4159666" y="3462802"/>
            <a:ext cx="2331763" cy="1006897"/>
          </a:xfrm>
          <a:prstGeom prst="rect">
            <a:avLst/>
          </a:prstGeom>
        </p:spPr>
      </p:pic>
      <p:pic>
        <p:nvPicPr>
          <p:cNvPr id="15" name="Picture 14"/>
          <p:cNvPicPr>
            <a:picLocks noChangeAspect="1"/>
          </p:cNvPicPr>
          <p:nvPr/>
        </p:nvPicPr>
        <p:blipFill>
          <a:blip r:embed="rId9"/>
          <a:stretch>
            <a:fillRect/>
          </a:stretch>
        </p:blipFill>
        <p:spPr>
          <a:xfrm>
            <a:off x="2575404" y="4839766"/>
            <a:ext cx="2762087" cy="1171125"/>
          </a:xfrm>
          <a:prstGeom prst="rect">
            <a:avLst/>
          </a:prstGeom>
        </p:spPr>
      </p:pic>
      <p:pic>
        <p:nvPicPr>
          <p:cNvPr id="17" name="Picture 16"/>
          <p:cNvPicPr>
            <a:picLocks noChangeAspect="1"/>
          </p:cNvPicPr>
          <p:nvPr/>
        </p:nvPicPr>
        <p:blipFill>
          <a:blip r:embed="rId10"/>
          <a:stretch>
            <a:fillRect/>
          </a:stretch>
        </p:blipFill>
        <p:spPr>
          <a:xfrm>
            <a:off x="921132" y="5042791"/>
            <a:ext cx="1335567" cy="1963123"/>
          </a:xfrm>
          <a:prstGeom prst="rect">
            <a:avLst/>
          </a:prstGeom>
        </p:spPr>
      </p:pic>
      <p:sp>
        <p:nvSpPr>
          <p:cNvPr id="20" name="TextBox 19"/>
          <p:cNvSpPr txBox="1"/>
          <p:nvPr/>
        </p:nvSpPr>
        <p:spPr>
          <a:xfrm>
            <a:off x="7078810" y="5976643"/>
            <a:ext cx="3274491" cy="830997"/>
          </a:xfrm>
          <a:prstGeom prst="rect">
            <a:avLst/>
          </a:prstGeom>
          <a:noFill/>
        </p:spPr>
        <p:txBody>
          <a:bodyPr wrap="square" rtlCol="0">
            <a:spAutoFit/>
          </a:bodyPr>
          <a:lstStyle/>
          <a:p>
            <a:r>
              <a:rPr lang="en-US" sz="4800" b="1" dirty="0">
                <a:solidFill>
                  <a:srgbClr val="C00000"/>
                </a:solidFill>
                <a:latin typeface="Palatino" panose="02040502050505030304" pitchFamily="18" charset="0"/>
              </a:rPr>
              <a:t>&amp; more…</a:t>
            </a:r>
          </a:p>
        </p:txBody>
      </p:sp>
      <p:pic>
        <p:nvPicPr>
          <p:cNvPr id="14" name="Picture 13"/>
          <p:cNvPicPr>
            <a:picLocks noChangeAspect="1"/>
          </p:cNvPicPr>
          <p:nvPr/>
        </p:nvPicPr>
        <p:blipFill>
          <a:blip r:embed="rId11"/>
          <a:stretch>
            <a:fillRect/>
          </a:stretch>
        </p:blipFill>
        <p:spPr>
          <a:xfrm>
            <a:off x="94088" y="3573146"/>
            <a:ext cx="3307873" cy="1208803"/>
          </a:xfrm>
          <a:prstGeom prst="rect">
            <a:avLst/>
          </a:prstGeom>
        </p:spPr>
      </p:pic>
      <p:sp>
        <p:nvSpPr>
          <p:cNvPr id="22" name="TextBox 21"/>
          <p:cNvSpPr txBox="1"/>
          <p:nvPr/>
        </p:nvSpPr>
        <p:spPr>
          <a:xfrm>
            <a:off x="-17704" y="2406025"/>
            <a:ext cx="10048112" cy="4580213"/>
          </a:xfrm>
          <a:prstGeom prst="rect">
            <a:avLst/>
          </a:prstGeom>
          <a:solidFill>
            <a:schemeClr val="bg1"/>
          </a:solidFill>
        </p:spPr>
        <p:txBody>
          <a:bodyPr wrap="square" rtlCol="0">
            <a:spAutoFit/>
          </a:bodyPr>
          <a:lstStyle/>
          <a:p>
            <a:endParaRPr lang="en-US" dirty="0"/>
          </a:p>
        </p:txBody>
      </p:sp>
      <p:pic>
        <p:nvPicPr>
          <p:cNvPr id="16" name="Picture 15"/>
          <p:cNvPicPr>
            <a:picLocks noChangeAspect="1"/>
          </p:cNvPicPr>
          <p:nvPr/>
        </p:nvPicPr>
        <p:blipFill>
          <a:blip r:embed="rId12"/>
          <a:stretch>
            <a:fillRect/>
          </a:stretch>
        </p:blipFill>
        <p:spPr>
          <a:xfrm>
            <a:off x="1667220" y="2966940"/>
            <a:ext cx="6789164" cy="2664567"/>
          </a:xfrm>
          <a:prstGeom prst="rect">
            <a:avLst/>
          </a:prstGeom>
        </p:spPr>
      </p:pic>
    </p:spTree>
    <p:custDataLst>
      <p:tags r:id="rId1"/>
    </p:custDataLst>
    <p:extLst>
      <p:ext uri="{BB962C8B-B14F-4D97-AF65-F5344CB8AC3E}">
        <p14:creationId xmlns:p14="http://schemas.microsoft.com/office/powerpoint/2010/main" val="214385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par>
                                <p:cTn id="13" presetID="22" presetClass="exit" presetSubtype="8" fill="hold" nodeType="withEffect">
                                  <p:stCondLst>
                                    <p:cond delay="0"/>
                                  </p:stCondLst>
                                  <p:childTnLst>
                                    <p:animEffect transition="out" filter="wipe(left)">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546" y="1500996"/>
            <a:ext cx="9503073" cy="5335066"/>
          </a:xfrm>
        </p:spPr>
        <p:txBody>
          <a:bodyPr/>
          <a:lstStyle/>
          <a:p>
            <a:pPr lvl="0">
              <a:buFont typeface="Arial" panose="020B0604020202020204" pitchFamily="34" charset="0"/>
              <a:buChar char="•"/>
            </a:pPr>
            <a:r>
              <a:rPr lang="en-US" sz="3600" dirty="0">
                <a:solidFill>
                  <a:schemeClr val="tx1"/>
                </a:solidFill>
                <a:latin typeface="Palatino" panose="02040502050505030304" pitchFamily="18" charset="0"/>
              </a:rPr>
              <a:t>You can </a:t>
            </a:r>
            <a:r>
              <a:rPr lang="en-US" sz="3600" b="1" i="1" dirty="0">
                <a:solidFill>
                  <a:schemeClr val="tx2"/>
                </a:solidFill>
                <a:latin typeface="Palatino" panose="02040502050505030304" pitchFamily="18" charset="0"/>
              </a:rPr>
              <a:t>ask</a:t>
            </a:r>
            <a:r>
              <a:rPr lang="en-US" sz="3600" b="1" dirty="0">
                <a:latin typeface="Palatino" panose="02040502050505030304" pitchFamily="18" charset="0"/>
              </a:rPr>
              <a:t> </a:t>
            </a:r>
            <a:r>
              <a:rPr lang="en-US" sz="3600" b="1" i="1" dirty="0">
                <a:solidFill>
                  <a:schemeClr val="tx2"/>
                </a:solidFill>
                <a:latin typeface="Palatino" panose="02040502050505030304" pitchFamily="18" charset="0"/>
              </a:rPr>
              <a:t>external donors </a:t>
            </a:r>
            <a:r>
              <a:rPr lang="en-US" sz="3600" dirty="0">
                <a:solidFill>
                  <a:schemeClr val="tx1"/>
                </a:solidFill>
                <a:latin typeface="Palatino" panose="02040502050505030304" pitchFamily="18" charset="0"/>
              </a:rPr>
              <a:t>to:</a:t>
            </a:r>
          </a:p>
          <a:p>
            <a:pPr lvl="1"/>
            <a:r>
              <a:rPr lang="en-US" sz="2800" b="1" i="1" dirty="0">
                <a:solidFill>
                  <a:schemeClr val="tx2"/>
                </a:solidFill>
                <a:latin typeface="Palatino" panose="02040502050505030304" pitchFamily="18" charset="0"/>
              </a:rPr>
              <a:t>Back date </a:t>
            </a:r>
            <a:r>
              <a:rPr lang="en-US" sz="2800" dirty="0">
                <a:solidFill>
                  <a:schemeClr val="tx1"/>
                </a:solidFill>
                <a:latin typeface="Palatino" panose="02040502050505030304" pitchFamily="18" charset="0"/>
              </a:rPr>
              <a:t>the start date of an agreement or provide a Pre-Authorization Letter (PAL) </a:t>
            </a:r>
            <a:endParaRPr lang="en-US" sz="800" dirty="0">
              <a:latin typeface="Palatino" panose="02040502050505030304" pitchFamily="18" charset="0"/>
            </a:endParaRPr>
          </a:p>
          <a:p>
            <a:pPr lvl="1"/>
            <a:r>
              <a:rPr lang="en-US" sz="2800" dirty="0">
                <a:solidFill>
                  <a:schemeClr val="tx1"/>
                </a:solidFill>
                <a:latin typeface="Palatino" panose="02040502050505030304" pitchFamily="18" charset="0"/>
              </a:rPr>
              <a:t>Provide a high level of </a:t>
            </a:r>
            <a:r>
              <a:rPr lang="en-US" sz="2800" b="1" i="1" dirty="0">
                <a:solidFill>
                  <a:schemeClr val="tx2"/>
                </a:solidFill>
                <a:latin typeface="Palatino" panose="02040502050505030304" pitchFamily="18" charset="0"/>
              </a:rPr>
              <a:t>budget line item flexibility </a:t>
            </a:r>
            <a:endParaRPr lang="en-US" sz="800" dirty="0">
              <a:latin typeface="Palatino" panose="02040502050505030304" pitchFamily="18" charset="0"/>
            </a:endParaRPr>
          </a:p>
          <a:p>
            <a:pPr lvl="1"/>
            <a:r>
              <a:rPr lang="en-US" sz="2800" b="1" i="1" dirty="0">
                <a:solidFill>
                  <a:schemeClr val="tx2"/>
                </a:solidFill>
                <a:latin typeface="Palatino" panose="02040502050505030304" pitchFamily="18" charset="0"/>
              </a:rPr>
              <a:t>Adjust procurement requirements </a:t>
            </a:r>
            <a:r>
              <a:rPr lang="en-US" sz="2800" dirty="0">
                <a:solidFill>
                  <a:schemeClr val="tx1"/>
                </a:solidFill>
                <a:latin typeface="Palatino" panose="02040502050505030304" pitchFamily="18" charset="0"/>
              </a:rPr>
              <a:t>(e.g. increase thresholds for competitive bidding)</a:t>
            </a:r>
          </a:p>
          <a:p>
            <a:pPr lvl="1"/>
            <a:endParaRPr lang="en-US" sz="800" dirty="0">
              <a:solidFill>
                <a:schemeClr val="tx1"/>
              </a:solidFill>
              <a:latin typeface="Palatino" panose="02040502050505030304" pitchFamily="18" charset="0"/>
            </a:endParaRPr>
          </a:p>
          <a:p>
            <a:pPr lvl="1"/>
            <a:endParaRPr lang="en-US" sz="800" dirty="0">
              <a:solidFill>
                <a:schemeClr val="tx1"/>
              </a:solidFill>
              <a:latin typeface="Palatino" panose="02040502050505030304" pitchFamily="18" charset="0"/>
            </a:endParaRPr>
          </a:p>
          <a:p>
            <a:pPr>
              <a:buFont typeface="Arial" panose="020B0604020202020204" pitchFamily="34" charset="0"/>
              <a:buChar char="•"/>
            </a:pPr>
            <a:r>
              <a:rPr lang="en-US" sz="3600" b="1" dirty="0">
                <a:solidFill>
                  <a:schemeClr val="tx1"/>
                </a:solidFill>
                <a:latin typeface="Palatino" panose="02040502050505030304" pitchFamily="18" charset="0"/>
              </a:rPr>
              <a:t>Get waiver details </a:t>
            </a:r>
            <a:r>
              <a:rPr lang="en-US" sz="3600" b="1" i="1" dirty="0">
                <a:solidFill>
                  <a:schemeClr val="tx2"/>
                </a:solidFill>
                <a:latin typeface="Palatino" panose="02040502050505030304" pitchFamily="18" charset="0"/>
              </a:rPr>
              <a:t>authorized in writing </a:t>
            </a:r>
            <a:r>
              <a:rPr lang="en-US" sz="3600" b="1" dirty="0">
                <a:solidFill>
                  <a:schemeClr val="tx1"/>
                </a:solidFill>
                <a:latin typeface="Palatino" panose="02040502050505030304" pitchFamily="18" charset="0"/>
              </a:rPr>
              <a:t>from the donor</a:t>
            </a:r>
          </a:p>
        </p:txBody>
      </p:sp>
      <p:sp>
        <p:nvSpPr>
          <p:cNvPr id="4" name="Slide Number Placeholder 3"/>
          <p:cNvSpPr>
            <a:spLocks noGrp="1"/>
          </p:cNvSpPr>
          <p:nvPr>
            <p:ph type="sldNum" sz="quarter" idx="4"/>
          </p:nvPr>
        </p:nvSpPr>
        <p:spPr/>
        <p:txBody>
          <a:bodyPr/>
          <a:lstStyle/>
          <a:p>
            <a:fld id="{3AF21FA0-C69A-D549-B93E-AD7DB9D7EB7A}" type="slidenum">
              <a:rPr lang="en-US" smtClean="0"/>
              <a:pPr/>
              <a:t>21</a:t>
            </a:fld>
            <a:endParaRPr lang="en-US" dirty="0"/>
          </a:p>
        </p:txBody>
      </p:sp>
      <p:sp>
        <p:nvSpPr>
          <p:cNvPr id="5" name="Title 1"/>
          <p:cNvSpPr txBox="1">
            <a:spLocks noGrp="1"/>
          </p:cNvSpPr>
          <p:nvPr>
            <p:ph type="title"/>
          </p:nvPr>
        </p:nvSpPr>
        <p:spPr>
          <a:xfrm>
            <a:off x="0" y="327804"/>
            <a:ext cx="10058400" cy="705974"/>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b="0" dirty="0">
                <a:solidFill>
                  <a:schemeClr val="tx1"/>
                </a:solidFill>
                <a:latin typeface="Palatino" charset="0"/>
                <a:ea typeface="Palatino" charset="0"/>
                <a:cs typeface="Palatino" charset="0"/>
              </a:rPr>
              <a:t>External Funding </a:t>
            </a:r>
          </a:p>
        </p:txBody>
      </p:sp>
      <p:sp>
        <p:nvSpPr>
          <p:cNvPr id="6" name="Content Placeholder 2"/>
          <p:cNvSpPr txBox="1">
            <a:spLocks/>
          </p:cNvSpPr>
          <p:nvPr/>
        </p:nvSpPr>
        <p:spPr>
          <a:xfrm>
            <a:off x="974785" y="1500996"/>
            <a:ext cx="9040482" cy="4644462"/>
          </a:xfrm>
          <a:prstGeom prst="rect">
            <a:avLst/>
          </a:prstGeom>
        </p:spPr>
        <p:txBody>
          <a:bodyPr vert="horz" lIns="0" tIns="0" rIns="0" bIns="0" rtlCol="0">
            <a:noAutofit/>
          </a:bodyPr>
          <a:lstStyle>
            <a:lvl1pPr marL="251169" indent="-251169" algn="l" defTabSz="509412" rtl="0" eaLnBrk="1" latinLnBrk="0" hangingPunct="1">
              <a:lnSpc>
                <a:spcPct val="110000"/>
              </a:lnSpc>
              <a:spcBef>
                <a:spcPts val="1000"/>
              </a:spcBef>
              <a:buSzPct val="80000"/>
              <a:buFont typeface="Arial"/>
              <a:buChar char="•"/>
              <a:defRPr sz="2200" b="0" kern="1200">
                <a:solidFill>
                  <a:schemeClr val="accent1"/>
                </a:solidFill>
                <a:latin typeface="+mn-lt"/>
                <a:ea typeface="+mn-ea"/>
                <a:cs typeface="+mn-cs"/>
              </a:defRPr>
            </a:lvl1pPr>
            <a:lvl2pPr marL="512950" indent="-261781"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2pPr>
            <a:lvl3pPr marL="765888" indent="-252938" algn="l" defTabSz="509412" rtl="0" eaLnBrk="1" latinLnBrk="0" hangingPunct="1">
              <a:lnSpc>
                <a:spcPct val="110000"/>
              </a:lnSpc>
              <a:spcBef>
                <a:spcPts val="1000"/>
              </a:spcBef>
              <a:buSzPct val="80000"/>
              <a:buFont typeface="Arial"/>
              <a:buChar char="•"/>
              <a:defRPr sz="1800" i="1" kern="1200">
                <a:solidFill>
                  <a:schemeClr val="accent1"/>
                </a:solidFill>
                <a:latin typeface="+mn-lt"/>
                <a:ea typeface="+mn-ea"/>
                <a:cs typeface="+mn-cs"/>
              </a:defRPr>
            </a:lvl3pPr>
            <a:lvl4pPr marL="1017056" indent="-251169"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4pPr>
            <a:lvl5pPr marL="1278838" indent="-261781"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endParaRPr lang="en-US" dirty="0"/>
          </a:p>
        </p:txBody>
      </p:sp>
      <p:sp>
        <p:nvSpPr>
          <p:cNvPr id="2" name="TextBox 1"/>
          <p:cNvSpPr txBox="1"/>
          <p:nvPr/>
        </p:nvSpPr>
        <p:spPr>
          <a:xfrm>
            <a:off x="0" y="2639683"/>
            <a:ext cx="10058400" cy="2000548"/>
          </a:xfrm>
          <a:prstGeom prst="rect">
            <a:avLst/>
          </a:prstGeom>
          <a:solidFill>
            <a:schemeClr val="tx2">
              <a:lumMod val="20000"/>
              <a:lumOff val="80000"/>
            </a:schemeClr>
          </a:solidFill>
        </p:spPr>
        <p:txBody>
          <a:bodyPr wrap="square" rtlCol="0">
            <a:spAutoFit/>
          </a:bodyPr>
          <a:lstStyle/>
          <a:p>
            <a:endParaRPr lang="en-US" sz="800" dirty="0">
              <a:latin typeface="Palatino" panose="02040502050505030304" pitchFamily="18" charset="0"/>
            </a:endParaRPr>
          </a:p>
          <a:p>
            <a:r>
              <a:rPr lang="en-US" sz="3600" dirty="0">
                <a:latin typeface="Palatino" panose="02040502050505030304" pitchFamily="18" charset="0"/>
              </a:rPr>
              <a:t>	You must </a:t>
            </a:r>
            <a:r>
              <a:rPr lang="en-US" sz="3600" b="1" i="1" dirty="0">
                <a:solidFill>
                  <a:schemeClr val="tx2"/>
                </a:solidFill>
                <a:latin typeface="Palatino" panose="02040502050505030304" pitchFamily="18" charset="0"/>
              </a:rPr>
              <a:t>comply</a:t>
            </a:r>
            <a:r>
              <a:rPr lang="en-US" sz="3600" dirty="0">
                <a:latin typeface="Palatino" panose="02040502050505030304" pitchFamily="18" charset="0"/>
              </a:rPr>
              <a:t> with all                      			 		external donor regulations, </a:t>
            </a:r>
          </a:p>
          <a:p>
            <a:r>
              <a:rPr lang="en-US" sz="3600" dirty="0">
                <a:latin typeface="Palatino" panose="02040502050505030304" pitchFamily="18" charset="0"/>
              </a:rPr>
              <a:t>														</a:t>
            </a:r>
            <a:r>
              <a:rPr lang="en-US" sz="3600" b="1" i="1" dirty="0">
                <a:solidFill>
                  <a:schemeClr val="tx2"/>
                </a:solidFill>
                <a:latin typeface="Palatino" panose="02040502050505030304" pitchFamily="18" charset="0"/>
              </a:rPr>
              <a:t>but…</a:t>
            </a:r>
          </a:p>
          <a:p>
            <a:endParaRPr lang="en-US" sz="800" b="1" i="1" dirty="0">
              <a:solidFill>
                <a:schemeClr val="tx2"/>
              </a:solidFill>
              <a:latin typeface="Palatino" panose="02040502050505030304" pitchFamily="18" charset="0"/>
            </a:endParaRPr>
          </a:p>
        </p:txBody>
      </p:sp>
    </p:spTree>
    <p:custDataLst>
      <p:tags r:id="rId1"/>
    </p:custDataLst>
    <p:extLst>
      <p:ext uri="{BB962C8B-B14F-4D97-AF65-F5344CB8AC3E}">
        <p14:creationId xmlns:p14="http://schemas.microsoft.com/office/powerpoint/2010/main" val="83833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4"/>
          </p:nvPr>
        </p:nvSpPr>
        <p:spPr/>
        <p:txBody>
          <a:bodyPr/>
          <a:lstStyle/>
          <a:p>
            <a:fld id="{3AF21FA0-C69A-D549-B93E-AD7DB9D7EB7A}" type="slidenum">
              <a:rPr lang="en-US" smtClean="0"/>
              <a:pPr/>
              <a:t>22</a:t>
            </a:fld>
            <a:endParaRPr lang="en-US" dirty="0"/>
          </a:p>
        </p:txBody>
      </p:sp>
      <p:pic>
        <p:nvPicPr>
          <p:cNvPr id="5" name="Picture 4" descr="N06in051.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2415" y="1488489"/>
            <a:ext cx="7884543" cy="5251229"/>
          </a:xfrm>
          <a:prstGeom prst="rect">
            <a:avLst/>
          </a:prstGeom>
        </p:spPr>
      </p:pic>
      <p:sp>
        <p:nvSpPr>
          <p:cNvPr id="3" name="Content Placeholder 2"/>
          <p:cNvSpPr>
            <a:spLocks noGrp="1"/>
          </p:cNvSpPr>
          <p:nvPr>
            <p:ph idx="1"/>
          </p:nvPr>
        </p:nvSpPr>
        <p:spPr>
          <a:xfrm>
            <a:off x="5486400" y="1120042"/>
            <a:ext cx="4572000" cy="5890358"/>
          </a:xfrm>
          <a:solidFill>
            <a:schemeClr val="bg1"/>
          </a:solidFill>
        </p:spPr>
        <p:txBody>
          <a:bodyPr/>
          <a:lstStyle/>
          <a:p>
            <a:pPr marL="0" lvl="1" indent="0" algn="ctr">
              <a:buNone/>
            </a:pPr>
            <a:endParaRPr lang="en-US" sz="3600" dirty="0">
              <a:latin typeface="Palatino" panose="02040502050505030304" pitchFamily="18" charset="0"/>
            </a:endParaRPr>
          </a:p>
          <a:p>
            <a:pPr marL="0" lvl="1" indent="0" algn="ctr">
              <a:buNone/>
            </a:pPr>
            <a:r>
              <a:rPr lang="en-US" sz="3600" dirty="0">
                <a:solidFill>
                  <a:schemeClr val="tx1"/>
                </a:solidFill>
                <a:latin typeface="Palatino" panose="02040502050505030304" pitchFamily="18" charset="0"/>
              </a:rPr>
              <a:t>Financial           reporting by programming sector     is not needed,          unless specifically required by                         a donor </a:t>
            </a:r>
          </a:p>
          <a:p>
            <a:endParaRPr lang="en-US" sz="3600" dirty="0"/>
          </a:p>
        </p:txBody>
      </p:sp>
      <p:sp>
        <p:nvSpPr>
          <p:cNvPr id="6" name="Title 1"/>
          <p:cNvSpPr txBox="1">
            <a:spLocks/>
          </p:cNvSpPr>
          <p:nvPr/>
        </p:nvSpPr>
        <p:spPr>
          <a:xfrm>
            <a:off x="0" y="327804"/>
            <a:ext cx="10058400" cy="705974"/>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b="0" dirty="0">
                <a:solidFill>
                  <a:schemeClr val="tx1"/>
                </a:solidFill>
                <a:latin typeface="Palatino" charset="0"/>
                <a:ea typeface="Palatino" charset="0"/>
                <a:cs typeface="Palatino" charset="0"/>
              </a:rPr>
              <a:t>Emergency Finance Reporting</a:t>
            </a:r>
          </a:p>
        </p:txBody>
      </p:sp>
    </p:spTree>
    <p:custDataLst>
      <p:tags r:id="rId1"/>
    </p:custDataLst>
    <p:extLst>
      <p:ext uri="{BB962C8B-B14F-4D97-AF65-F5344CB8AC3E}">
        <p14:creationId xmlns:p14="http://schemas.microsoft.com/office/powerpoint/2010/main" val="239502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3AF21FA0-C69A-D549-B93E-AD7DB9D7EB7A}" type="slidenum">
              <a:rPr lang="en-US" smtClean="0"/>
              <a:pPr/>
              <a:t>23</a:t>
            </a:fld>
            <a:endParaRPr lang="en-US" dirty="0"/>
          </a:p>
        </p:txBody>
      </p:sp>
      <p:sp>
        <p:nvSpPr>
          <p:cNvPr id="5" name="Content Placeholder 2"/>
          <p:cNvSpPr>
            <a:spLocks noGrp="1"/>
          </p:cNvSpPr>
          <p:nvPr>
            <p:ph idx="1"/>
          </p:nvPr>
        </p:nvSpPr>
        <p:spPr>
          <a:xfrm>
            <a:off x="54757" y="1576403"/>
            <a:ext cx="10003643" cy="5408378"/>
          </a:xfrm>
        </p:spPr>
        <p:txBody>
          <a:bodyPr>
            <a:normAutofit fontScale="85000" lnSpcReduction="20000"/>
          </a:bodyPr>
          <a:lstStyle/>
          <a:p>
            <a:pPr marL="223838" lvl="0" indent="0">
              <a:buNone/>
            </a:pPr>
            <a:r>
              <a:rPr lang="en-US" sz="3500" dirty="0">
                <a:solidFill>
                  <a:schemeClr val="tx1"/>
                </a:solidFill>
                <a:latin typeface="Palatino" panose="02040502050505030304" pitchFamily="18" charset="0"/>
              </a:rPr>
              <a:t>If </a:t>
            </a:r>
            <a:r>
              <a:rPr lang="en-US" sz="3500" b="1" i="1" dirty="0">
                <a:solidFill>
                  <a:schemeClr val="tx2"/>
                </a:solidFill>
                <a:latin typeface="Palatino" panose="02040502050505030304" pitchFamily="18" charset="0"/>
              </a:rPr>
              <a:t>new financial or programming needs arise</a:t>
            </a:r>
            <a:r>
              <a:rPr lang="en-US" sz="3500" dirty="0">
                <a:solidFill>
                  <a:schemeClr val="tx1"/>
                </a:solidFill>
                <a:latin typeface="Palatino" panose="02040502050505030304" pitchFamily="18" charset="0"/>
              </a:rPr>
              <a:t>, consider:</a:t>
            </a:r>
          </a:p>
          <a:p>
            <a:pPr marL="223838" lvl="0" indent="0">
              <a:buNone/>
            </a:pPr>
            <a:endParaRPr lang="en-US" sz="800" dirty="0">
              <a:solidFill>
                <a:schemeClr val="tx1"/>
              </a:solidFill>
              <a:latin typeface="Palatino" panose="02040502050505030304" pitchFamily="18" charset="0"/>
            </a:endParaRPr>
          </a:p>
          <a:p>
            <a:pPr marL="723900" lvl="3" indent="-457200">
              <a:buFont typeface="Arial" panose="020B0604020202020204" pitchFamily="34" charset="0"/>
              <a:buChar char="•"/>
            </a:pPr>
            <a:r>
              <a:rPr lang="en-US" sz="3300" dirty="0">
                <a:solidFill>
                  <a:schemeClr val="tx1"/>
                </a:solidFill>
                <a:latin typeface="Palatino" panose="02040502050505030304" pitchFamily="18" charset="0"/>
              </a:rPr>
              <a:t>reprioritizing </a:t>
            </a:r>
            <a:r>
              <a:rPr lang="en-US" sz="3300" i="1" dirty="0">
                <a:solidFill>
                  <a:schemeClr val="tx2"/>
                </a:solidFill>
                <a:latin typeface="Palatino" panose="02040502050505030304" pitchFamily="18" charset="0"/>
              </a:rPr>
              <a:t>existing CP private funds </a:t>
            </a:r>
            <a:r>
              <a:rPr lang="en-US" sz="3300" dirty="0">
                <a:solidFill>
                  <a:schemeClr val="tx1"/>
                </a:solidFill>
                <a:latin typeface="Palatino" panose="02040502050505030304" pitchFamily="18" charset="0"/>
              </a:rPr>
              <a:t>to cover essential  costs not anticipated in donor budgets </a:t>
            </a:r>
          </a:p>
          <a:p>
            <a:pPr marL="1208088" lvl="4" indent="-250825"/>
            <a:r>
              <a:rPr lang="en-US" sz="3000" i="1" dirty="0">
                <a:solidFill>
                  <a:schemeClr val="tx1"/>
                </a:solidFill>
                <a:latin typeface="Palatino" panose="02040502050505030304" pitchFamily="18" charset="0"/>
              </a:rPr>
              <a:t>1550 is most flexible!!</a:t>
            </a:r>
          </a:p>
          <a:p>
            <a:pPr marL="517525" lvl="3" indent="-250825"/>
            <a:endParaRPr lang="en-US" sz="800" dirty="0">
              <a:solidFill>
                <a:schemeClr val="tx1"/>
              </a:solidFill>
              <a:latin typeface="Palatino" panose="02040502050505030304" pitchFamily="18" charset="0"/>
            </a:endParaRPr>
          </a:p>
          <a:p>
            <a:pPr marL="723900" lvl="3" indent="-457200">
              <a:buFont typeface="Arial" panose="020B0604020202020204" pitchFamily="34" charset="0"/>
              <a:buChar char="•"/>
            </a:pPr>
            <a:r>
              <a:rPr lang="en-US" sz="3300" dirty="0">
                <a:solidFill>
                  <a:schemeClr val="tx1"/>
                </a:solidFill>
                <a:latin typeface="Palatino" panose="02040502050505030304" pitchFamily="18" charset="0"/>
              </a:rPr>
              <a:t>requesting</a:t>
            </a:r>
            <a:r>
              <a:rPr lang="en-US" sz="3300" i="1" dirty="0">
                <a:solidFill>
                  <a:schemeClr val="tx2"/>
                </a:solidFill>
                <a:latin typeface="Palatino" panose="02040502050505030304" pitchFamily="18" charset="0"/>
              </a:rPr>
              <a:t> additional</a:t>
            </a:r>
            <a:r>
              <a:rPr lang="en-US" sz="3300" dirty="0">
                <a:solidFill>
                  <a:schemeClr val="tx1"/>
                </a:solidFill>
                <a:latin typeface="Palatino" panose="02040502050505030304" pitchFamily="18" charset="0"/>
              </a:rPr>
              <a:t> </a:t>
            </a:r>
            <a:r>
              <a:rPr lang="en-US" sz="3300" i="1" dirty="0">
                <a:solidFill>
                  <a:schemeClr val="tx2"/>
                </a:solidFill>
                <a:latin typeface="Palatino" panose="02040502050505030304" pitchFamily="18" charset="0"/>
              </a:rPr>
              <a:t>CRS private emergency funds </a:t>
            </a:r>
            <a:r>
              <a:rPr lang="en-US" sz="3300" dirty="0">
                <a:solidFill>
                  <a:schemeClr val="tx1"/>
                </a:solidFill>
                <a:latin typeface="Palatino" panose="02040502050505030304" pitchFamily="18" charset="0"/>
              </a:rPr>
              <a:t>from  the Region &amp; HRD</a:t>
            </a:r>
          </a:p>
          <a:p>
            <a:pPr marL="517525" lvl="3" indent="-250825"/>
            <a:endParaRPr lang="en-US" sz="800" dirty="0">
              <a:solidFill>
                <a:schemeClr val="tx1"/>
              </a:solidFill>
              <a:latin typeface="Palatino" panose="02040502050505030304" pitchFamily="18" charset="0"/>
            </a:endParaRPr>
          </a:p>
          <a:p>
            <a:pPr marL="723900" lvl="3" indent="-457200">
              <a:buFont typeface="Arial" panose="020B0604020202020204" pitchFamily="34" charset="0"/>
              <a:buChar char="•"/>
            </a:pPr>
            <a:r>
              <a:rPr lang="en-US" sz="3300" dirty="0">
                <a:solidFill>
                  <a:schemeClr val="tx1"/>
                </a:solidFill>
                <a:latin typeface="Palatino" panose="02040502050505030304" pitchFamily="18" charset="0"/>
              </a:rPr>
              <a:t>submitting </a:t>
            </a:r>
            <a:r>
              <a:rPr lang="en-US" sz="3300" i="1" dirty="0">
                <a:solidFill>
                  <a:schemeClr val="tx2"/>
                </a:solidFill>
                <a:latin typeface="Palatino" panose="02040502050505030304" pitchFamily="18" charset="0"/>
              </a:rPr>
              <a:t>no-cost or cost modification requests </a:t>
            </a:r>
            <a:r>
              <a:rPr lang="en-US" sz="3300" dirty="0">
                <a:solidFill>
                  <a:schemeClr val="tx1"/>
                </a:solidFill>
                <a:latin typeface="Palatino" panose="02040502050505030304" pitchFamily="18" charset="0"/>
              </a:rPr>
              <a:t>to donors   for existing grants</a:t>
            </a:r>
            <a:endParaRPr lang="en-US" sz="3300" b="1" i="1" dirty="0">
              <a:solidFill>
                <a:schemeClr val="tx2"/>
              </a:solidFill>
              <a:latin typeface="Palatino" panose="02040502050505030304" pitchFamily="18" charset="0"/>
            </a:endParaRPr>
          </a:p>
          <a:p>
            <a:pPr marL="723900" lvl="3" indent="-457200">
              <a:buFont typeface="Arial" panose="020B0604020202020204" pitchFamily="34" charset="0"/>
              <a:buChar char="•"/>
            </a:pPr>
            <a:endParaRPr lang="en-US" sz="900" b="1" i="1" dirty="0">
              <a:solidFill>
                <a:schemeClr val="tx2"/>
              </a:solidFill>
              <a:latin typeface="Palatino" panose="02040502050505030304" pitchFamily="18" charset="0"/>
            </a:endParaRPr>
          </a:p>
          <a:p>
            <a:pPr marL="723900" lvl="3" indent="-457200">
              <a:buFont typeface="Arial" panose="020B0604020202020204" pitchFamily="34" charset="0"/>
              <a:buChar char="•"/>
            </a:pPr>
            <a:r>
              <a:rPr lang="en-US" sz="3300" i="1" dirty="0">
                <a:solidFill>
                  <a:schemeClr val="tx2"/>
                </a:solidFill>
                <a:latin typeface="Palatino" panose="02040502050505030304" pitchFamily="18" charset="0"/>
              </a:rPr>
              <a:t>searching for new donors</a:t>
            </a:r>
            <a:r>
              <a:rPr lang="en-US" sz="3300" dirty="0">
                <a:solidFill>
                  <a:schemeClr val="tx2"/>
                </a:solidFill>
                <a:latin typeface="Palatino" panose="02040502050505030304" pitchFamily="18" charset="0"/>
              </a:rPr>
              <a:t>, </a:t>
            </a:r>
            <a:r>
              <a:rPr lang="en-US" sz="3300" dirty="0">
                <a:solidFill>
                  <a:schemeClr val="tx1"/>
                </a:solidFill>
                <a:latin typeface="Palatino" panose="02040502050505030304" pitchFamily="18" charset="0"/>
              </a:rPr>
              <a:t>with a new project proposal  </a:t>
            </a:r>
          </a:p>
          <a:p>
            <a:pPr lvl="0"/>
            <a:endParaRPr lang="en-US" sz="3000" dirty="0">
              <a:latin typeface="Palatino" panose="02040502050505030304" pitchFamily="18" charset="0"/>
            </a:endParaRPr>
          </a:p>
        </p:txBody>
      </p:sp>
      <p:sp>
        <p:nvSpPr>
          <p:cNvPr id="6" name="Title 1"/>
          <p:cNvSpPr txBox="1">
            <a:spLocks/>
          </p:cNvSpPr>
          <p:nvPr/>
        </p:nvSpPr>
        <p:spPr>
          <a:xfrm>
            <a:off x="-27992" y="327804"/>
            <a:ext cx="10058400" cy="792238"/>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b="0" dirty="0">
                <a:solidFill>
                  <a:schemeClr val="tx1"/>
                </a:solidFill>
                <a:latin typeface="Palatino" charset="0"/>
                <a:ea typeface="Palatino" charset="0"/>
                <a:cs typeface="Palatino" charset="0"/>
              </a:rPr>
              <a:t>Evolving Response Needs</a:t>
            </a:r>
          </a:p>
        </p:txBody>
      </p:sp>
    </p:spTree>
    <p:custDataLst>
      <p:tags r:id="rId1"/>
    </p:custDataLst>
    <p:extLst>
      <p:ext uri="{BB962C8B-B14F-4D97-AF65-F5344CB8AC3E}">
        <p14:creationId xmlns:p14="http://schemas.microsoft.com/office/powerpoint/2010/main" val="278684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fade">
                                      <p:cBhvr>
                                        <p:cTn id="3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3AF21FA0-C69A-D549-B93E-AD7DB9D7EB7A}" type="slidenum">
              <a:rPr lang="en-US" smtClean="0"/>
              <a:pPr/>
              <a:t>24</a:t>
            </a:fld>
            <a:endParaRPr lang="en-US" dirty="0"/>
          </a:p>
        </p:txBody>
      </p:sp>
      <p:sp>
        <p:nvSpPr>
          <p:cNvPr id="6" name="Title 1"/>
          <p:cNvSpPr txBox="1">
            <a:spLocks noGrp="1"/>
          </p:cNvSpPr>
          <p:nvPr>
            <p:ph type="title"/>
          </p:nvPr>
        </p:nvSpPr>
        <p:spPr>
          <a:xfrm>
            <a:off x="0" y="327804"/>
            <a:ext cx="10058400" cy="792238"/>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b="0" dirty="0">
                <a:solidFill>
                  <a:schemeClr val="tx1"/>
                </a:solidFill>
                <a:latin typeface="Palatino" charset="0"/>
                <a:ea typeface="Palatino" charset="0"/>
                <a:cs typeface="Palatino" charset="0"/>
              </a:rPr>
              <a:t>Streamline Partnership &amp; Grants</a:t>
            </a:r>
          </a:p>
        </p:txBody>
      </p:sp>
      <p:sp>
        <p:nvSpPr>
          <p:cNvPr id="16" name="Oval 15"/>
          <p:cNvSpPr/>
          <p:nvPr/>
        </p:nvSpPr>
        <p:spPr>
          <a:xfrm>
            <a:off x="1743321" y="2173857"/>
            <a:ext cx="6417267" cy="4180836"/>
          </a:xfrm>
          <a:prstGeom prst="ellipse">
            <a:avLst/>
          </a:prstGeom>
          <a:solidFill>
            <a:schemeClr val="bg1"/>
          </a:solid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259879" y="3417955"/>
            <a:ext cx="3990793" cy="1343045"/>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marL="514350" indent="-514350" algn="ctr">
              <a:buAutoNum type="arabicPeriod" startAt="4"/>
            </a:pPr>
            <a:r>
              <a:rPr lang="en-US" sz="2800" b="1" dirty="0">
                <a:latin typeface="Palatino" panose="02040502050505030304" pitchFamily="18" charset="0"/>
              </a:rPr>
              <a:t>Build Capacity</a:t>
            </a:r>
          </a:p>
          <a:p>
            <a:pPr algn="ctr"/>
            <a:r>
              <a:rPr lang="en-US" sz="1800" dirty="0">
                <a:latin typeface="Palatino" panose="02040502050505030304" pitchFamily="18" charset="0"/>
              </a:rPr>
              <a:t>Adjust support to and accompaniment of partners as needed </a:t>
            </a:r>
          </a:p>
        </p:txBody>
      </p:sp>
      <p:sp>
        <p:nvSpPr>
          <p:cNvPr id="8" name="Rounded Rectangle 7"/>
          <p:cNvSpPr/>
          <p:nvPr/>
        </p:nvSpPr>
        <p:spPr>
          <a:xfrm>
            <a:off x="3013495" y="5447192"/>
            <a:ext cx="3991154" cy="1337094"/>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marL="514350" indent="-514350" algn="ctr">
              <a:buAutoNum type="arabicPeriod" startAt="3"/>
            </a:pPr>
            <a:r>
              <a:rPr lang="en-US" sz="2800" b="1" dirty="0">
                <a:latin typeface="Palatino" panose="02040502050505030304" pitchFamily="18" charset="0"/>
              </a:rPr>
              <a:t>Increase Flexibility</a:t>
            </a:r>
          </a:p>
          <a:p>
            <a:pPr algn="ctr"/>
            <a:r>
              <a:rPr lang="en-US" sz="1800" dirty="0">
                <a:latin typeface="Palatino" panose="02040502050505030304" pitchFamily="18" charset="0"/>
              </a:rPr>
              <a:t>Use Partner Service Contracts and SRFM Policy 2.3; Keep proposals and budgets as flexible as possible </a:t>
            </a:r>
          </a:p>
        </p:txBody>
      </p:sp>
      <p:sp>
        <p:nvSpPr>
          <p:cNvPr id="7" name="Rounded Rectangle 6"/>
          <p:cNvSpPr/>
          <p:nvPr/>
        </p:nvSpPr>
        <p:spPr>
          <a:xfrm>
            <a:off x="5762445" y="3375214"/>
            <a:ext cx="4001804" cy="1343045"/>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marL="514350" indent="-514350" algn="ctr">
              <a:buAutoNum type="arabicPeriod" startAt="2"/>
            </a:pPr>
            <a:r>
              <a:rPr lang="en-US" sz="2800" b="1" dirty="0">
                <a:latin typeface="Palatino" panose="02040502050505030304" pitchFamily="18" charset="0"/>
              </a:rPr>
              <a:t>Speed Up Flow</a:t>
            </a:r>
          </a:p>
          <a:p>
            <a:pPr algn="ctr"/>
            <a:r>
              <a:rPr lang="en-US" sz="1800" dirty="0">
                <a:latin typeface="Palatino" panose="02040502050505030304" pitchFamily="18" charset="0"/>
              </a:rPr>
              <a:t>Use CRS and CI funds for start up; Set up DSPNs early; Request donors  backdate grants or provide PALs</a:t>
            </a:r>
          </a:p>
        </p:txBody>
      </p:sp>
      <p:sp>
        <p:nvSpPr>
          <p:cNvPr id="3" name="Rounded Rectangle 2"/>
          <p:cNvSpPr/>
          <p:nvPr/>
        </p:nvSpPr>
        <p:spPr>
          <a:xfrm>
            <a:off x="2892724" y="1542880"/>
            <a:ext cx="4111925" cy="1337094"/>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marL="514350" indent="-514350" algn="ctr">
              <a:buAutoNum type="arabicPeriod"/>
            </a:pPr>
            <a:r>
              <a:rPr lang="en-US" sz="2800" b="1" dirty="0">
                <a:latin typeface="Palatino" panose="02040502050505030304" pitchFamily="18" charset="0"/>
              </a:rPr>
              <a:t>Assess the Context</a:t>
            </a:r>
          </a:p>
          <a:p>
            <a:pPr algn="ctr"/>
            <a:r>
              <a:rPr lang="en-US" sz="1800" dirty="0">
                <a:latin typeface="Palatino" panose="02040502050505030304" pitchFamily="18" charset="0"/>
              </a:rPr>
              <a:t>Understand operational realities and current operational capacities for CRS and potential partners</a:t>
            </a:r>
          </a:p>
        </p:txBody>
      </p:sp>
    </p:spTree>
    <p:custDataLst>
      <p:tags r:id="rId1"/>
    </p:custDataLst>
    <p:extLst>
      <p:ext uri="{BB962C8B-B14F-4D97-AF65-F5344CB8AC3E}">
        <p14:creationId xmlns:p14="http://schemas.microsoft.com/office/powerpoint/2010/main" val="376443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animBg="1"/>
      <p:bldP spid="8" grpId="0" animBg="1"/>
      <p:bldP spid="7"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734"/>
            <a:ext cx="10058400" cy="751206"/>
          </a:xfrm>
          <a:solidFill>
            <a:srgbClr val="CCF6CA"/>
          </a:solidFill>
        </p:spPr>
        <p:txBody>
          <a:bodyPr/>
          <a:lstStyle/>
          <a:p>
            <a:pPr algn="ctr"/>
            <a:r>
              <a:rPr lang="en-US" sz="4400" b="0" dirty="0">
                <a:solidFill>
                  <a:schemeClr val="tx1"/>
                </a:solidFill>
                <a:latin typeface="Palatino" charset="0"/>
                <a:ea typeface="Palatino" charset="0"/>
                <a:cs typeface="Palatino" charset="0"/>
              </a:rPr>
              <a:t>Underlying Objectives</a:t>
            </a:r>
          </a:p>
        </p:txBody>
      </p:sp>
      <p:sp>
        <p:nvSpPr>
          <p:cNvPr id="3" name="Content Placeholder 2"/>
          <p:cNvSpPr>
            <a:spLocks noGrp="1"/>
          </p:cNvSpPr>
          <p:nvPr>
            <p:ph idx="1"/>
          </p:nvPr>
        </p:nvSpPr>
        <p:spPr>
          <a:xfrm>
            <a:off x="224287" y="1759789"/>
            <a:ext cx="9483667" cy="4899803"/>
          </a:xfrm>
          <a:noFill/>
        </p:spPr>
        <p:txBody>
          <a:bodyPr/>
          <a:lstStyle/>
          <a:p>
            <a:pPr>
              <a:buFontTx/>
              <a:buChar char="-"/>
            </a:pPr>
            <a:r>
              <a:rPr lang="en-US" sz="3200" dirty="0">
                <a:solidFill>
                  <a:schemeClr val="tx1"/>
                </a:solidFill>
                <a:latin typeface="Palatino" charset="0"/>
                <a:ea typeface="Palatino" charset="0"/>
                <a:cs typeface="Palatino" charset="0"/>
              </a:rPr>
              <a:t>Speed &amp; Effectiveness of Response </a:t>
            </a:r>
          </a:p>
          <a:p>
            <a:pPr marL="0" indent="0">
              <a:buNone/>
            </a:pPr>
            <a:endParaRPr lang="en-US" sz="2000" dirty="0">
              <a:solidFill>
                <a:schemeClr val="tx1"/>
              </a:solidFill>
            </a:endParaRPr>
          </a:p>
          <a:p>
            <a:pPr>
              <a:buFontTx/>
              <a:buChar char="-"/>
            </a:pPr>
            <a:r>
              <a:rPr lang="en-US" sz="3200" dirty="0">
                <a:solidFill>
                  <a:schemeClr val="tx1"/>
                </a:solidFill>
                <a:latin typeface="Palatino" charset="0"/>
                <a:ea typeface="Palatino" charset="0"/>
                <a:cs typeface="Palatino" charset="0"/>
              </a:rPr>
              <a:t>Safety &amp; Security for                                                  staff, partners &amp;                                                                       beneficiaries</a:t>
            </a:r>
          </a:p>
          <a:p>
            <a:pPr marL="0" indent="0">
              <a:buNone/>
            </a:pPr>
            <a:endParaRPr lang="en-US" sz="6000" dirty="0">
              <a:solidFill>
                <a:schemeClr val="tx1"/>
              </a:solidFill>
            </a:endParaRPr>
          </a:p>
          <a:p>
            <a:endParaRPr lang="en-US" sz="6000" dirty="0">
              <a:solidFill>
                <a:schemeClr val="tx1"/>
              </a:solidFill>
            </a:endParaRPr>
          </a:p>
          <a:p>
            <a:pPr marL="0" indent="0">
              <a:buNone/>
            </a:pPr>
            <a:endParaRPr lang="en-US" sz="2800" dirty="0">
              <a:solidFill>
                <a:schemeClr val="tx1"/>
              </a:solidFill>
            </a:endParaRPr>
          </a:p>
          <a:p>
            <a:pPr marL="0" indent="0">
              <a:buNone/>
            </a:pPr>
            <a:endParaRPr lang="en-US" sz="2800" dirty="0">
              <a:solidFill>
                <a:schemeClr val="tx1"/>
              </a:solidFill>
            </a:endParaRPr>
          </a:p>
          <a:p>
            <a:endParaRPr lang="en-US" sz="2400" dirty="0">
              <a:solidFill>
                <a:schemeClr val="tx1"/>
              </a:solidFill>
            </a:endParaRPr>
          </a:p>
          <a:p>
            <a:endParaRPr lang="en-US" dirty="0"/>
          </a:p>
        </p:txBody>
      </p:sp>
      <p:sp>
        <p:nvSpPr>
          <p:cNvPr id="4" name="Slide Number Placeholder 3"/>
          <p:cNvSpPr>
            <a:spLocks noGrp="1"/>
          </p:cNvSpPr>
          <p:nvPr>
            <p:ph type="sldNum" sz="quarter" idx="4"/>
          </p:nvPr>
        </p:nvSpPr>
        <p:spPr/>
        <p:txBody>
          <a:bodyPr/>
          <a:lstStyle/>
          <a:p>
            <a:fld id="{3AF21FA0-C69A-D549-B93E-AD7DB9D7EB7A}" type="slidenum">
              <a:rPr lang="en-US" smtClean="0"/>
              <a:pPr/>
              <a:t>25</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9119" y="2945691"/>
            <a:ext cx="5642168" cy="4145224"/>
          </a:xfrm>
          <a:prstGeom prst="rect">
            <a:avLst/>
          </a:prstGeom>
        </p:spPr>
      </p:pic>
    </p:spTree>
    <p:extLst>
      <p:ext uri="{BB962C8B-B14F-4D97-AF65-F5344CB8AC3E}">
        <p14:creationId xmlns:p14="http://schemas.microsoft.com/office/powerpoint/2010/main" val="345687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5492" y="1207699"/>
            <a:ext cx="10042908" cy="5764811"/>
          </a:xfrm>
          <a:prstGeom prst="rect">
            <a:avLst/>
          </a:prstGeom>
        </p:spPr>
        <p:txBody>
          <a:bodyPr>
            <a:noAutofit/>
          </a:bodyPr>
          <a:lstStyle>
            <a:lvl1pPr marL="251169" indent="-251169" algn="l" defTabSz="509412" rtl="0" eaLnBrk="1" latinLnBrk="0" hangingPunct="1">
              <a:lnSpc>
                <a:spcPct val="110000"/>
              </a:lnSpc>
              <a:spcBef>
                <a:spcPts val="1000"/>
              </a:spcBef>
              <a:buSzPct val="80000"/>
              <a:buFont typeface="Arial"/>
              <a:buChar char="•"/>
              <a:defRPr sz="2200" b="0" kern="1200">
                <a:solidFill>
                  <a:schemeClr val="accent1"/>
                </a:solidFill>
                <a:latin typeface="+mn-lt"/>
                <a:ea typeface="+mn-ea"/>
                <a:cs typeface="+mn-cs"/>
              </a:defRPr>
            </a:lvl1pPr>
            <a:lvl2pPr marL="512950" indent="-261781"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2pPr>
            <a:lvl3pPr marL="765888" indent="-252938" algn="l" defTabSz="509412" rtl="0" eaLnBrk="1" latinLnBrk="0" hangingPunct="1">
              <a:lnSpc>
                <a:spcPct val="110000"/>
              </a:lnSpc>
              <a:spcBef>
                <a:spcPts val="1000"/>
              </a:spcBef>
              <a:buSzPct val="80000"/>
              <a:buFont typeface="Arial"/>
              <a:buChar char="•"/>
              <a:defRPr sz="1800" i="1" kern="1200">
                <a:solidFill>
                  <a:schemeClr val="accent1"/>
                </a:solidFill>
                <a:latin typeface="+mn-lt"/>
                <a:ea typeface="+mn-ea"/>
                <a:cs typeface="+mn-cs"/>
              </a:defRPr>
            </a:lvl3pPr>
            <a:lvl4pPr marL="1017056" indent="-251169"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4pPr>
            <a:lvl5pPr marL="1278838" indent="-261781"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465138" lvl="2" indent="-241300"/>
            <a:r>
              <a:rPr lang="en-US" sz="3200" b="1" i="0" dirty="0">
                <a:solidFill>
                  <a:schemeClr val="tx1"/>
                </a:solidFill>
                <a:latin typeface="Palatino" panose="02040502050505030304" pitchFamily="18" charset="0"/>
              </a:rPr>
              <a:t>CRS Policies &amp; Guides</a:t>
            </a:r>
          </a:p>
          <a:p>
            <a:pPr marL="716306" lvl="3" indent="-241300"/>
            <a:r>
              <a:rPr lang="en-US" sz="2400" i="0" dirty="0">
                <a:solidFill>
                  <a:schemeClr val="tx1"/>
                </a:solidFill>
                <a:latin typeface="Palatino" panose="02040502050505030304" pitchFamily="18" charset="0"/>
              </a:rPr>
              <a:t>Sub-recipient Financial Management Policy (SRFMP)</a:t>
            </a:r>
            <a:endParaRPr lang="en-US" sz="2400" i="0" u="sng" dirty="0">
              <a:solidFill>
                <a:schemeClr val="tx1"/>
              </a:solidFill>
              <a:latin typeface="Palatino" panose="02040502050505030304" pitchFamily="18" charset="0"/>
            </a:endParaRPr>
          </a:p>
          <a:p>
            <a:pPr marL="716306" lvl="3" indent="-241300"/>
            <a:r>
              <a:rPr lang="en-US" sz="2400" i="0" dirty="0">
                <a:solidFill>
                  <a:schemeClr val="tx1"/>
                </a:solidFill>
                <a:latin typeface="Palatino" panose="02040502050505030304" pitchFamily="18" charset="0"/>
              </a:rPr>
              <a:t>Agreement Policy POL-OOD-001</a:t>
            </a:r>
          </a:p>
          <a:p>
            <a:pPr marL="716306" lvl="3" indent="-241300"/>
            <a:r>
              <a:rPr lang="en-US" sz="2400" i="0" dirty="0">
                <a:solidFill>
                  <a:schemeClr val="tx1"/>
                </a:solidFill>
                <a:latin typeface="Palatino" panose="02040502050505030304" pitchFamily="18" charset="0"/>
              </a:rPr>
              <a:t>Indirect Cost Recovery Waiver Procedures No. PRO-OSD-FIN-012</a:t>
            </a:r>
          </a:p>
          <a:p>
            <a:pPr marL="716306" lvl="3" indent="-241300"/>
            <a:r>
              <a:rPr lang="en-US" sz="2400" dirty="0">
                <a:solidFill>
                  <a:schemeClr val="tx1"/>
                </a:solidFill>
                <a:latin typeface="Palatino" panose="02040502050505030304" pitchFamily="18" charset="0"/>
              </a:rPr>
              <a:t>Quick Guide: How to Incorporate Partnership and Capacity Strengthening into Proposals and Project Design </a:t>
            </a:r>
            <a:endParaRPr lang="en-US" sz="2400" i="0" dirty="0">
              <a:solidFill>
                <a:schemeClr val="tx1"/>
              </a:solidFill>
              <a:latin typeface="Palatino" panose="02040502050505030304" pitchFamily="18" charset="0"/>
            </a:endParaRPr>
          </a:p>
          <a:p>
            <a:pPr marL="475006" lvl="3" indent="0">
              <a:buNone/>
            </a:pPr>
            <a:endParaRPr lang="en-US" sz="800" dirty="0">
              <a:solidFill>
                <a:srgbClr val="FF0000"/>
              </a:solidFill>
              <a:latin typeface="Palatino" panose="02040502050505030304" pitchFamily="18" charset="0"/>
            </a:endParaRPr>
          </a:p>
          <a:p>
            <a:pPr lvl="1">
              <a:buFont typeface="Arial" panose="020B0604020202020204" pitchFamily="34" charset="0"/>
              <a:buChar char="•"/>
            </a:pPr>
            <a:r>
              <a:rPr lang="en-US" sz="3200" b="1" dirty="0">
                <a:solidFill>
                  <a:schemeClr val="tx1"/>
                </a:solidFill>
                <a:latin typeface="Palatino" panose="02040502050505030304" pitchFamily="18" charset="0"/>
              </a:rPr>
              <a:t>Emergency Field Operations Manual (EFOM)</a:t>
            </a:r>
            <a:r>
              <a:rPr lang="en-US" sz="3200" dirty="0">
                <a:solidFill>
                  <a:schemeClr val="tx1"/>
                </a:solidFill>
                <a:latin typeface="Palatino" panose="02040502050505030304" pitchFamily="18" charset="0"/>
                <a:hlinkClick r:id="rId4"/>
              </a:rPr>
              <a:t> </a:t>
            </a:r>
            <a:r>
              <a:rPr lang="en-US" sz="3200" dirty="0">
                <a:latin typeface="Palatino" panose="02040502050505030304" pitchFamily="18" charset="0"/>
                <a:hlinkClick r:id="rId4"/>
              </a:rPr>
              <a:t>http://efom.crs.org/efom</a:t>
            </a:r>
            <a:r>
              <a:rPr lang="en-US" sz="3200" dirty="0">
                <a:latin typeface="Palatino" panose="02040502050505030304" pitchFamily="18" charset="0"/>
              </a:rPr>
              <a:t> </a:t>
            </a:r>
          </a:p>
          <a:p>
            <a:pPr marL="716306" lvl="3" indent="-241300"/>
            <a:r>
              <a:rPr lang="en-US" sz="2400" dirty="0">
                <a:solidFill>
                  <a:schemeClr val="tx1"/>
                </a:solidFill>
                <a:latin typeface="Palatino" panose="02040502050505030304" pitchFamily="18" charset="0"/>
              </a:rPr>
              <a:t>EROS Checklist</a:t>
            </a:r>
          </a:p>
          <a:p>
            <a:pPr marL="716306" lvl="3" indent="-241300"/>
            <a:r>
              <a:rPr lang="en-US" sz="2400" dirty="0">
                <a:solidFill>
                  <a:schemeClr val="tx1"/>
                </a:solidFill>
                <a:latin typeface="Palatino" panose="02040502050505030304" pitchFamily="18" charset="0"/>
              </a:rPr>
              <a:t>Finance Section</a:t>
            </a:r>
            <a:r>
              <a:rPr lang="en-US" sz="2800" dirty="0">
                <a:solidFill>
                  <a:schemeClr val="tx1"/>
                </a:solidFill>
                <a:latin typeface="Palatino" panose="02040502050505030304" pitchFamily="18" charset="0"/>
              </a:rPr>
              <a:t>     </a:t>
            </a:r>
            <a:endParaRPr lang="en-US" sz="3000" dirty="0">
              <a:solidFill>
                <a:schemeClr val="tx1"/>
              </a:solidFill>
              <a:latin typeface="Palatino" panose="02040502050505030304" pitchFamily="18" charset="0"/>
            </a:endParaRPr>
          </a:p>
          <a:p>
            <a:pPr marL="251169" lvl="1" indent="0">
              <a:buNone/>
            </a:pPr>
            <a:endParaRPr lang="en-US" sz="1600" b="1" dirty="0">
              <a:latin typeface="Palatino" panose="02040502050505030304" pitchFamily="18" charset="0"/>
            </a:endParaRPr>
          </a:p>
          <a:p>
            <a:pPr marL="251169" lvl="1" indent="0">
              <a:buNone/>
            </a:pPr>
            <a:endParaRPr lang="en-US" sz="1600" b="1" dirty="0">
              <a:latin typeface="Palatino" panose="02040502050505030304" pitchFamily="18" charset="0"/>
            </a:endParaRPr>
          </a:p>
          <a:p>
            <a:pPr marL="251169" lvl="1" indent="0">
              <a:buNone/>
            </a:pPr>
            <a:endParaRPr lang="en-US" sz="3200" b="1" dirty="0">
              <a:latin typeface="Palatino" panose="02040502050505030304" pitchFamily="18" charset="0"/>
            </a:endParaRPr>
          </a:p>
          <a:p>
            <a:pPr marL="251169" lvl="1" indent="0" algn="ctr">
              <a:buNone/>
            </a:pPr>
            <a:endParaRPr lang="en-US" sz="3600" b="1" dirty="0"/>
          </a:p>
          <a:p>
            <a:pPr marL="251169" lvl="1" indent="0" algn="ctr">
              <a:buNone/>
            </a:pPr>
            <a:endParaRPr lang="en-US" sz="3600" i="0" dirty="0"/>
          </a:p>
          <a:p>
            <a:endParaRPr lang="en-US" sz="1800" dirty="0"/>
          </a:p>
          <a:p>
            <a:endParaRPr lang="en-US" sz="1800" dirty="0"/>
          </a:p>
        </p:txBody>
      </p:sp>
      <p:pic>
        <p:nvPicPr>
          <p:cNvPr id="5" name="Picture 4"/>
          <p:cNvPicPr>
            <a:picLocks noChangeAspect="1"/>
          </p:cNvPicPr>
          <p:nvPr/>
        </p:nvPicPr>
        <p:blipFill>
          <a:blip r:embed="rId5"/>
          <a:stretch>
            <a:fillRect/>
          </a:stretch>
        </p:blipFill>
        <p:spPr>
          <a:xfrm>
            <a:off x="6053328" y="5252503"/>
            <a:ext cx="3547872" cy="1757897"/>
          </a:xfrm>
          <a:prstGeom prst="rect">
            <a:avLst/>
          </a:prstGeom>
          <a:ln w="9525">
            <a:solidFill>
              <a:schemeClr val="tx1"/>
            </a:solidFill>
          </a:ln>
        </p:spPr>
      </p:pic>
      <p:sp>
        <p:nvSpPr>
          <p:cNvPr id="6" name="Title 1"/>
          <p:cNvSpPr txBox="1">
            <a:spLocks/>
          </p:cNvSpPr>
          <p:nvPr/>
        </p:nvSpPr>
        <p:spPr>
          <a:xfrm>
            <a:off x="0" y="396814"/>
            <a:ext cx="10058400" cy="723227"/>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b="0" dirty="0">
                <a:solidFill>
                  <a:schemeClr val="tx1">
                    <a:lumMod val="85000"/>
                    <a:lumOff val="15000"/>
                  </a:schemeClr>
                </a:solidFill>
                <a:latin typeface="Palatino" charset="0"/>
                <a:ea typeface="Palatino" charset="0"/>
                <a:cs typeface="Palatino" charset="0"/>
              </a:rPr>
              <a:t> Resources</a:t>
            </a:r>
          </a:p>
        </p:txBody>
      </p:sp>
    </p:spTree>
    <p:custDataLst>
      <p:tags r:id="rId1"/>
    </p:custDataLst>
    <p:extLst>
      <p:ext uri="{BB962C8B-B14F-4D97-AF65-F5344CB8AC3E}">
        <p14:creationId xmlns:p14="http://schemas.microsoft.com/office/powerpoint/2010/main" val="298385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4"/>
          </p:nvPr>
        </p:nvSpPr>
        <p:spPr/>
        <p:txBody>
          <a:bodyPr/>
          <a:lstStyle/>
          <a:p>
            <a:fld id="{3AF21FA0-C69A-D549-B93E-AD7DB9D7EB7A}" type="slidenum">
              <a:rPr lang="en-US" smtClean="0"/>
              <a:pPr/>
              <a:t>3</a:t>
            </a:fld>
            <a:endParaRPr lang="en-US" dirty="0"/>
          </a:p>
        </p:txBody>
      </p:sp>
      <p:sp>
        <p:nvSpPr>
          <p:cNvPr id="6" name="Title 1"/>
          <p:cNvSpPr txBox="1">
            <a:spLocks/>
          </p:cNvSpPr>
          <p:nvPr/>
        </p:nvSpPr>
        <p:spPr>
          <a:xfrm>
            <a:off x="-31088" y="188914"/>
            <a:ext cx="10175752" cy="705974"/>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b="0" dirty="0">
                <a:solidFill>
                  <a:schemeClr val="tx1"/>
                </a:solidFill>
                <a:latin typeface="Palatino" charset="0"/>
                <a:ea typeface="Palatino" charset="0"/>
                <a:cs typeface="Palatino" charset="0"/>
              </a:rPr>
              <a:t>Focus in Emergencies</a:t>
            </a:r>
          </a:p>
        </p:txBody>
      </p:sp>
      <p:pic>
        <p:nvPicPr>
          <p:cNvPr id="7" name="Content Placeholder 3" descr="a Galle011505 (65).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894887"/>
            <a:ext cx="10858500" cy="6187329"/>
          </a:xfrm>
          <a:prstGeom prst="rect">
            <a:avLst/>
          </a:prstGeom>
        </p:spPr>
      </p:pic>
      <p:sp>
        <p:nvSpPr>
          <p:cNvPr id="5" name="TextBox 4"/>
          <p:cNvSpPr txBox="1"/>
          <p:nvPr/>
        </p:nvSpPr>
        <p:spPr>
          <a:xfrm>
            <a:off x="-86265" y="5315667"/>
            <a:ext cx="10230929" cy="1200329"/>
          </a:xfrm>
          <a:prstGeom prst="rect">
            <a:avLst/>
          </a:prstGeom>
          <a:solidFill>
            <a:schemeClr val="tx2">
              <a:lumMod val="20000"/>
              <a:lumOff val="80000"/>
            </a:schemeClr>
          </a:solidFill>
        </p:spPr>
        <p:txBody>
          <a:bodyPr wrap="square" rtlCol="0">
            <a:spAutoFit/>
          </a:bodyPr>
          <a:lstStyle/>
          <a:p>
            <a:pPr marL="0" lvl="2" algn="ctr"/>
            <a:r>
              <a:rPr lang="en-US" sz="3600" b="1" i="1" dirty="0">
                <a:solidFill>
                  <a:schemeClr val="tx2"/>
                </a:solidFill>
                <a:latin typeface="Palatino" panose="02040502050505030304" pitchFamily="18" charset="0"/>
              </a:rPr>
              <a:t>Delivering support FAST                                          </a:t>
            </a:r>
            <a:r>
              <a:rPr lang="en-US" sz="3600" dirty="0">
                <a:latin typeface="Palatino" panose="02040502050505030304" pitchFamily="18" charset="0"/>
              </a:rPr>
              <a:t>to meet urgent, lifesaving needs</a:t>
            </a:r>
            <a:endParaRPr lang="en-US" sz="3600" dirty="0"/>
          </a:p>
        </p:txBody>
      </p:sp>
      <p:sp>
        <p:nvSpPr>
          <p:cNvPr id="8" name="Content Placeholder 7"/>
          <p:cNvSpPr>
            <a:spLocks noGrp="1"/>
          </p:cNvSpPr>
          <p:nvPr>
            <p:ph idx="1"/>
          </p:nvPr>
        </p:nvSpPr>
        <p:spPr/>
        <p:txBody>
          <a:bodyPr/>
          <a:lstStyle/>
          <a:p>
            <a:pPr marL="0" indent="0">
              <a:buNone/>
            </a:pPr>
            <a:endParaRPr lang="en-US" dirty="0"/>
          </a:p>
        </p:txBody>
      </p:sp>
    </p:spTree>
    <p:custDataLst>
      <p:tags r:id="rId1"/>
    </p:custDataLst>
    <p:extLst>
      <p:ext uri="{BB962C8B-B14F-4D97-AF65-F5344CB8AC3E}">
        <p14:creationId xmlns:p14="http://schemas.microsoft.com/office/powerpoint/2010/main" val="150257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3AF21FA0-C69A-D549-B93E-AD7DB9D7EB7A}" type="slidenum">
              <a:rPr lang="en-US" smtClean="0"/>
              <a:pPr/>
              <a:t>4</a:t>
            </a:fld>
            <a:endParaRPr lang="en-US" dirty="0"/>
          </a:p>
        </p:txBody>
      </p:sp>
      <p:sp>
        <p:nvSpPr>
          <p:cNvPr id="6" name="Title 1"/>
          <p:cNvSpPr txBox="1">
            <a:spLocks noGrp="1"/>
          </p:cNvSpPr>
          <p:nvPr>
            <p:ph type="title"/>
          </p:nvPr>
        </p:nvSpPr>
        <p:spPr>
          <a:xfrm>
            <a:off x="0" y="327804"/>
            <a:ext cx="10058400" cy="792238"/>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b="0" dirty="0">
                <a:solidFill>
                  <a:schemeClr val="tx1"/>
                </a:solidFill>
                <a:latin typeface="Palatino" charset="0"/>
                <a:ea typeface="Palatino" charset="0"/>
                <a:cs typeface="Palatino" charset="0"/>
              </a:rPr>
              <a:t>Streamlining Partnerships &amp; Grants</a:t>
            </a:r>
          </a:p>
        </p:txBody>
      </p:sp>
      <p:sp>
        <p:nvSpPr>
          <p:cNvPr id="16" name="Oval 15"/>
          <p:cNvSpPr/>
          <p:nvPr/>
        </p:nvSpPr>
        <p:spPr>
          <a:xfrm>
            <a:off x="1720383" y="2001328"/>
            <a:ext cx="6164160" cy="4192438"/>
          </a:xfrm>
          <a:prstGeom prst="ellipse">
            <a:avLst/>
          </a:prstGeom>
          <a:solidFill>
            <a:schemeClr val="bg1"/>
          </a:solid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327641" y="3470495"/>
            <a:ext cx="3584863" cy="1190445"/>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latin typeface="Palatino" panose="02040502050505030304" pitchFamily="18" charset="0"/>
              </a:rPr>
              <a:t>4.  Build Capacity</a:t>
            </a:r>
          </a:p>
        </p:txBody>
      </p:sp>
      <p:sp>
        <p:nvSpPr>
          <p:cNvPr id="8" name="Rounded Rectangle 7"/>
          <p:cNvSpPr/>
          <p:nvPr/>
        </p:nvSpPr>
        <p:spPr>
          <a:xfrm>
            <a:off x="2901775" y="5343764"/>
            <a:ext cx="3801373" cy="1190445"/>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latin typeface="Palatino" panose="02040502050505030304" pitchFamily="18" charset="0"/>
              </a:rPr>
              <a:t>3.  Increase Flexibility</a:t>
            </a:r>
          </a:p>
        </p:txBody>
      </p:sp>
      <p:sp>
        <p:nvSpPr>
          <p:cNvPr id="7" name="Rounded Rectangle 6"/>
          <p:cNvSpPr/>
          <p:nvPr/>
        </p:nvSpPr>
        <p:spPr>
          <a:xfrm>
            <a:off x="6089498" y="3470494"/>
            <a:ext cx="3590089" cy="1190445"/>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latin typeface="Palatino" panose="02040502050505030304" pitchFamily="18" charset="0"/>
              </a:rPr>
              <a:t>2.  Speed Up Processes</a:t>
            </a:r>
          </a:p>
        </p:txBody>
      </p:sp>
      <p:sp>
        <p:nvSpPr>
          <p:cNvPr id="3" name="Rounded Rectangle 2"/>
          <p:cNvSpPr/>
          <p:nvPr/>
        </p:nvSpPr>
        <p:spPr>
          <a:xfrm>
            <a:off x="2901776" y="1597224"/>
            <a:ext cx="3801373" cy="1190445"/>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latin typeface="Palatino" panose="02040502050505030304" pitchFamily="18" charset="0"/>
              </a:rPr>
              <a:t>1.  Assess the Context</a:t>
            </a:r>
          </a:p>
        </p:txBody>
      </p:sp>
    </p:spTree>
    <p:custDataLst>
      <p:tags r:id="rId1"/>
    </p:custDataLst>
    <p:extLst>
      <p:ext uri="{BB962C8B-B14F-4D97-AF65-F5344CB8AC3E}">
        <p14:creationId xmlns:p14="http://schemas.microsoft.com/office/powerpoint/2010/main" val="78775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animBg="1"/>
      <p:bldP spid="8" grpId="0" animBg="1"/>
      <p:bldP spid="7"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3AF21FA0-C69A-D549-B93E-AD7DB9D7EB7A}" type="slidenum">
              <a:rPr lang="en-US" smtClean="0"/>
              <a:pPr/>
              <a:t>5</a:t>
            </a:fld>
            <a:endParaRPr lang="en-US" dirty="0"/>
          </a:p>
        </p:txBody>
      </p:sp>
      <p:sp>
        <p:nvSpPr>
          <p:cNvPr id="5" name="Content Placeholder 2"/>
          <p:cNvSpPr>
            <a:spLocks noGrp="1"/>
          </p:cNvSpPr>
          <p:nvPr>
            <p:ph idx="1"/>
          </p:nvPr>
        </p:nvSpPr>
        <p:spPr>
          <a:xfrm>
            <a:off x="490874" y="1603569"/>
            <a:ext cx="4320136" cy="5026297"/>
          </a:xfrm>
          <a:solidFill>
            <a:schemeClr val="bg1"/>
          </a:solidFill>
        </p:spPr>
        <p:txBody>
          <a:bodyPr>
            <a:normAutofit/>
          </a:bodyPr>
          <a:lstStyle/>
          <a:p>
            <a:pPr marL="0" lvl="0" indent="0" algn="ctr">
              <a:buNone/>
            </a:pPr>
            <a:r>
              <a:rPr lang="en-US" sz="3600" dirty="0">
                <a:solidFill>
                  <a:schemeClr val="tx1"/>
                </a:solidFill>
                <a:latin typeface="Palatino" panose="02040502050505030304" pitchFamily="18" charset="0"/>
              </a:rPr>
              <a:t>In emergencies,                                                   organizational capacities are often   </a:t>
            </a:r>
            <a:r>
              <a:rPr lang="en-US" sz="4800" b="1" i="1" dirty="0">
                <a:solidFill>
                  <a:schemeClr val="tx2"/>
                </a:solidFill>
                <a:latin typeface="Palatino" panose="02040502050505030304" pitchFamily="18" charset="0"/>
              </a:rPr>
              <a:t>s t r e t c h e d</a:t>
            </a:r>
            <a:r>
              <a:rPr lang="en-US" sz="4800" dirty="0">
                <a:solidFill>
                  <a:schemeClr val="tx1"/>
                </a:solidFill>
                <a:latin typeface="Palatino" panose="02040502050505030304" pitchFamily="18" charset="0"/>
              </a:rPr>
              <a:t>…</a:t>
            </a:r>
          </a:p>
          <a:p>
            <a:pPr marL="0" lvl="0" indent="0" algn="ctr">
              <a:buNone/>
            </a:pPr>
            <a:r>
              <a:rPr lang="en-US" sz="3600" dirty="0">
                <a:solidFill>
                  <a:schemeClr val="tx1"/>
                </a:solidFill>
                <a:latin typeface="Palatino" panose="02040502050505030304" pitchFamily="18" charset="0"/>
              </a:rPr>
              <a:t>  &amp; </a:t>
            </a:r>
          </a:p>
          <a:p>
            <a:pPr marL="0" lvl="0" indent="0" algn="ctr">
              <a:buNone/>
            </a:pPr>
            <a:r>
              <a:rPr lang="en-US" sz="3600" dirty="0">
                <a:solidFill>
                  <a:schemeClr val="tx1"/>
                </a:solidFill>
                <a:latin typeface="Palatino" panose="02040502050505030304" pitchFamily="18" charset="0"/>
              </a:rPr>
              <a:t>partners often need </a:t>
            </a:r>
            <a:r>
              <a:rPr lang="en-US" sz="3600" i="1" dirty="0">
                <a:solidFill>
                  <a:schemeClr val="tx2"/>
                </a:solidFill>
                <a:latin typeface="Palatino" panose="02040502050505030304" pitchFamily="18" charset="0"/>
              </a:rPr>
              <a:t>additional support </a:t>
            </a:r>
          </a:p>
        </p:txBody>
      </p:sp>
      <p:sp>
        <p:nvSpPr>
          <p:cNvPr id="2" name="Rectangle 1"/>
          <p:cNvSpPr/>
          <p:nvPr/>
        </p:nvSpPr>
        <p:spPr>
          <a:xfrm>
            <a:off x="55984" y="1603569"/>
            <a:ext cx="10030408" cy="584775"/>
          </a:xfrm>
          <a:prstGeom prst="rect">
            <a:avLst/>
          </a:prstGeom>
        </p:spPr>
        <p:txBody>
          <a:bodyPr wrap="square">
            <a:spAutoFit/>
          </a:bodyPr>
          <a:lstStyle/>
          <a:p>
            <a:pPr lvl="0"/>
            <a:endParaRPr lang="en-US" sz="3200" dirty="0">
              <a:latin typeface="Palatino" panose="02040502050505030304" pitchFamily="18" charset="0"/>
            </a:endParaRPr>
          </a:p>
        </p:txBody>
      </p:sp>
      <p:pic>
        <p:nvPicPr>
          <p:cNvPr id="7" name="Content Placeholder 4" descr="dd CRS_Indo_444.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00900" y="723923"/>
            <a:ext cx="4100300" cy="6290743"/>
          </a:xfrm>
          <a:prstGeom prst="rect">
            <a:avLst/>
          </a:prstGeom>
        </p:spPr>
      </p:pic>
      <p:sp>
        <p:nvSpPr>
          <p:cNvPr id="6" name="Title 1"/>
          <p:cNvSpPr txBox="1">
            <a:spLocks/>
          </p:cNvSpPr>
          <p:nvPr/>
        </p:nvSpPr>
        <p:spPr>
          <a:xfrm>
            <a:off x="-27992" y="327804"/>
            <a:ext cx="10058400" cy="792238"/>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b="0" dirty="0">
                <a:solidFill>
                  <a:schemeClr val="tx1"/>
                </a:solidFill>
                <a:latin typeface="Palatino" charset="0"/>
                <a:ea typeface="Palatino" charset="0"/>
                <a:cs typeface="Palatino" charset="0"/>
              </a:rPr>
              <a:t>Local Partners</a:t>
            </a:r>
          </a:p>
        </p:txBody>
      </p:sp>
    </p:spTree>
    <p:custDataLst>
      <p:tags r:id="rId1"/>
    </p:custDataLst>
    <p:extLst>
      <p:ext uri="{BB962C8B-B14F-4D97-AF65-F5344CB8AC3E}">
        <p14:creationId xmlns:p14="http://schemas.microsoft.com/office/powerpoint/2010/main" val="324440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5275" y="1469767"/>
            <a:ext cx="4399472" cy="5567766"/>
          </a:xfrm>
        </p:spPr>
        <p:txBody>
          <a:bodyPr/>
          <a:lstStyle/>
          <a:p>
            <a:pPr marL="0" indent="0">
              <a:buNone/>
            </a:pPr>
            <a:r>
              <a:rPr lang="en-US" sz="3200" b="1" dirty="0">
                <a:solidFill>
                  <a:schemeClr val="tx1"/>
                </a:solidFill>
                <a:latin typeface="Palatino" panose="02040502050505030304" pitchFamily="18" charset="0"/>
              </a:rPr>
              <a:t>Partner Support in Emergencies:</a:t>
            </a:r>
          </a:p>
          <a:p>
            <a:pPr lvl="1">
              <a:buFont typeface="Arial" panose="020B0604020202020204" pitchFamily="34" charset="0"/>
              <a:buChar char="•"/>
            </a:pPr>
            <a:r>
              <a:rPr lang="en-US" sz="2800" dirty="0">
                <a:solidFill>
                  <a:schemeClr val="tx1"/>
                </a:solidFill>
                <a:latin typeface="Palatino" panose="02040502050505030304" pitchFamily="18" charset="0"/>
              </a:rPr>
              <a:t>rapid expansion of supply chain, facilities   &amp; fleet</a:t>
            </a:r>
          </a:p>
          <a:p>
            <a:pPr lvl="1">
              <a:buFont typeface="Arial" panose="020B0604020202020204" pitchFamily="34" charset="0"/>
              <a:buChar char="•"/>
            </a:pPr>
            <a:r>
              <a:rPr lang="en-US" sz="2800" dirty="0">
                <a:solidFill>
                  <a:schemeClr val="tx1"/>
                </a:solidFill>
                <a:latin typeface="Palatino" panose="02040502050505030304" pitchFamily="18" charset="0"/>
              </a:rPr>
              <a:t>recruitment of staff</a:t>
            </a:r>
          </a:p>
          <a:p>
            <a:pPr lvl="1">
              <a:buFont typeface="Arial" panose="020B0604020202020204" pitchFamily="34" charset="0"/>
              <a:buChar char="•"/>
            </a:pPr>
            <a:r>
              <a:rPr lang="en-US" sz="2800" dirty="0">
                <a:solidFill>
                  <a:schemeClr val="tx1"/>
                </a:solidFill>
                <a:latin typeface="Palatino" panose="02040502050505030304" pitchFamily="18" charset="0"/>
              </a:rPr>
              <a:t>development of security &amp; staff care policies</a:t>
            </a:r>
          </a:p>
          <a:p>
            <a:pPr lvl="1">
              <a:buFont typeface="Arial" panose="020B0604020202020204" pitchFamily="34" charset="0"/>
              <a:buChar char="•"/>
            </a:pPr>
            <a:r>
              <a:rPr lang="en-US" sz="2800" dirty="0">
                <a:solidFill>
                  <a:schemeClr val="tx1"/>
                </a:solidFill>
                <a:latin typeface="Palatino" panose="02040502050505030304" pitchFamily="18" charset="0"/>
              </a:rPr>
              <a:t>connection to the UN cluster system</a:t>
            </a:r>
          </a:p>
          <a:p>
            <a:pPr lvl="1"/>
            <a:endParaRPr lang="en-US" sz="3200" dirty="0">
              <a:solidFill>
                <a:schemeClr val="tx1"/>
              </a:solidFill>
              <a:latin typeface="Palatino" panose="02040502050505030304" pitchFamily="18" charset="0"/>
            </a:endParaRPr>
          </a:p>
          <a:p>
            <a:pPr marL="251169" lvl="1" indent="0">
              <a:buNone/>
            </a:pPr>
            <a:endParaRPr lang="en-US" sz="3200" dirty="0">
              <a:solidFill>
                <a:schemeClr val="tx1"/>
              </a:solidFill>
              <a:latin typeface="Palatino" panose="02040502050505030304" pitchFamily="18" charset="0"/>
            </a:endParaRPr>
          </a:p>
          <a:p>
            <a:pPr lvl="1"/>
            <a:endParaRPr lang="en-US" sz="3200" dirty="0">
              <a:solidFill>
                <a:schemeClr val="tx1"/>
              </a:solidFill>
              <a:latin typeface="Palatino" panose="02040502050505030304" pitchFamily="18" charset="0"/>
            </a:endParaRPr>
          </a:p>
        </p:txBody>
      </p:sp>
      <p:sp>
        <p:nvSpPr>
          <p:cNvPr id="4" name="Slide Number Placeholder 3"/>
          <p:cNvSpPr>
            <a:spLocks noGrp="1"/>
          </p:cNvSpPr>
          <p:nvPr>
            <p:ph type="sldNum" sz="quarter" idx="4"/>
          </p:nvPr>
        </p:nvSpPr>
        <p:spPr/>
        <p:txBody>
          <a:bodyPr/>
          <a:lstStyle/>
          <a:p>
            <a:fld id="{3AF21FA0-C69A-D549-B93E-AD7DB9D7EB7A}" type="slidenum">
              <a:rPr lang="en-US" smtClean="0"/>
              <a:pPr/>
              <a:t>6</a:t>
            </a:fld>
            <a:endParaRPr lang="en-US" dirty="0"/>
          </a:p>
        </p:txBody>
      </p:sp>
      <p:pic>
        <p:nvPicPr>
          <p:cNvPr id="5" name="Picture 4" descr="CAR2014090916.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34270" y="345056"/>
            <a:ext cx="9743459" cy="6692478"/>
          </a:xfrm>
          <a:prstGeom prst="rect">
            <a:avLst/>
          </a:prstGeom>
        </p:spPr>
      </p:pic>
      <p:sp>
        <p:nvSpPr>
          <p:cNvPr id="6" name="Title 1"/>
          <p:cNvSpPr txBox="1">
            <a:spLocks/>
          </p:cNvSpPr>
          <p:nvPr/>
        </p:nvSpPr>
        <p:spPr>
          <a:xfrm>
            <a:off x="-27992" y="345055"/>
            <a:ext cx="10058400" cy="792238"/>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b="0" dirty="0">
                <a:solidFill>
                  <a:schemeClr val="tx1"/>
                </a:solidFill>
                <a:latin typeface="Palatino" charset="0"/>
                <a:ea typeface="Palatino" charset="0"/>
                <a:cs typeface="Palatino" charset="0"/>
              </a:rPr>
              <a:t>Operational Support for Partners</a:t>
            </a:r>
          </a:p>
        </p:txBody>
      </p:sp>
    </p:spTree>
    <p:custDataLst>
      <p:tags r:id="rId1"/>
    </p:custDataLst>
    <p:extLst>
      <p:ext uri="{BB962C8B-B14F-4D97-AF65-F5344CB8AC3E}">
        <p14:creationId xmlns:p14="http://schemas.microsoft.com/office/powerpoint/2010/main" val="380427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1099"/>
            <a:ext cx="10058400" cy="759124"/>
          </a:xfrm>
          <a:solidFill>
            <a:srgbClr val="CCF6CA"/>
          </a:solidFill>
        </p:spPr>
        <p:txBody>
          <a:bodyPr/>
          <a:lstStyle/>
          <a:p>
            <a:pPr algn="ctr"/>
            <a:r>
              <a:rPr lang="en-US" sz="4400" b="0" dirty="0">
                <a:solidFill>
                  <a:schemeClr val="tx1"/>
                </a:solidFill>
                <a:latin typeface="Palatino" panose="02040502050505030304" pitchFamily="18" charset="0"/>
              </a:rPr>
              <a:t>Assess the Context</a:t>
            </a:r>
            <a:endParaRPr lang="en-US" sz="4400" b="0" dirty="0">
              <a:solidFill>
                <a:schemeClr val="tx1">
                  <a:lumMod val="75000"/>
                  <a:lumOff val="25000"/>
                </a:schemeClr>
              </a:solidFill>
              <a:latin typeface="Palatino" charset="0"/>
              <a:ea typeface="Palatino" charset="0"/>
              <a:cs typeface="Palatino" charset="0"/>
            </a:endParaRPr>
          </a:p>
        </p:txBody>
      </p:sp>
      <p:sp>
        <p:nvSpPr>
          <p:cNvPr id="3" name="Content Placeholder 2"/>
          <p:cNvSpPr>
            <a:spLocks noGrp="1"/>
          </p:cNvSpPr>
          <p:nvPr>
            <p:ph idx="1"/>
          </p:nvPr>
        </p:nvSpPr>
        <p:spPr>
          <a:xfrm>
            <a:off x="247471" y="1297517"/>
            <a:ext cx="5184065" cy="5626909"/>
          </a:xfrm>
        </p:spPr>
        <p:txBody>
          <a:bodyPr/>
          <a:lstStyle/>
          <a:p>
            <a:pPr marL="0" indent="0">
              <a:buNone/>
            </a:pPr>
            <a:r>
              <a:rPr lang="en-US" sz="3600" b="1" dirty="0">
                <a:solidFill>
                  <a:schemeClr val="tx1"/>
                </a:solidFill>
                <a:latin typeface="Palatino" charset="0"/>
                <a:ea typeface="Palatino" charset="0"/>
                <a:cs typeface="Palatino" charset="0"/>
              </a:rPr>
              <a:t>Determine the anticipated size &amp; scope of your emergency response…</a:t>
            </a:r>
          </a:p>
          <a:p>
            <a:pPr marL="347663" lvl="2" indent="-238125">
              <a:spcBef>
                <a:spcPts val="600"/>
              </a:spcBef>
            </a:pPr>
            <a:r>
              <a:rPr lang="en-US" sz="3200" i="0" dirty="0">
                <a:solidFill>
                  <a:schemeClr val="tx1"/>
                </a:solidFill>
                <a:latin typeface="Palatino" charset="0"/>
                <a:ea typeface="Palatino" charset="0"/>
                <a:cs typeface="Palatino" charset="0"/>
              </a:rPr>
              <a:t>location(s) of response</a:t>
            </a:r>
          </a:p>
          <a:p>
            <a:pPr marL="347663" lvl="2" indent="-238125">
              <a:spcBef>
                <a:spcPts val="600"/>
              </a:spcBef>
            </a:pPr>
            <a:r>
              <a:rPr lang="en-US" sz="3200" i="0" dirty="0">
                <a:solidFill>
                  <a:schemeClr val="tx1"/>
                </a:solidFill>
                <a:latin typeface="Palatino" charset="0"/>
                <a:ea typeface="Palatino" charset="0"/>
                <a:cs typeface="Palatino" charset="0"/>
              </a:rPr>
              <a:t>activities  - cash/vouchers, distributions or both?</a:t>
            </a:r>
          </a:p>
          <a:p>
            <a:pPr marL="347663" lvl="2" indent="-238125">
              <a:spcBef>
                <a:spcPts val="600"/>
              </a:spcBef>
            </a:pPr>
            <a:r>
              <a:rPr lang="en-US" sz="3200" i="0" dirty="0">
                <a:solidFill>
                  <a:schemeClr val="tx1"/>
                </a:solidFill>
                <a:latin typeface="Palatino" charset="0"/>
                <a:ea typeface="Palatino" charset="0"/>
                <a:cs typeface="Palatino" charset="0"/>
              </a:rPr>
              <a:t>duration</a:t>
            </a:r>
          </a:p>
          <a:p>
            <a:pPr marL="347663" lvl="2" indent="-238125">
              <a:spcBef>
                <a:spcPts val="600"/>
              </a:spcBef>
            </a:pPr>
            <a:r>
              <a:rPr lang="en-US" sz="3200" i="0" dirty="0">
                <a:solidFill>
                  <a:schemeClr val="tx1"/>
                </a:solidFill>
                <a:latin typeface="Palatino" charset="0"/>
                <a:ea typeface="Palatino" charset="0"/>
                <a:cs typeface="Palatino" charset="0"/>
              </a:rPr>
              <a:t>potential partners</a:t>
            </a:r>
          </a:p>
          <a:p>
            <a:pPr marL="512950" lvl="2" indent="0">
              <a:buNone/>
            </a:pPr>
            <a:endParaRPr lang="en-US" sz="2800" i="0" dirty="0">
              <a:solidFill>
                <a:schemeClr val="tx1">
                  <a:lumMod val="75000"/>
                  <a:lumOff val="25000"/>
                </a:schemeClr>
              </a:solidFill>
              <a:latin typeface="Palatino" charset="0"/>
              <a:ea typeface="Palatino" charset="0"/>
              <a:cs typeface="Palatino" charset="0"/>
            </a:endParaRPr>
          </a:p>
          <a:p>
            <a:pPr lvl="2"/>
            <a:endParaRPr lang="en-US" sz="1100" i="0" dirty="0">
              <a:solidFill>
                <a:schemeClr val="tx1">
                  <a:lumMod val="75000"/>
                  <a:lumOff val="25000"/>
                </a:schemeClr>
              </a:solidFill>
              <a:latin typeface="Palatino" charset="0"/>
              <a:ea typeface="Palatino" charset="0"/>
              <a:cs typeface="Palatino" charset="0"/>
            </a:endParaRPr>
          </a:p>
          <a:p>
            <a:pPr marL="512950" lvl="2" indent="0">
              <a:buNone/>
            </a:pPr>
            <a:endParaRPr lang="en-US" sz="1200" b="1" dirty="0">
              <a:solidFill>
                <a:schemeClr val="tx1">
                  <a:lumMod val="75000"/>
                  <a:lumOff val="25000"/>
                </a:schemeClr>
              </a:solidFill>
              <a:latin typeface="Palatino" charset="0"/>
              <a:ea typeface="Palatino" charset="0"/>
              <a:cs typeface="Palatino" charset="0"/>
            </a:endParaRPr>
          </a:p>
          <a:p>
            <a:pPr marL="512950" lvl="2" indent="0">
              <a:buNone/>
            </a:pPr>
            <a:endParaRPr lang="en-US" sz="2800" dirty="0">
              <a:solidFill>
                <a:schemeClr val="tx1"/>
              </a:solidFill>
            </a:endParaRPr>
          </a:p>
        </p:txBody>
      </p:sp>
      <p:sp>
        <p:nvSpPr>
          <p:cNvPr id="4" name="Slide Number Placeholder 3"/>
          <p:cNvSpPr>
            <a:spLocks noGrp="1"/>
          </p:cNvSpPr>
          <p:nvPr>
            <p:ph type="sldNum" sz="quarter" idx="4"/>
          </p:nvPr>
        </p:nvSpPr>
        <p:spPr/>
        <p:txBody>
          <a:bodyPr/>
          <a:lstStyle/>
          <a:p>
            <a:fld id="{3AF21FA0-C69A-D549-B93E-AD7DB9D7EB7A}" type="slidenum">
              <a:rPr lang="en-US" smtClean="0"/>
              <a:pPr/>
              <a:t>7</a:t>
            </a:fld>
            <a:endParaRPr lang="en-US" dirty="0"/>
          </a:p>
        </p:txBody>
      </p:sp>
      <p:pic>
        <p:nvPicPr>
          <p:cNvPr id="10" name="Picture 9"/>
          <p:cNvPicPr>
            <a:picLocks noChangeAspect="1"/>
          </p:cNvPicPr>
          <p:nvPr/>
        </p:nvPicPr>
        <p:blipFill>
          <a:blip r:embed="rId4"/>
          <a:stretch>
            <a:fillRect/>
          </a:stretch>
        </p:blipFill>
        <p:spPr>
          <a:xfrm>
            <a:off x="5587855" y="4212743"/>
            <a:ext cx="4329298" cy="2812615"/>
          </a:xfrm>
          <a:prstGeom prst="rect">
            <a:avLst/>
          </a:prstGeom>
        </p:spPr>
      </p:pic>
      <p:pic>
        <p:nvPicPr>
          <p:cNvPr id="7" name="Picture 6" descr="RWA2014091582.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87855" y="1297518"/>
            <a:ext cx="4346809" cy="2814294"/>
          </a:xfrm>
          <a:prstGeom prst="rect">
            <a:avLst/>
          </a:prstGeom>
        </p:spPr>
      </p:pic>
    </p:spTree>
    <p:custDataLst>
      <p:tags r:id="rId1"/>
    </p:custDataLst>
    <p:extLst>
      <p:ext uri="{BB962C8B-B14F-4D97-AF65-F5344CB8AC3E}">
        <p14:creationId xmlns:p14="http://schemas.microsoft.com/office/powerpoint/2010/main" val="400117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3AF21FA0-C69A-D549-B93E-AD7DB9D7EB7A}" type="slidenum">
              <a:rPr lang="en-US" smtClean="0"/>
              <a:pPr/>
              <a:t>8</a:t>
            </a:fld>
            <a:endParaRPr lang="en-US" dirty="0"/>
          </a:p>
        </p:txBody>
      </p:sp>
      <p:sp>
        <p:nvSpPr>
          <p:cNvPr id="5" name="Content Placeholder 2"/>
          <p:cNvSpPr>
            <a:spLocks noGrp="1"/>
          </p:cNvSpPr>
          <p:nvPr>
            <p:ph idx="1"/>
          </p:nvPr>
        </p:nvSpPr>
        <p:spPr>
          <a:xfrm>
            <a:off x="0" y="1441649"/>
            <a:ext cx="9719732" cy="5388313"/>
          </a:xfrm>
        </p:spPr>
        <p:txBody>
          <a:bodyPr>
            <a:normAutofit fontScale="92500"/>
          </a:bodyPr>
          <a:lstStyle/>
          <a:p>
            <a:pPr marL="465138" lvl="0" indent="-241300"/>
            <a:r>
              <a:rPr lang="en-US" sz="3600" dirty="0">
                <a:solidFill>
                  <a:schemeClr val="tx1"/>
                </a:solidFill>
                <a:latin typeface="Palatino" panose="02040502050505030304" pitchFamily="18" charset="0"/>
              </a:rPr>
              <a:t>Determine the </a:t>
            </a:r>
            <a:r>
              <a:rPr lang="en-US" sz="3600" b="1" dirty="0">
                <a:solidFill>
                  <a:schemeClr val="tx2"/>
                </a:solidFill>
                <a:latin typeface="Palatino" panose="02040502050505030304" pitchFamily="18" charset="0"/>
              </a:rPr>
              <a:t>current capacity</a:t>
            </a:r>
            <a:r>
              <a:rPr lang="en-US" sz="3600" dirty="0">
                <a:solidFill>
                  <a:schemeClr val="tx2"/>
                </a:solidFill>
                <a:latin typeface="Palatino" panose="02040502050505030304" pitchFamily="18" charset="0"/>
              </a:rPr>
              <a:t> </a:t>
            </a:r>
            <a:r>
              <a:rPr lang="en-US" sz="3600" dirty="0">
                <a:solidFill>
                  <a:schemeClr val="tx1"/>
                </a:solidFill>
                <a:latin typeface="Palatino" panose="02040502050505030304" pitchFamily="18" charset="0"/>
              </a:rPr>
              <a:t>of your partners </a:t>
            </a:r>
          </a:p>
          <a:p>
            <a:pPr marL="726919" lvl="1" indent="-241300"/>
            <a:r>
              <a:rPr lang="en-US" sz="3200" i="1" dirty="0">
                <a:solidFill>
                  <a:schemeClr val="tx1"/>
                </a:solidFill>
                <a:latin typeface="Palatino" panose="02040502050505030304" pitchFamily="18" charset="0"/>
              </a:rPr>
              <a:t>programming &amp; institutional capacity</a:t>
            </a:r>
          </a:p>
          <a:p>
            <a:pPr marL="726919" lvl="1" indent="-241300"/>
            <a:r>
              <a:rPr lang="en-US" sz="3200" i="1" dirty="0">
                <a:solidFill>
                  <a:schemeClr val="tx1"/>
                </a:solidFill>
                <a:latin typeface="Palatino" panose="02040502050505030304" pitchFamily="18" charset="0"/>
              </a:rPr>
              <a:t>impact of the emergency</a:t>
            </a:r>
          </a:p>
          <a:p>
            <a:pPr marL="726919" lvl="1" indent="-241300"/>
            <a:r>
              <a:rPr lang="en-US" sz="3200" i="1" dirty="0">
                <a:solidFill>
                  <a:schemeClr val="tx1"/>
                </a:solidFill>
                <a:latin typeface="Palatino" panose="02040502050505030304" pitchFamily="18" charset="0"/>
              </a:rPr>
              <a:t>access to markets &amp;                                                  infrastructure</a:t>
            </a:r>
          </a:p>
          <a:p>
            <a:pPr marL="465138" indent="-241300"/>
            <a:endParaRPr lang="en-US" sz="900" i="1" dirty="0">
              <a:solidFill>
                <a:schemeClr val="tx1"/>
              </a:solidFill>
              <a:latin typeface="Palatino" panose="02040502050505030304" pitchFamily="18" charset="0"/>
            </a:endParaRPr>
          </a:p>
          <a:p>
            <a:pPr marL="465138" indent="-241300"/>
            <a:r>
              <a:rPr lang="en-US" sz="3600" dirty="0">
                <a:solidFill>
                  <a:schemeClr val="tx1"/>
                </a:solidFill>
                <a:latin typeface="Palatino" panose="02040502050505030304" pitchFamily="18" charset="0"/>
              </a:rPr>
              <a:t>Discuss </a:t>
            </a:r>
            <a:r>
              <a:rPr lang="en-US" sz="3600" b="1" dirty="0">
                <a:solidFill>
                  <a:schemeClr val="tx2"/>
                </a:solidFill>
                <a:latin typeface="Palatino" panose="02040502050505030304" pitchFamily="18" charset="0"/>
              </a:rPr>
              <a:t>the types &amp;                                               level of support </a:t>
            </a:r>
            <a:r>
              <a:rPr lang="en-US" sz="3600" dirty="0">
                <a:solidFill>
                  <a:schemeClr val="tx1"/>
                </a:solidFill>
                <a:latin typeface="Palatino" panose="02040502050505030304" pitchFamily="18" charset="0"/>
              </a:rPr>
              <a:t>they                                               will likely need</a:t>
            </a:r>
            <a:endParaRPr lang="en-US" sz="3200" dirty="0">
              <a:solidFill>
                <a:schemeClr val="tx1"/>
              </a:solidFill>
              <a:latin typeface="Palatino" panose="02040502050505030304" pitchFamily="18" charset="0"/>
            </a:endParaRPr>
          </a:p>
          <a:p>
            <a:pPr marL="726919" lvl="1" indent="-241300"/>
            <a:endParaRPr lang="en-US" sz="800" dirty="0">
              <a:solidFill>
                <a:schemeClr val="tx1"/>
              </a:solidFill>
              <a:latin typeface="Palatino" panose="02040502050505030304" pitchFamily="18" charset="0"/>
            </a:endParaRPr>
          </a:p>
          <a:p>
            <a:pPr lvl="1"/>
            <a:endParaRPr lang="en-US" sz="3600" dirty="0"/>
          </a:p>
          <a:p>
            <a:pPr lvl="0"/>
            <a:endParaRPr lang="en-US" sz="3600" dirty="0"/>
          </a:p>
        </p:txBody>
      </p:sp>
      <p:sp>
        <p:nvSpPr>
          <p:cNvPr id="6" name="Title 1"/>
          <p:cNvSpPr txBox="1">
            <a:spLocks/>
          </p:cNvSpPr>
          <p:nvPr/>
        </p:nvSpPr>
        <p:spPr>
          <a:xfrm>
            <a:off x="-27992" y="327804"/>
            <a:ext cx="10058400" cy="792238"/>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b="0" dirty="0">
                <a:solidFill>
                  <a:schemeClr val="tx1"/>
                </a:solidFill>
                <a:latin typeface="Palatino" charset="0"/>
                <a:ea typeface="Palatino" charset="0"/>
                <a:cs typeface="Palatino" charset="0"/>
              </a:rPr>
              <a:t>Local Partners</a:t>
            </a:r>
          </a:p>
        </p:txBody>
      </p:sp>
      <p:pic>
        <p:nvPicPr>
          <p:cNvPr id="7" name="Picture 6"/>
          <p:cNvPicPr>
            <a:picLocks noChangeAspect="1"/>
          </p:cNvPicPr>
          <p:nvPr/>
        </p:nvPicPr>
        <p:blipFill>
          <a:blip r:embed="rId4"/>
          <a:stretch>
            <a:fillRect/>
          </a:stretch>
        </p:blipFill>
        <p:spPr>
          <a:xfrm>
            <a:off x="5001208" y="2962657"/>
            <a:ext cx="5974978" cy="4047744"/>
          </a:xfrm>
          <a:prstGeom prst="rect">
            <a:avLst/>
          </a:prstGeom>
        </p:spPr>
      </p:pic>
    </p:spTree>
    <p:custDataLst>
      <p:tags r:id="rId1"/>
    </p:custDataLst>
    <p:extLst>
      <p:ext uri="{BB962C8B-B14F-4D97-AF65-F5344CB8AC3E}">
        <p14:creationId xmlns:p14="http://schemas.microsoft.com/office/powerpoint/2010/main" val="408079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 y="2286000"/>
            <a:ext cx="10030408" cy="2907792"/>
          </a:xfrm>
          <a:solidFill>
            <a:schemeClr val="tx2">
              <a:lumMod val="20000"/>
              <a:lumOff val="80000"/>
            </a:schemeClr>
          </a:solidFill>
        </p:spPr>
        <p:txBody>
          <a:bodyPr/>
          <a:lstStyle/>
          <a:p>
            <a:pPr marL="0" indent="0" algn="ctr">
              <a:buNone/>
            </a:pPr>
            <a:r>
              <a:rPr lang="en-US" sz="3200" b="1" i="1" dirty="0">
                <a:solidFill>
                  <a:schemeClr val="tx2"/>
                </a:solidFill>
                <a:latin typeface="Palatino" panose="02040502050505030304" pitchFamily="18" charset="0"/>
              </a:rPr>
              <a:t>   </a:t>
            </a:r>
            <a:r>
              <a:rPr lang="en-US" sz="4000" b="1" i="1" dirty="0">
                <a:solidFill>
                  <a:schemeClr val="tx2"/>
                </a:solidFill>
                <a:latin typeface="Palatino" panose="02040502050505030304" pitchFamily="18" charset="0"/>
              </a:rPr>
              <a:t>Adapt</a:t>
            </a:r>
            <a:r>
              <a:rPr lang="en-US" sz="4000" dirty="0">
                <a:solidFill>
                  <a:schemeClr val="tx1"/>
                </a:solidFill>
                <a:latin typeface="Palatino" panose="02040502050505030304" pitchFamily="18" charset="0"/>
              </a:rPr>
              <a:t> your partnerships to fit the context</a:t>
            </a:r>
          </a:p>
          <a:p>
            <a:pPr marL="0" indent="0" algn="ctr">
              <a:buNone/>
            </a:pPr>
            <a:endParaRPr lang="en-US" sz="800" dirty="0">
              <a:solidFill>
                <a:schemeClr val="tx1"/>
              </a:solidFill>
              <a:latin typeface="Palatino" panose="02040502050505030304" pitchFamily="18" charset="0"/>
            </a:endParaRPr>
          </a:p>
          <a:p>
            <a:pPr marL="0" indent="0" algn="ctr">
              <a:buNone/>
            </a:pPr>
            <a:r>
              <a:rPr lang="en-US" sz="4000" dirty="0">
                <a:solidFill>
                  <a:schemeClr val="tx1"/>
                </a:solidFill>
                <a:latin typeface="Palatino" panose="02040502050505030304" pitchFamily="18" charset="0"/>
              </a:rPr>
              <a:t> &amp;</a:t>
            </a:r>
          </a:p>
          <a:p>
            <a:pPr marL="465138" lvl="0" indent="-241300" algn="ctr"/>
            <a:endParaRPr lang="en-US" sz="800" dirty="0">
              <a:solidFill>
                <a:schemeClr val="tx1"/>
              </a:solidFill>
              <a:latin typeface="Palatino" panose="02040502050505030304" pitchFamily="18" charset="0"/>
            </a:endParaRPr>
          </a:p>
          <a:p>
            <a:pPr marL="223838" lvl="0" indent="0" algn="ctr">
              <a:buNone/>
            </a:pPr>
            <a:r>
              <a:rPr lang="en-US" sz="4000" dirty="0">
                <a:solidFill>
                  <a:schemeClr val="tx1"/>
                </a:solidFill>
                <a:latin typeface="Palatino" panose="02040502050505030304" pitchFamily="18" charset="0"/>
              </a:rPr>
              <a:t>             allow them to </a:t>
            </a:r>
            <a:r>
              <a:rPr lang="en-US" sz="4000" b="1" i="1" dirty="0">
                <a:solidFill>
                  <a:schemeClr val="tx2"/>
                </a:solidFill>
                <a:latin typeface="Palatino" panose="02040502050505030304" pitchFamily="18" charset="0"/>
              </a:rPr>
              <a:t>evolve </a:t>
            </a:r>
            <a:r>
              <a:rPr lang="en-US" sz="4000" dirty="0">
                <a:solidFill>
                  <a:schemeClr val="tx1"/>
                </a:solidFill>
                <a:latin typeface="Palatino" panose="02040502050505030304" pitchFamily="18" charset="0"/>
              </a:rPr>
              <a:t>over time…</a:t>
            </a:r>
          </a:p>
          <a:p>
            <a:pPr marL="0" indent="0" algn="ctr">
              <a:buNone/>
            </a:pPr>
            <a:endParaRPr lang="en-US" sz="3200" i="1" dirty="0">
              <a:solidFill>
                <a:schemeClr val="tx2"/>
              </a:solidFill>
              <a:latin typeface="Palatino" panose="02040502050505030304" pitchFamily="18" charset="0"/>
            </a:endParaRPr>
          </a:p>
        </p:txBody>
      </p:sp>
      <p:sp>
        <p:nvSpPr>
          <p:cNvPr id="4" name="Slide Number Placeholder 3"/>
          <p:cNvSpPr>
            <a:spLocks noGrp="1"/>
          </p:cNvSpPr>
          <p:nvPr>
            <p:ph type="sldNum" sz="quarter" idx="4"/>
          </p:nvPr>
        </p:nvSpPr>
        <p:spPr/>
        <p:txBody>
          <a:bodyPr/>
          <a:lstStyle/>
          <a:p>
            <a:fld id="{3AF21FA0-C69A-D549-B93E-AD7DB9D7EB7A}" type="slidenum">
              <a:rPr lang="en-US" smtClean="0"/>
              <a:pPr/>
              <a:t>9</a:t>
            </a:fld>
            <a:endParaRPr lang="en-US" dirty="0"/>
          </a:p>
        </p:txBody>
      </p:sp>
      <p:sp>
        <p:nvSpPr>
          <p:cNvPr id="6" name="Title 1"/>
          <p:cNvSpPr txBox="1">
            <a:spLocks/>
          </p:cNvSpPr>
          <p:nvPr/>
        </p:nvSpPr>
        <p:spPr>
          <a:xfrm>
            <a:off x="-27992" y="345055"/>
            <a:ext cx="10058400" cy="792238"/>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b="0" dirty="0">
                <a:solidFill>
                  <a:schemeClr val="tx1"/>
                </a:solidFill>
                <a:latin typeface="Palatino" charset="0"/>
                <a:ea typeface="Palatino" charset="0"/>
                <a:cs typeface="Palatino" charset="0"/>
              </a:rPr>
              <a:t>Operational Support for Partners</a:t>
            </a:r>
          </a:p>
        </p:txBody>
      </p:sp>
    </p:spTree>
    <p:custDataLst>
      <p:tags r:id="rId1"/>
    </p:custDataLst>
    <p:extLst>
      <p:ext uri="{BB962C8B-B14F-4D97-AF65-F5344CB8AC3E}">
        <p14:creationId xmlns:p14="http://schemas.microsoft.com/office/powerpoint/2010/main" val="3316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2|3.1"/>
</p:tagLst>
</file>

<file path=ppt/tags/tag10.xml><?xml version="1.0" encoding="utf-8"?>
<p:tagLst xmlns:a="http://schemas.openxmlformats.org/drawingml/2006/main" xmlns:r="http://schemas.openxmlformats.org/officeDocument/2006/relationships" xmlns:p="http://schemas.openxmlformats.org/presentationml/2006/main">
  <p:tag name="TIMING" val="|8.6|1|0.6|0.8|0.7|10.7|2.4|1.2|44.2"/>
</p:tagLst>
</file>

<file path=ppt/tags/tag11.xml><?xml version="1.0" encoding="utf-8"?>
<p:tagLst xmlns:a="http://schemas.openxmlformats.org/drawingml/2006/main" xmlns:r="http://schemas.openxmlformats.org/officeDocument/2006/relationships" xmlns:p="http://schemas.openxmlformats.org/presentationml/2006/main">
  <p:tag name="TIMING" val="|0.2|2.8"/>
</p:tagLst>
</file>

<file path=ppt/tags/tag12.xml><?xml version="1.0" encoding="utf-8"?>
<p:tagLst xmlns:a="http://schemas.openxmlformats.org/drawingml/2006/main" xmlns:r="http://schemas.openxmlformats.org/officeDocument/2006/relationships" xmlns:p="http://schemas.openxmlformats.org/presentationml/2006/main">
  <p:tag name="TIMING" val="|4.8|3.1|8.3|12.7|4.4|6"/>
</p:tagLst>
</file>

<file path=ppt/tags/tag13.xml><?xml version="1.0" encoding="utf-8"?>
<p:tagLst xmlns:a="http://schemas.openxmlformats.org/drawingml/2006/main" xmlns:r="http://schemas.openxmlformats.org/officeDocument/2006/relationships" xmlns:p="http://schemas.openxmlformats.org/presentationml/2006/main">
  <p:tag name="TIMING" val="|21|0.8|1.8|6|2.2|5.2"/>
</p:tagLst>
</file>

<file path=ppt/tags/tag14.xml><?xml version="1.0" encoding="utf-8"?>
<p:tagLst xmlns:a="http://schemas.openxmlformats.org/drawingml/2006/main" xmlns:r="http://schemas.openxmlformats.org/officeDocument/2006/relationships" xmlns:p="http://schemas.openxmlformats.org/presentationml/2006/main">
  <p:tag name="TIMING" val="|7.5|5.7|1.7|8.3|26.9"/>
</p:tagLst>
</file>

<file path=ppt/tags/tag15.xml><?xml version="1.0" encoding="utf-8"?>
<p:tagLst xmlns:a="http://schemas.openxmlformats.org/drawingml/2006/main" xmlns:r="http://schemas.openxmlformats.org/officeDocument/2006/relationships" xmlns:p="http://schemas.openxmlformats.org/presentationml/2006/main">
  <p:tag name="TIMING" val="|11|4.9|12.3|6.5|4.9|14.2"/>
</p:tagLst>
</file>

<file path=ppt/tags/tag16.xml><?xml version="1.0" encoding="utf-8"?>
<p:tagLst xmlns:a="http://schemas.openxmlformats.org/drawingml/2006/main" xmlns:r="http://schemas.openxmlformats.org/officeDocument/2006/relationships" xmlns:p="http://schemas.openxmlformats.org/presentationml/2006/main">
  <p:tag name="TIMING" val="|3.5|3.3|16.7|14.5|14|3.4|3.1|8.7"/>
</p:tagLst>
</file>

<file path=ppt/tags/tag17.xml><?xml version="1.0" encoding="utf-8"?>
<p:tagLst xmlns:a="http://schemas.openxmlformats.org/drawingml/2006/main" xmlns:r="http://schemas.openxmlformats.org/officeDocument/2006/relationships" xmlns:p="http://schemas.openxmlformats.org/presentationml/2006/main">
  <p:tag name="TIMING" val="|4.2|7.8"/>
</p:tagLst>
</file>

<file path=ppt/tags/tag18.xml><?xml version="1.0" encoding="utf-8"?>
<p:tagLst xmlns:a="http://schemas.openxmlformats.org/drawingml/2006/main" xmlns:r="http://schemas.openxmlformats.org/officeDocument/2006/relationships" xmlns:p="http://schemas.openxmlformats.org/presentationml/2006/main">
  <p:tag name="TIMING" val="|3.3|9.8|19.5"/>
</p:tagLst>
</file>

<file path=ppt/tags/tag19.xml><?xml version="1.0" encoding="utf-8"?>
<p:tagLst xmlns:a="http://schemas.openxmlformats.org/drawingml/2006/main" xmlns:r="http://schemas.openxmlformats.org/officeDocument/2006/relationships" xmlns:p="http://schemas.openxmlformats.org/presentationml/2006/main">
  <p:tag name="TIMING" val="|2.1|1|1.1"/>
</p:tagLst>
</file>

<file path=ppt/tags/tag2.xml><?xml version="1.0" encoding="utf-8"?>
<p:tagLst xmlns:a="http://schemas.openxmlformats.org/drawingml/2006/main" xmlns:r="http://schemas.openxmlformats.org/officeDocument/2006/relationships" xmlns:p="http://schemas.openxmlformats.org/presentationml/2006/main">
  <p:tag name="TIMING" val="|3.7|0.9"/>
</p:tagLst>
</file>

<file path=ppt/tags/tag20.xml><?xml version="1.0" encoding="utf-8"?>
<p:tagLst xmlns:a="http://schemas.openxmlformats.org/drawingml/2006/main" xmlns:r="http://schemas.openxmlformats.org/officeDocument/2006/relationships" xmlns:p="http://schemas.openxmlformats.org/presentationml/2006/main">
  <p:tag name="TIMING" val="|14.9|0.8|3.9|8.7|13.5|8.6"/>
</p:tagLst>
</file>

<file path=ppt/tags/tag21.xml><?xml version="1.0" encoding="utf-8"?>
<p:tagLst xmlns:a="http://schemas.openxmlformats.org/drawingml/2006/main" xmlns:r="http://schemas.openxmlformats.org/officeDocument/2006/relationships" xmlns:p="http://schemas.openxmlformats.org/presentationml/2006/main">
  <p:tag name="TIMING" val="|3"/>
</p:tagLst>
</file>

<file path=ppt/tags/tag22.xml><?xml version="1.0" encoding="utf-8"?>
<p:tagLst xmlns:a="http://schemas.openxmlformats.org/drawingml/2006/main" xmlns:r="http://schemas.openxmlformats.org/officeDocument/2006/relationships" xmlns:p="http://schemas.openxmlformats.org/presentationml/2006/main">
  <p:tag name="TIMING" val="|2.5|7|7.6|8.2|9.2|24.6"/>
</p:tagLst>
</file>

<file path=ppt/tags/tag23.xml><?xml version="1.0" encoding="utf-8"?>
<p:tagLst xmlns:a="http://schemas.openxmlformats.org/drawingml/2006/main" xmlns:r="http://schemas.openxmlformats.org/officeDocument/2006/relationships" xmlns:p="http://schemas.openxmlformats.org/presentationml/2006/main">
  <p:tag name="TIMING" val="|4.9"/>
</p:tagLst>
</file>

<file path=ppt/tags/tag24.xml><?xml version="1.0" encoding="utf-8"?>
<p:tagLst xmlns:a="http://schemas.openxmlformats.org/drawingml/2006/main" xmlns:r="http://schemas.openxmlformats.org/officeDocument/2006/relationships" xmlns:p="http://schemas.openxmlformats.org/presentationml/2006/main">
  <p:tag name="TIMING" val="|4.6|1.2|18.3|1.6|0.9"/>
</p:tagLst>
</file>

<file path=ppt/tags/tag3.xml><?xml version="1.0" encoding="utf-8"?>
<p:tagLst xmlns:a="http://schemas.openxmlformats.org/drawingml/2006/main" xmlns:r="http://schemas.openxmlformats.org/officeDocument/2006/relationships" xmlns:p="http://schemas.openxmlformats.org/presentationml/2006/main">
  <p:tag name="TIMING" val="|7"/>
</p:tagLst>
</file>

<file path=ppt/tags/tag4.xml><?xml version="1.0" encoding="utf-8"?>
<p:tagLst xmlns:a="http://schemas.openxmlformats.org/drawingml/2006/main" xmlns:r="http://schemas.openxmlformats.org/officeDocument/2006/relationships" xmlns:p="http://schemas.openxmlformats.org/presentationml/2006/main">
  <p:tag name="TIMING" val="|21.5|3|0.6"/>
</p:tagLst>
</file>

<file path=ppt/tags/tag5.xml><?xml version="1.0" encoding="utf-8"?>
<p:tagLst xmlns:a="http://schemas.openxmlformats.org/drawingml/2006/main" xmlns:r="http://schemas.openxmlformats.org/officeDocument/2006/relationships" xmlns:p="http://schemas.openxmlformats.org/presentationml/2006/main">
  <p:tag name="TIMING" val="|3|5.8|5|6.6|10.6"/>
</p:tagLst>
</file>

<file path=ppt/tags/tag6.xml><?xml version="1.0" encoding="utf-8"?>
<p:tagLst xmlns:a="http://schemas.openxmlformats.org/drawingml/2006/main" xmlns:r="http://schemas.openxmlformats.org/officeDocument/2006/relationships" xmlns:p="http://schemas.openxmlformats.org/presentationml/2006/main">
  <p:tag name="TIMING" val="|2.3|4.6|3.8|2.2|1.2|4.7|7.2"/>
</p:tagLst>
</file>

<file path=ppt/tags/tag7.xml><?xml version="1.0" encoding="utf-8"?>
<p:tagLst xmlns:a="http://schemas.openxmlformats.org/drawingml/2006/main" xmlns:r="http://schemas.openxmlformats.org/officeDocument/2006/relationships" xmlns:p="http://schemas.openxmlformats.org/presentationml/2006/main">
  <p:tag name="TIMING" val="|4.2|5.9|16.4|2.1|11.5|11.4"/>
</p:tagLst>
</file>

<file path=ppt/tags/tag8.xml><?xml version="1.0" encoding="utf-8"?>
<p:tagLst xmlns:a="http://schemas.openxmlformats.org/drawingml/2006/main" xmlns:r="http://schemas.openxmlformats.org/officeDocument/2006/relationships" xmlns:p="http://schemas.openxmlformats.org/presentationml/2006/main">
  <p:tag name="TIMING" val="|2.5|0.6|2.5|1"/>
</p:tagLst>
</file>

<file path=ppt/tags/tag9.xml><?xml version="1.0" encoding="utf-8"?>
<p:tagLst xmlns:a="http://schemas.openxmlformats.org/drawingml/2006/main" xmlns:r="http://schemas.openxmlformats.org/officeDocument/2006/relationships" xmlns:p="http://schemas.openxmlformats.org/presentationml/2006/main">
  <p:tag name="TIMING" val="|2.4|3.1|8|24.7|3.1|20.9|2.2"/>
</p:tagLst>
</file>

<file path=ppt/theme/theme1.xml><?xml version="1.0" encoding="utf-8"?>
<a:theme xmlns:a="http://schemas.openxmlformats.org/drawingml/2006/main" name="Office Theme">
  <a:themeElements>
    <a:clrScheme name="Custom 23">
      <a:dk1>
        <a:sysClr val="windowText" lastClr="000000"/>
      </a:dk1>
      <a:lt1>
        <a:sysClr val="window" lastClr="FFFFFF"/>
      </a:lt1>
      <a:dk2>
        <a:srgbClr val="003087"/>
      </a:dk2>
      <a:lt2>
        <a:srgbClr val="F2F2F2"/>
      </a:lt2>
      <a:accent1>
        <a:srgbClr val="585858"/>
      </a:accent1>
      <a:accent2>
        <a:srgbClr val="B7BF10"/>
      </a:accent2>
      <a:accent3>
        <a:srgbClr val="00B388"/>
      </a:accent3>
      <a:accent4>
        <a:srgbClr val="00B5E2"/>
      </a:accent4>
      <a:accent5>
        <a:srgbClr val="A7A7A7"/>
      </a:accent5>
      <a:accent6>
        <a:srgbClr val="F79646"/>
      </a:accent6>
      <a:hlink>
        <a:srgbClr val="00B5E2"/>
      </a:hlink>
      <a:folHlink>
        <a:srgbClr val="00B5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8B33511C958A40AC3DC252E52CD370" ma:contentTypeVersion="9" ma:contentTypeDescription="Create a new document." ma:contentTypeScope="" ma:versionID="e93a471a744d126ad412e255ac439a38">
  <xsd:schema xmlns:xsd="http://www.w3.org/2001/XMLSchema" xmlns:xs="http://www.w3.org/2001/XMLSchema" xmlns:p="http://schemas.microsoft.com/office/2006/metadata/properties" xmlns:ns2="2c601d7a-082a-4bac-b44d-6edd9dda8af4" xmlns:ns3="ec076e8c-e974-4d40-986d-6cb65abad873" targetNamespace="http://schemas.microsoft.com/office/2006/metadata/properties" ma:root="true" ma:fieldsID="bc44d040955424029944a775af8a4547" ns2:_="" ns3:_="">
    <xsd:import namespace="2c601d7a-082a-4bac-b44d-6edd9dda8af4"/>
    <xsd:import namespace="ec076e8c-e974-4d40-986d-6cb65abad873"/>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601d7a-082a-4bac-b44d-6edd9dda8af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c076e8c-e974-4d40-986d-6cb65abad873"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65E357-16C2-42AA-BA66-C198FBF08C1D}">
  <ds:schemaRefs>
    <ds:schemaRef ds:uri="http://schemas.openxmlformats.org/package/2006/metadata/core-properties"/>
    <ds:schemaRef ds:uri="http://schemas.microsoft.com/office/2006/documentManagement/types"/>
    <ds:schemaRef ds:uri="b4e4be8c-aae4-4fdd-b2d1-ab6d4aae907d"/>
    <ds:schemaRef ds:uri="9c2bb3a3-222a-4cff-9775-f3a8807de443"/>
    <ds:schemaRef ds:uri="http://purl.org/dc/elements/1.1/"/>
    <ds:schemaRef ds:uri="http://schemas.microsoft.com/office/2006/metadata/properties"/>
    <ds:schemaRef ds:uri="http://schemas.microsoft.com/sharepoint/v3"/>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7957D01-107A-49C2-A181-FD7CDCADF252}"/>
</file>

<file path=customXml/itemProps3.xml><?xml version="1.0" encoding="utf-8"?>
<ds:datastoreItem xmlns:ds="http://schemas.openxmlformats.org/officeDocument/2006/customXml" ds:itemID="{63D1BB83-2743-4187-8F8D-8FB6437944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14491</TotalTime>
  <Words>4136</Words>
  <Application>Microsoft Office PowerPoint</Application>
  <PresentationFormat>Custom</PresentationFormat>
  <Paragraphs>363</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Palatino</vt:lpstr>
      <vt:lpstr>Times New Roman</vt:lpstr>
      <vt:lpstr>Office Theme</vt:lpstr>
      <vt:lpstr>Operations in Emergencies: Partnerships &amp; Grants Management</vt:lpstr>
      <vt:lpstr>PowerPoint Presentation</vt:lpstr>
      <vt:lpstr>PowerPoint Presentation</vt:lpstr>
      <vt:lpstr>Streamlining Partnerships &amp; Grants</vt:lpstr>
      <vt:lpstr>PowerPoint Presentation</vt:lpstr>
      <vt:lpstr>PowerPoint Presentation</vt:lpstr>
      <vt:lpstr>Assess the Context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External Funding </vt:lpstr>
      <vt:lpstr>PowerPoint Presentation</vt:lpstr>
      <vt:lpstr>PowerPoint Presentation</vt:lpstr>
      <vt:lpstr>Streamline Partnership &amp; Grants</vt:lpstr>
      <vt:lpstr>Underlying Objectives</vt:lpstr>
      <vt:lpstr>PowerPoint Presentation</vt:lpstr>
    </vt:vector>
  </TitlesOfParts>
  <Company>Catholic Relief Services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CRS PPT Fresh Template Eng MK1471 22Sep14</dc:title>
  <dc:creator>Pause for Thought</dc:creator>
  <cp:lastModifiedBy>Hearne, Nancy</cp:lastModifiedBy>
  <cp:revision>621</cp:revision>
  <cp:lastPrinted>2014-10-08T19:22:23Z</cp:lastPrinted>
  <dcterms:created xsi:type="dcterms:W3CDTF">2014-08-13T11:43:29Z</dcterms:created>
  <dcterms:modified xsi:type="dcterms:W3CDTF">2018-01-09T20:16:50Z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0x010100488B33511C958A40AC3DC252E52CD370</vt:lpwstr>
  </property>
</Properties>
</file>