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611" r:id="rId5"/>
    <p:sldId id="612" r:id="rId6"/>
    <p:sldId id="581" r:id="rId7"/>
    <p:sldId id="591" r:id="rId8"/>
    <p:sldId id="598" r:id="rId9"/>
    <p:sldId id="568" r:id="rId10"/>
    <p:sldId id="566" r:id="rId11"/>
    <p:sldId id="608" r:id="rId12"/>
    <p:sldId id="609" r:id="rId13"/>
    <p:sldId id="600" r:id="rId14"/>
    <p:sldId id="556" r:id="rId15"/>
    <p:sldId id="554" r:id="rId16"/>
    <p:sldId id="610" r:id="rId17"/>
    <p:sldId id="599" r:id="rId18"/>
    <p:sldId id="601" r:id="rId19"/>
    <p:sldId id="562" r:id="rId20"/>
    <p:sldId id="614" r:id="rId21"/>
    <p:sldId id="607" r:id="rId22"/>
    <p:sldId id="613" r:id="rId23"/>
    <p:sldId id="541" r:id="rId24"/>
    <p:sldId id="580" r:id="rId25"/>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Brenn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258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269" autoAdjust="0"/>
  </p:normalViewPr>
  <p:slideViewPr>
    <p:cSldViewPr snapToGrid="0" snapToObjects="1">
      <p:cViewPr varScale="1">
        <p:scale>
          <a:sx n="53" d="100"/>
          <a:sy n="53" d="100"/>
        </p:scale>
        <p:origin x="1686" y="66"/>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FA5B8-E84B-44D8-95F7-56F796385938}" type="doc">
      <dgm:prSet loTypeId="urn:microsoft.com/office/officeart/2005/8/layout/chart3" loCatId="cycle" qsTypeId="urn:microsoft.com/office/officeart/2005/8/quickstyle/simple1" qsCatId="simple" csTypeId="urn:microsoft.com/office/officeart/2005/8/colors/colorful5" csCatId="colorful" phldr="1"/>
      <dgm:spPr/>
    </dgm:pt>
    <dgm:pt modelId="{62538B6C-A98A-4AFD-A259-271A8A2B0F9E}">
      <dgm:prSet phldrT="[Text]"/>
      <dgm:spPr>
        <a:solidFill>
          <a:schemeClr val="accent6">
            <a:lumMod val="50000"/>
          </a:schemeClr>
        </a:solidFill>
      </dgm:spPr>
      <dgm:t>
        <a:bodyPr/>
        <a:lstStyle/>
        <a:p>
          <a:r>
            <a:rPr lang="en-US" dirty="0"/>
            <a:t>Int’l CP  Staff</a:t>
          </a:r>
        </a:p>
      </dgm:t>
    </dgm:pt>
    <dgm:pt modelId="{1539E355-E3FD-4E48-9521-D61D5EAAA5C8}" type="parTrans" cxnId="{9B8366E7-19F6-4A46-80E6-7DF41E1C7F8F}">
      <dgm:prSet/>
      <dgm:spPr/>
      <dgm:t>
        <a:bodyPr/>
        <a:lstStyle/>
        <a:p>
          <a:endParaRPr lang="en-US"/>
        </a:p>
      </dgm:t>
    </dgm:pt>
    <dgm:pt modelId="{ED1DC4B3-77C4-46F7-B36D-F2FD3D2DA33A}" type="sibTrans" cxnId="{9B8366E7-19F6-4A46-80E6-7DF41E1C7F8F}">
      <dgm:prSet/>
      <dgm:spPr/>
      <dgm:t>
        <a:bodyPr/>
        <a:lstStyle/>
        <a:p>
          <a:endParaRPr lang="en-US"/>
        </a:p>
      </dgm:t>
    </dgm:pt>
    <dgm:pt modelId="{42A08D40-102D-450B-933A-EB0E76A07D17}">
      <dgm:prSet phldrT="[Text]"/>
      <dgm:spPr/>
      <dgm:t>
        <a:bodyPr/>
        <a:lstStyle/>
        <a:p>
          <a:r>
            <a:rPr lang="en-US" dirty="0"/>
            <a:t>CRS      Short Term Assignment</a:t>
          </a:r>
        </a:p>
      </dgm:t>
    </dgm:pt>
    <dgm:pt modelId="{33A0442E-5D99-4814-A7EA-BD60F941D2E1}" type="parTrans" cxnId="{C0A46A22-43F7-459F-9301-B27263CF9A22}">
      <dgm:prSet/>
      <dgm:spPr/>
      <dgm:t>
        <a:bodyPr/>
        <a:lstStyle/>
        <a:p>
          <a:endParaRPr lang="en-US"/>
        </a:p>
      </dgm:t>
    </dgm:pt>
    <dgm:pt modelId="{8A8242CA-D5ED-4E63-858E-5F4362392603}" type="sibTrans" cxnId="{C0A46A22-43F7-459F-9301-B27263CF9A22}">
      <dgm:prSet/>
      <dgm:spPr/>
      <dgm:t>
        <a:bodyPr/>
        <a:lstStyle/>
        <a:p>
          <a:endParaRPr lang="en-US"/>
        </a:p>
      </dgm:t>
    </dgm:pt>
    <dgm:pt modelId="{5DBC889D-7731-4D90-9CD5-F2AFF6A00CAA}">
      <dgm:prSet phldrT="[Text]"/>
      <dgm:spPr/>
      <dgm:t>
        <a:bodyPr/>
        <a:lstStyle/>
        <a:p>
          <a:r>
            <a:rPr lang="en-US" dirty="0"/>
            <a:t>Consultants</a:t>
          </a:r>
        </a:p>
      </dgm:t>
    </dgm:pt>
    <dgm:pt modelId="{00A7F73D-68F9-4A52-8AF6-35C785EFC3EA}" type="parTrans" cxnId="{F0775596-A711-4800-90D9-00EC8B154D96}">
      <dgm:prSet/>
      <dgm:spPr/>
      <dgm:t>
        <a:bodyPr/>
        <a:lstStyle/>
        <a:p>
          <a:endParaRPr lang="en-US"/>
        </a:p>
      </dgm:t>
    </dgm:pt>
    <dgm:pt modelId="{BD9E6D59-FFEC-4BDF-8679-A9101D1653CB}" type="sibTrans" cxnId="{F0775596-A711-4800-90D9-00EC8B154D96}">
      <dgm:prSet/>
      <dgm:spPr/>
      <dgm:t>
        <a:bodyPr/>
        <a:lstStyle/>
        <a:p>
          <a:endParaRPr lang="en-US"/>
        </a:p>
      </dgm:t>
    </dgm:pt>
    <dgm:pt modelId="{EE32775E-C30F-4A76-89CF-798E1E62A216}">
      <dgm:prSet/>
      <dgm:spPr/>
      <dgm:t>
        <a:bodyPr/>
        <a:lstStyle/>
        <a:p>
          <a:r>
            <a:rPr lang="en-US" dirty="0"/>
            <a:t>CRS             TDYs</a:t>
          </a:r>
        </a:p>
      </dgm:t>
    </dgm:pt>
    <dgm:pt modelId="{F90C7B31-8609-4BC7-A41B-EB22F73C2200}" type="parTrans" cxnId="{F3A55626-C3CB-4B79-966B-F5B758B74A89}">
      <dgm:prSet/>
      <dgm:spPr/>
      <dgm:t>
        <a:bodyPr/>
        <a:lstStyle/>
        <a:p>
          <a:endParaRPr lang="en-US"/>
        </a:p>
      </dgm:t>
    </dgm:pt>
    <dgm:pt modelId="{482E1B12-309D-4EDF-AD62-7DD59EA34031}" type="sibTrans" cxnId="{F3A55626-C3CB-4B79-966B-F5B758B74A89}">
      <dgm:prSet/>
      <dgm:spPr/>
      <dgm:t>
        <a:bodyPr/>
        <a:lstStyle/>
        <a:p>
          <a:endParaRPr lang="en-US"/>
        </a:p>
      </dgm:t>
    </dgm:pt>
    <dgm:pt modelId="{7A2BEB87-391E-4482-9F67-A6F2229B6BBC}">
      <dgm:prSet/>
      <dgm:spPr/>
      <dgm:t>
        <a:bodyPr/>
        <a:lstStyle/>
        <a:p>
          <a:r>
            <a:rPr lang="en-US" dirty="0"/>
            <a:t>Volunteers/ Temporary Service </a:t>
          </a:r>
        </a:p>
      </dgm:t>
    </dgm:pt>
    <dgm:pt modelId="{3ED98A6B-A5D4-45B2-960C-7DA2580620B9}" type="parTrans" cxnId="{68A846A7-385D-438B-A6FC-06C54BC24DE7}">
      <dgm:prSet/>
      <dgm:spPr/>
      <dgm:t>
        <a:bodyPr/>
        <a:lstStyle/>
        <a:p>
          <a:endParaRPr lang="en-US"/>
        </a:p>
      </dgm:t>
    </dgm:pt>
    <dgm:pt modelId="{51207179-64AD-4EF2-8CD9-9347E9BF9ED9}" type="sibTrans" cxnId="{68A846A7-385D-438B-A6FC-06C54BC24DE7}">
      <dgm:prSet/>
      <dgm:spPr/>
      <dgm:t>
        <a:bodyPr/>
        <a:lstStyle/>
        <a:p>
          <a:endParaRPr lang="en-US"/>
        </a:p>
      </dgm:t>
    </dgm:pt>
    <dgm:pt modelId="{7E7B9E26-631B-46C9-B9D2-121E23B3A257}">
      <dgm:prSet/>
      <dgm:spPr/>
      <dgm:t>
        <a:bodyPr/>
        <a:lstStyle/>
        <a:p>
          <a:r>
            <a:rPr lang="en-US" dirty="0"/>
            <a:t>Nat’l CP Staff</a:t>
          </a:r>
        </a:p>
      </dgm:t>
    </dgm:pt>
    <dgm:pt modelId="{1CDC3432-FE8A-49F2-BA9B-E8B3272A1ED2}" type="parTrans" cxnId="{856354A5-CEB1-4F08-A144-50E67141FFBF}">
      <dgm:prSet/>
      <dgm:spPr/>
      <dgm:t>
        <a:bodyPr/>
        <a:lstStyle/>
        <a:p>
          <a:endParaRPr lang="en-US"/>
        </a:p>
      </dgm:t>
    </dgm:pt>
    <dgm:pt modelId="{4B543985-FE68-47A7-AA5C-45F6D0E35911}" type="sibTrans" cxnId="{856354A5-CEB1-4F08-A144-50E67141FFBF}">
      <dgm:prSet/>
      <dgm:spPr/>
      <dgm:t>
        <a:bodyPr/>
        <a:lstStyle/>
        <a:p>
          <a:endParaRPr lang="en-US"/>
        </a:p>
      </dgm:t>
    </dgm:pt>
    <dgm:pt modelId="{67BA84AF-A6A5-4DBA-9149-79101079D4FA}" type="pres">
      <dgm:prSet presAssocID="{1E8FA5B8-E84B-44D8-95F7-56F796385938}" presName="compositeShape" presStyleCnt="0">
        <dgm:presLayoutVars>
          <dgm:chMax val="7"/>
          <dgm:dir/>
          <dgm:resizeHandles val="exact"/>
        </dgm:presLayoutVars>
      </dgm:prSet>
      <dgm:spPr/>
    </dgm:pt>
    <dgm:pt modelId="{0FDDDCF9-80D5-4864-8889-00580890B345}" type="pres">
      <dgm:prSet presAssocID="{1E8FA5B8-E84B-44D8-95F7-56F796385938}" presName="wedge1" presStyleLbl="node1" presStyleIdx="0" presStyleCnt="6" custLinFactNeighborX="-1488" custLinFactNeighborY="2238"/>
      <dgm:spPr/>
    </dgm:pt>
    <dgm:pt modelId="{8999EFCE-5B12-4741-867B-D6DBCF571421}" type="pres">
      <dgm:prSet presAssocID="{1E8FA5B8-E84B-44D8-95F7-56F796385938}" presName="wedge1Tx" presStyleLbl="node1" presStyleIdx="0" presStyleCnt="6">
        <dgm:presLayoutVars>
          <dgm:chMax val="0"/>
          <dgm:chPref val="0"/>
          <dgm:bulletEnabled val="1"/>
        </dgm:presLayoutVars>
      </dgm:prSet>
      <dgm:spPr/>
    </dgm:pt>
    <dgm:pt modelId="{B1068965-8239-4465-A554-879C1D6DFFE5}" type="pres">
      <dgm:prSet presAssocID="{1E8FA5B8-E84B-44D8-95F7-56F796385938}" presName="wedge2" presStyleLbl="node1" presStyleIdx="1" presStyleCnt="6" custLinFactNeighborX="1250" custLinFactNeighborY="-2553"/>
      <dgm:spPr/>
    </dgm:pt>
    <dgm:pt modelId="{EA72CC16-83CA-48EB-9CA8-B96CF455A3D7}" type="pres">
      <dgm:prSet presAssocID="{1E8FA5B8-E84B-44D8-95F7-56F796385938}" presName="wedge2Tx" presStyleLbl="node1" presStyleIdx="1" presStyleCnt="6">
        <dgm:presLayoutVars>
          <dgm:chMax val="0"/>
          <dgm:chPref val="0"/>
          <dgm:bulletEnabled val="1"/>
        </dgm:presLayoutVars>
      </dgm:prSet>
      <dgm:spPr/>
    </dgm:pt>
    <dgm:pt modelId="{C851C2B1-F83E-4FDB-97D3-794821097901}" type="pres">
      <dgm:prSet presAssocID="{1E8FA5B8-E84B-44D8-95F7-56F796385938}" presName="wedge3" presStyleLbl="node1" presStyleIdx="2" presStyleCnt="6" custLinFactNeighborX="1250" custLinFactNeighborY="-2553"/>
      <dgm:spPr/>
    </dgm:pt>
    <dgm:pt modelId="{D4748576-0B8A-4E3B-AB54-586C78DD2343}" type="pres">
      <dgm:prSet presAssocID="{1E8FA5B8-E84B-44D8-95F7-56F796385938}" presName="wedge3Tx" presStyleLbl="node1" presStyleIdx="2" presStyleCnt="6">
        <dgm:presLayoutVars>
          <dgm:chMax val="0"/>
          <dgm:chPref val="0"/>
          <dgm:bulletEnabled val="1"/>
        </dgm:presLayoutVars>
      </dgm:prSet>
      <dgm:spPr/>
    </dgm:pt>
    <dgm:pt modelId="{6752701A-75E0-479C-9311-111ED38D2E09}" type="pres">
      <dgm:prSet presAssocID="{1E8FA5B8-E84B-44D8-95F7-56F796385938}" presName="wedge4" presStyleLbl="node1" presStyleIdx="3" presStyleCnt="6" custLinFactNeighborX="1250" custLinFactNeighborY="-2553"/>
      <dgm:spPr/>
    </dgm:pt>
    <dgm:pt modelId="{24DEDE36-6867-4B9D-A29F-D25E19623AE0}" type="pres">
      <dgm:prSet presAssocID="{1E8FA5B8-E84B-44D8-95F7-56F796385938}" presName="wedge4Tx" presStyleLbl="node1" presStyleIdx="3" presStyleCnt="6">
        <dgm:presLayoutVars>
          <dgm:chMax val="0"/>
          <dgm:chPref val="0"/>
          <dgm:bulletEnabled val="1"/>
        </dgm:presLayoutVars>
      </dgm:prSet>
      <dgm:spPr/>
    </dgm:pt>
    <dgm:pt modelId="{E65FDEB7-E360-4EA8-B1F1-D94A5379FA51}" type="pres">
      <dgm:prSet presAssocID="{1E8FA5B8-E84B-44D8-95F7-56F796385938}" presName="wedge5" presStyleLbl="node1" presStyleIdx="4" presStyleCnt="6" custLinFactNeighborX="1250" custLinFactNeighborY="-2553"/>
      <dgm:spPr/>
    </dgm:pt>
    <dgm:pt modelId="{882F6536-FD38-4F1D-ACE9-1F4253D0435A}" type="pres">
      <dgm:prSet presAssocID="{1E8FA5B8-E84B-44D8-95F7-56F796385938}" presName="wedge5Tx" presStyleLbl="node1" presStyleIdx="4" presStyleCnt="6">
        <dgm:presLayoutVars>
          <dgm:chMax val="0"/>
          <dgm:chPref val="0"/>
          <dgm:bulletEnabled val="1"/>
        </dgm:presLayoutVars>
      </dgm:prSet>
      <dgm:spPr/>
    </dgm:pt>
    <dgm:pt modelId="{189830C4-C886-4D0A-A95E-7C4310D686A9}" type="pres">
      <dgm:prSet presAssocID="{1E8FA5B8-E84B-44D8-95F7-56F796385938}" presName="wedge6" presStyleLbl="node1" presStyleIdx="5" presStyleCnt="6" custLinFactNeighborX="1488" custLinFactNeighborY="-2882"/>
      <dgm:spPr/>
    </dgm:pt>
    <dgm:pt modelId="{2FB7C095-FCAB-4942-AAA1-8E8D28DDCCCE}" type="pres">
      <dgm:prSet presAssocID="{1E8FA5B8-E84B-44D8-95F7-56F796385938}" presName="wedge6Tx" presStyleLbl="node1" presStyleIdx="5" presStyleCnt="6">
        <dgm:presLayoutVars>
          <dgm:chMax val="0"/>
          <dgm:chPref val="0"/>
          <dgm:bulletEnabled val="1"/>
        </dgm:presLayoutVars>
      </dgm:prSet>
      <dgm:spPr/>
    </dgm:pt>
  </dgm:ptLst>
  <dgm:cxnLst>
    <dgm:cxn modelId="{C0A46A22-43F7-459F-9301-B27263CF9A22}" srcId="{1E8FA5B8-E84B-44D8-95F7-56F796385938}" destId="{42A08D40-102D-450B-933A-EB0E76A07D17}" srcOrd="3" destOrd="0" parTransId="{33A0442E-5D99-4814-A7EA-BD60F941D2E1}" sibTransId="{8A8242CA-D5ED-4E63-858E-5F4362392603}"/>
    <dgm:cxn modelId="{65142825-5AE0-4DF1-BCE0-4B8695372D82}" type="presOf" srcId="{42A08D40-102D-450B-933A-EB0E76A07D17}" destId="{6752701A-75E0-479C-9311-111ED38D2E09}" srcOrd="0" destOrd="0" presId="urn:microsoft.com/office/officeart/2005/8/layout/chart3"/>
    <dgm:cxn modelId="{F3A55626-C3CB-4B79-966B-F5B758B74A89}" srcId="{1E8FA5B8-E84B-44D8-95F7-56F796385938}" destId="{EE32775E-C30F-4A76-89CF-798E1E62A216}" srcOrd="2" destOrd="0" parTransId="{F90C7B31-8609-4BC7-A41B-EB22F73C2200}" sibTransId="{482E1B12-309D-4EDF-AD62-7DD59EA34031}"/>
    <dgm:cxn modelId="{E736915C-C710-40C5-87C1-28283B0D16DC}" type="presOf" srcId="{EE32775E-C30F-4A76-89CF-798E1E62A216}" destId="{D4748576-0B8A-4E3B-AB54-586C78DD2343}" srcOrd="1" destOrd="0" presId="urn:microsoft.com/office/officeart/2005/8/layout/chart3"/>
    <dgm:cxn modelId="{58DA5445-E8E3-4D0B-B889-D80A2AB9E970}" type="presOf" srcId="{62538B6C-A98A-4AFD-A259-271A8A2B0F9E}" destId="{8999EFCE-5B12-4741-867B-D6DBCF571421}" srcOrd="1" destOrd="0" presId="urn:microsoft.com/office/officeart/2005/8/layout/chart3"/>
    <dgm:cxn modelId="{4201526D-1311-4C70-B3C6-25AD4A71DD77}" type="presOf" srcId="{1E8FA5B8-E84B-44D8-95F7-56F796385938}" destId="{67BA84AF-A6A5-4DBA-9149-79101079D4FA}" srcOrd="0" destOrd="0" presId="urn:microsoft.com/office/officeart/2005/8/layout/chart3"/>
    <dgm:cxn modelId="{FBB6A752-9296-4609-8052-579F4CA3D64C}" type="presOf" srcId="{5DBC889D-7731-4D90-9CD5-F2AFF6A00CAA}" destId="{882F6536-FD38-4F1D-ACE9-1F4253D0435A}" srcOrd="1" destOrd="0" presId="urn:microsoft.com/office/officeart/2005/8/layout/chart3"/>
    <dgm:cxn modelId="{988A868D-0A8B-4802-92E6-964BCA7303D9}" type="presOf" srcId="{7E7B9E26-631B-46C9-B9D2-121E23B3A257}" destId="{2FB7C095-FCAB-4942-AAA1-8E8D28DDCCCE}" srcOrd="1" destOrd="0" presId="urn:microsoft.com/office/officeart/2005/8/layout/chart3"/>
    <dgm:cxn modelId="{F0775596-A711-4800-90D9-00EC8B154D96}" srcId="{1E8FA5B8-E84B-44D8-95F7-56F796385938}" destId="{5DBC889D-7731-4D90-9CD5-F2AFF6A00CAA}" srcOrd="4" destOrd="0" parTransId="{00A7F73D-68F9-4A52-8AF6-35C785EFC3EA}" sibTransId="{BD9E6D59-FFEC-4BDF-8679-A9101D1653CB}"/>
    <dgm:cxn modelId="{F75A41A2-F1E4-4504-A4C2-AD8071E07935}" type="presOf" srcId="{EE32775E-C30F-4A76-89CF-798E1E62A216}" destId="{C851C2B1-F83E-4FDB-97D3-794821097901}" srcOrd="0" destOrd="0" presId="urn:microsoft.com/office/officeart/2005/8/layout/chart3"/>
    <dgm:cxn modelId="{856354A5-CEB1-4F08-A144-50E67141FFBF}" srcId="{1E8FA5B8-E84B-44D8-95F7-56F796385938}" destId="{7E7B9E26-631B-46C9-B9D2-121E23B3A257}" srcOrd="5" destOrd="0" parTransId="{1CDC3432-FE8A-49F2-BA9B-E8B3272A1ED2}" sibTransId="{4B543985-FE68-47A7-AA5C-45F6D0E35911}"/>
    <dgm:cxn modelId="{68A846A7-385D-438B-A6FC-06C54BC24DE7}" srcId="{1E8FA5B8-E84B-44D8-95F7-56F796385938}" destId="{7A2BEB87-391E-4482-9F67-A6F2229B6BBC}" srcOrd="1" destOrd="0" parTransId="{3ED98A6B-A5D4-45B2-960C-7DA2580620B9}" sibTransId="{51207179-64AD-4EF2-8CD9-9347E9BF9ED9}"/>
    <dgm:cxn modelId="{9F6992D1-4810-4AD2-9404-31D79ED7D59C}" type="presOf" srcId="{62538B6C-A98A-4AFD-A259-271A8A2B0F9E}" destId="{0FDDDCF9-80D5-4864-8889-00580890B345}" srcOrd="0" destOrd="0" presId="urn:microsoft.com/office/officeart/2005/8/layout/chart3"/>
    <dgm:cxn modelId="{B5EE15DD-FCF1-4D62-A43E-863E035E0C15}" type="presOf" srcId="{42A08D40-102D-450B-933A-EB0E76A07D17}" destId="{24DEDE36-6867-4B9D-A29F-D25E19623AE0}" srcOrd="1" destOrd="0" presId="urn:microsoft.com/office/officeart/2005/8/layout/chart3"/>
    <dgm:cxn modelId="{A70B36DD-6BB7-48F3-BCBE-C932756D4F34}" type="presOf" srcId="{7A2BEB87-391E-4482-9F67-A6F2229B6BBC}" destId="{B1068965-8239-4465-A554-879C1D6DFFE5}" srcOrd="0" destOrd="0" presId="urn:microsoft.com/office/officeart/2005/8/layout/chart3"/>
    <dgm:cxn modelId="{C935FCE6-C474-4A90-8C54-873F9C5F34F4}" type="presOf" srcId="{7A2BEB87-391E-4482-9F67-A6F2229B6BBC}" destId="{EA72CC16-83CA-48EB-9CA8-B96CF455A3D7}" srcOrd="1" destOrd="0" presId="urn:microsoft.com/office/officeart/2005/8/layout/chart3"/>
    <dgm:cxn modelId="{9B8366E7-19F6-4A46-80E6-7DF41E1C7F8F}" srcId="{1E8FA5B8-E84B-44D8-95F7-56F796385938}" destId="{62538B6C-A98A-4AFD-A259-271A8A2B0F9E}" srcOrd="0" destOrd="0" parTransId="{1539E355-E3FD-4E48-9521-D61D5EAAA5C8}" sibTransId="{ED1DC4B3-77C4-46F7-B36D-F2FD3D2DA33A}"/>
    <dgm:cxn modelId="{8280AFEA-AFEC-4F1C-A47C-C87EAE9DCEC7}" type="presOf" srcId="{5DBC889D-7731-4D90-9CD5-F2AFF6A00CAA}" destId="{E65FDEB7-E360-4EA8-B1F1-D94A5379FA51}" srcOrd="0" destOrd="0" presId="urn:microsoft.com/office/officeart/2005/8/layout/chart3"/>
    <dgm:cxn modelId="{43D89AFB-CDD2-4404-B314-68D1F69E92FC}" type="presOf" srcId="{7E7B9E26-631B-46C9-B9D2-121E23B3A257}" destId="{189830C4-C886-4D0A-A95E-7C4310D686A9}" srcOrd="0" destOrd="0" presId="urn:microsoft.com/office/officeart/2005/8/layout/chart3"/>
    <dgm:cxn modelId="{A90A77AD-EB60-4CFB-BA8D-787CEC952B8D}" type="presParOf" srcId="{67BA84AF-A6A5-4DBA-9149-79101079D4FA}" destId="{0FDDDCF9-80D5-4864-8889-00580890B345}" srcOrd="0" destOrd="0" presId="urn:microsoft.com/office/officeart/2005/8/layout/chart3"/>
    <dgm:cxn modelId="{92378F9D-AFC3-4521-A8EE-15FAA3991804}" type="presParOf" srcId="{67BA84AF-A6A5-4DBA-9149-79101079D4FA}" destId="{8999EFCE-5B12-4741-867B-D6DBCF571421}" srcOrd="1" destOrd="0" presId="urn:microsoft.com/office/officeart/2005/8/layout/chart3"/>
    <dgm:cxn modelId="{11C0AEA2-501E-462D-A8EB-D08AC7D664A7}" type="presParOf" srcId="{67BA84AF-A6A5-4DBA-9149-79101079D4FA}" destId="{B1068965-8239-4465-A554-879C1D6DFFE5}" srcOrd="2" destOrd="0" presId="urn:microsoft.com/office/officeart/2005/8/layout/chart3"/>
    <dgm:cxn modelId="{F51339D0-1E09-4460-BE18-2CDE89CA5442}" type="presParOf" srcId="{67BA84AF-A6A5-4DBA-9149-79101079D4FA}" destId="{EA72CC16-83CA-48EB-9CA8-B96CF455A3D7}" srcOrd="3" destOrd="0" presId="urn:microsoft.com/office/officeart/2005/8/layout/chart3"/>
    <dgm:cxn modelId="{39E4FA0D-B03F-4FA3-921B-A05DC785DEB0}" type="presParOf" srcId="{67BA84AF-A6A5-4DBA-9149-79101079D4FA}" destId="{C851C2B1-F83E-4FDB-97D3-794821097901}" srcOrd="4" destOrd="0" presId="urn:microsoft.com/office/officeart/2005/8/layout/chart3"/>
    <dgm:cxn modelId="{7BC5C498-B471-437D-85B2-D0839162070B}" type="presParOf" srcId="{67BA84AF-A6A5-4DBA-9149-79101079D4FA}" destId="{D4748576-0B8A-4E3B-AB54-586C78DD2343}" srcOrd="5" destOrd="0" presId="urn:microsoft.com/office/officeart/2005/8/layout/chart3"/>
    <dgm:cxn modelId="{C36CF363-6201-4E81-B22C-5E453BA733C1}" type="presParOf" srcId="{67BA84AF-A6A5-4DBA-9149-79101079D4FA}" destId="{6752701A-75E0-479C-9311-111ED38D2E09}" srcOrd="6" destOrd="0" presId="urn:microsoft.com/office/officeart/2005/8/layout/chart3"/>
    <dgm:cxn modelId="{D32E74C9-7E24-4B9C-BF8B-AE0BC7BC6B8A}" type="presParOf" srcId="{67BA84AF-A6A5-4DBA-9149-79101079D4FA}" destId="{24DEDE36-6867-4B9D-A29F-D25E19623AE0}" srcOrd="7" destOrd="0" presId="urn:microsoft.com/office/officeart/2005/8/layout/chart3"/>
    <dgm:cxn modelId="{F3EE7969-8646-434B-8A4D-A92B7E8CF0B9}" type="presParOf" srcId="{67BA84AF-A6A5-4DBA-9149-79101079D4FA}" destId="{E65FDEB7-E360-4EA8-B1F1-D94A5379FA51}" srcOrd="8" destOrd="0" presId="urn:microsoft.com/office/officeart/2005/8/layout/chart3"/>
    <dgm:cxn modelId="{72AC896B-8B7A-40C4-ABED-83324ECA9050}" type="presParOf" srcId="{67BA84AF-A6A5-4DBA-9149-79101079D4FA}" destId="{882F6536-FD38-4F1D-ACE9-1F4253D0435A}" srcOrd="9" destOrd="0" presId="urn:microsoft.com/office/officeart/2005/8/layout/chart3"/>
    <dgm:cxn modelId="{669C2D77-0E58-4352-A135-57E5924756CF}" type="presParOf" srcId="{67BA84AF-A6A5-4DBA-9149-79101079D4FA}" destId="{189830C4-C886-4D0A-A95E-7C4310D686A9}" srcOrd="10" destOrd="0" presId="urn:microsoft.com/office/officeart/2005/8/layout/chart3"/>
    <dgm:cxn modelId="{AA98315A-43B7-42BF-9E2F-1EE9D78319A1}" type="presParOf" srcId="{67BA84AF-A6A5-4DBA-9149-79101079D4FA}" destId="{2FB7C095-FCAB-4942-AAA1-8E8D28DDCCCE}" srcOrd="11"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DDCF9-80D5-4864-8889-00580890B345}">
      <dsp:nvSpPr>
        <dsp:cNvPr id="0" name=""/>
        <dsp:cNvSpPr/>
      </dsp:nvSpPr>
      <dsp:spPr>
        <a:xfrm>
          <a:off x="940528" y="426630"/>
          <a:ext cx="4645154" cy="4645154"/>
        </a:xfrm>
        <a:prstGeom prst="pie">
          <a:avLst>
            <a:gd name="adj1" fmla="val 16200000"/>
            <a:gd name="adj2" fmla="val 1980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Int’l CP  Staff</a:t>
          </a:r>
        </a:p>
      </dsp:txBody>
      <dsp:txXfrm>
        <a:off x="3312874" y="924326"/>
        <a:ext cx="1354836" cy="995390"/>
      </dsp:txXfrm>
    </dsp:sp>
    <dsp:sp modelId="{B1068965-8239-4465-A554-879C1D6DFFE5}">
      <dsp:nvSpPr>
        <dsp:cNvPr id="0" name=""/>
        <dsp:cNvSpPr/>
      </dsp:nvSpPr>
      <dsp:spPr>
        <a:xfrm>
          <a:off x="929463" y="443528"/>
          <a:ext cx="4645154" cy="4645154"/>
        </a:xfrm>
        <a:prstGeom prst="pie">
          <a:avLst>
            <a:gd name="adj1" fmla="val 19800000"/>
            <a:gd name="adj2" fmla="val 1800000"/>
          </a:avLst>
        </a:prstGeom>
        <a:solidFill>
          <a:schemeClr val="accent5">
            <a:hueOff val="325421"/>
            <a:satOff val="18342"/>
            <a:lumOff val="-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Volunteers/ Temporary Service </a:t>
          </a:r>
        </a:p>
      </dsp:txBody>
      <dsp:txXfrm>
        <a:off x="4109182" y="2296060"/>
        <a:ext cx="1404606" cy="940090"/>
      </dsp:txXfrm>
    </dsp:sp>
    <dsp:sp modelId="{C851C2B1-F83E-4FDB-97D3-794821097901}">
      <dsp:nvSpPr>
        <dsp:cNvPr id="0" name=""/>
        <dsp:cNvSpPr/>
      </dsp:nvSpPr>
      <dsp:spPr>
        <a:xfrm>
          <a:off x="929463" y="443528"/>
          <a:ext cx="4645154" cy="4645154"/>
        </a:xfrm>
        <a:prstGeom prst="pie">
          <a:avLst>
            <a:gd name="adj1" fmla="val 1800000"/>
            <a:gd name="adj2" fmla="val 5400000"/>
          </a:avLst>
        </a:prstGeom>
        <a:solidFill>
          <a:schemeClr val="accent5">
            <a:hueOff val="650843"/>
            <a:satOff val="36684"/>
            <a:lumOff val="-1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CRS             TDYs</a:t>
          </a:r>
        </a:p>
      </dsp:txBody>
      <dsp:txXfrm>
        <a:off x="3301810" y="3595597"/>
        <a:ext cx="1354836" cy="995390"/>
      </dsp:txXfrm>
    </dsp:sp>
    <dsp:sp modelId="{6752701A-75E0-479C-9311-111ED38D2E09}">
      <dsp:nvSpPr>
        <dsp:cNvPr id="0" name=""/>
        <dsp:cNvSpPr/>
      </dsp:nvSpPr>
      <dsp:spPr>
        <a:xfrm>
          <a:off x="929463" y="443528"/>
          <a:ext cx="4645154" cy="4645154"/>
        </a:xfrm>
        <a:prstGeom prst="pie">
          <a:avLst>
            <a:gd name="adj1" fmla="val 5400000"/>
            <a:gd name="adj2" fmla="val 9000000"/>
          </a:avLst>
        </a:prstGeom>
        <a:solidFill>
          <a:schemeClr val="accent5">
            <a:hueOff val="976264"/>
            <a:satOff val="55026"/>
            <a:lumOff val="-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CRS      Short Term Assignment</a:t>
          </a:r>
        </a:p>
      </dsp:txBody>
      <dsp:txXfrm>
        <a:off x="1847434" y="3595597"/>
        <a:ext cx="1354836" cy="995390"/>
      </dsp:txXfrm>
    </dsp:sp>
    <dsp:sp modelId="{E65FDEB7-E360-4EA8-B1F1-D94A5379FA51}">
      <dsp:nvSpPr>
        <dsp:cNvPr id="0" name=""/>
        <dsp:cNvSpPr/>
      </dsp:nvSpPr>
      <dsp:spPr>
        <a:xfrm>
          <a:off x="929463" y="443528"/>
          <a:ext cx="4645154" cy="4645154"/>
        </a:xfrm>
        <a:prstGeom prst="pie">
          <a:avLst>
            <a:gd name="adj1" fmla="val 9000000"/>
            <a:gd name="adj2" fmla="val 12600000"/>
          </a:avLst>
        </a:prstGeom>
        <a:solidFill>
          <a:schemeClr val="accent5">
            <a:hueOff val="1301686"/>
            <a:satOff val="73368"/>
            <a:lumOff val="-2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Consultants</a:t>
          </a:r>
        </a:p>
      </dsp:txBody>
      <dsp:txXfrm>
        <a:off x="1001353" y="2296060"/>
        <a:ext cx="1404606" cy="940090"/>
      </dsp:txXfrm>
    </dsp:sp>
    <dsp:sp modelId="{189830C4-C886-4D0A-A95E-7C4310D686A9}">
      <dsp:nvSpPr>
        <dsp:cNvPr id="0" name=""/>
        <dsp:cNvSpPr/>
      </dsp:nvSpPr>
      <dsp:spPr>
        <a:xfrm>
          <a:off x="940519" y="428245"/>
          <a:ext cx="4645154" cy="4645154"/>
        </a:xfrm>
        <a:prstGeom prst="pie">
          <a:avLst>
            <a:gd name="adj1" fmla="val 12600000"/>
            <a:gd name="adj2" fmla="val 16200000"/>
          </a:avLst>
        </a:prstGeom>
        <a:solidFill>
          <a:schemeClr val="accent5">
            <a:hueOff val="1627107"/>
            <a:satOff val="91710"/>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Nat’l CP Staff</a:t>
          </a:r>
        </a:p>
      </dsp:txBody>
      <dsp:txXfrm>
        <a:off x="1858490" y="925940"/>
        <a:ext cx="1354836" cy="99539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t>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t>‹#›</a:t>
            </a:fld>
            <a:endParaRPr lang="en-US" dirty="0"/>
          </a:p>
        </p:txBody>
      </p:sp>
    </p:spTree>
    <p:extLst>
      <p:ext uri="{BB962C8B-B14F-4D97-AF65-F5344CB8AC3E}">
        <p14:creationId xmlns:p14="http://schemas.microsoft.com/office/powerpoint/2010/main"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t>1/9/2018</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t>‹#›</a:t>
            </a:fld>
            <a:endParaRPr lang="en-US" dirty="0"/>
          </a:p>
        </p:txBody>
      </p:sp>
    </p:spTree>
    <p:extLst>
      <p:ext uri="{BB962C8B-B14F-4D97-AF65-F5344CB8AC3E}">
        <p14:creationId xmlns:p14="http://schemas.microsoft.com/office/powerpoint/2010/main"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Welcome to the second presentation on staff care during emergencies. </a:t>
            </a:r>
            <a:endParaRPr lang="en-US" dirty="0"/>
          </a:p>
        </p:txBody>
      </p:sp>
      <p:sp>
        <p:nvSpPr>
          <p:cNvPr id="4" name="Slide Number Placeholder 3"/>
          <p:cNvSpPr>
            <a:spLocks noGrp="1"/>
          </p:cNvSpPr>
          <p:nvPr>
            <p:ph type="sldNum" sz="quarter" idx="10"/>
          </p:nvPr>
        </p:nvSpPr>
        <p:spPr/>
        <p:txBody>
          <a:bodyPr/>
          <a:lstStyle/>
          <a:p>
            <a:pPr>
              <a:defRPr/>
            </a:pPr>
            <a:fld id="{EA44C222-8371-3043-B416-0559872816F5}" type="slidenum">
              <a:rPr lang="en-US" smtClean="0"/>
              <a:pPr>
                <a:defRPr/>
              </a:pPr>
              <a:t>1</a:t>
            </a:fld>
            <a:endParaRPr lang="en-US" dirty="0"/>
          </a:p>
        </p:txBody>
      </p:sp>
    </p:spTree>
    <p:extLst>
      <p:ext uri="{BB962C8B-B14F-4D97-AF65-F5344CB8AC3E}">
        <p14:creationId xmlns:p14="http://schemas.microsoft.com/office/powerpoint/2010/main" val="427414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Letting people know how their efforts are contributing to the response, how they personally are helping to make life better for people affected by the emergency, is also important in helping staff retain a sense of purpose and meaning.   This can be done through sharing progress updates and beneficiary stories with staff, and helping staff understand how their position or department is assisting in moving the emergency response forward.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10</a:t>
            </a:fld>
            <a:endParaRPr lang="en-US" dirty="0"/>
          </a:p>
        </p:txBody>
      </p:sp>
    </p:spTree>
    <p:extLst>
      <p:ext uri="{BB962C8B-B14F-4D97-AF65-F5344CB8AC3E}">
        <p14:creationId xmlns:p14="http://schemas.microsoft.com/office/powerpoint/2010/main" val="17582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addition to the mental and spiritual support CRS can give to staff, also consider their physical and emotional needs.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On the physical side, staff must have access to basic necessities to sustain themselves, before they can do their job…   this includes things like nutritious food, water, hygiene supplies, and a place to sleep.   They will also need to be able to physically get to work.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development programs, staff are typically expected to do this for themselves, using their salaries or – when going to the field – through per diem and hotel reimbursements.   In an emergency, however, markets and infrastructure may have been negatively impacted.  Availability and costs of basic necessities may have changed drastically.  In some cases, national staff and local volunteers may also be dealing with the loss of their homes and belongings.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You’ll need to assess the effects the emergency may be having on your context and support your staff – both national and international - accordingly.  Consider:</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reviewing &amp; updating Per Diem rates for the various locations staff will be working in, and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temporarily providing additional allowances during the emergency period, especially for national staff.</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If markets are not functioning well, and essentials are not readily accessible to staff, CRS may need to directly provide these.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Note that providing meals for staff members may also be warranted if staff are working long hours or are out in the field, and cannot leave their post to find food.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11</a:t>
            </a:fld>
            <a:endParaRPr lang="en-US" dirty="0"/>
          </a:p>
        </p:txBody>
      </p:sp>
    </p:spTree>
    <p:extLst>
      <p:ext uri="{BB962C8B-B14F-4D97-AF65-F5344CB8AC3E}">
        <p14:creationId xmlns:p14="http://schemas.microsoft.com/office/powerpoint/2010/main" val="316984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You’ll also want to ensure that staff have adequate time away from work to recharge.   This includes having time to oneself, time to engage in exercise and other non-work related activities, and time to socialize with family and friends.  Bear in mind that staff exercise and social activities should be low profile and culturally acceptable.</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 might consider building some of this into work schedules – having group exercise or meditation time on certain days, or having an office lunch.   For staff living in the field, movie nights or game nights are often popular.</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12</a:t>
            </a:fld>
            <a:endParaRPr lang="en-US" dirty="0"/>
          </a:p>
        </p:txBody>
      </p:sp>
    </p:spTree>
    <p:extLst>
      <p:ext uri="{BB962C8B-B14F-4D97-AF65-F5344CB8AC3E}">
        <p14:creationId xmlns:p14="http://schemas.microsoft.com/office/powerpoint/2010/main" val="258612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You’ll also need to keep an eye on the amount of work time your staff are putting in.  This will often be much higher than normal during an emergency response…  Staff will not be able to sustain this for prolonged periods, so you’ll need to determine how to address this.  This may be done through adjusting schedules – for instance, having rotating distribution teams which work three days and then have a day off.  You may also consider putting R&amp;R or compensation time policies in place.  You should also be reviewing the staffing structure regularly &amp; adding staff as necessary.</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13</a:t>
            </a:fld>
            <a:endParaRPr lang="en-US" dirty="0"/>
          </a:p>
        </p:txBody>
      </p:sp>
    </p:spTree>
    <p:extLst>
      <p:ext uri="{BB962C8B-B14F-4D97-AF65-F5344CB8AC3E}">
        <p14:creationId xmlns:p14="http://schemas.microsoft.com/office/powerpoint/2010/main" val="230740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If living accommodations are being provided by CRS, try to separate the living area from office areas as much as possible.  If feasible, it’s best to have completely separate living and office facilities.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Staff accommodations should have both personal and social spaces and, especially for longer-term emergency programs, they should have a kitchen and entertainment equipment.  Having internet access is important, to give staff the ability to communicate with friends and family during their off hours.   Exercise equipment like a treadmill, exercise bike or yoga videos should also be considered, especially in areas where the other sports &amp; exercise opportunities are limited.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14</a:t>
            </a:fld>
            <a:endParaRPr lang="en-US" dirty="0"/>
          </a:p>
        </p:txBody>
      </p:sp>
    </p:spTree>
    <p:extLst>
      <p:ext uri="{BB962C8B-B14F-4D97-AF65-F5344CB8AC3E}">
        <p14:creationId xmlns:p14="http://schemas.microsoft.com/office/powerpoint/2010/main" val="262898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To help staff encountering elevated demands and stress, the Country Program should provide access to and promote staff use of psycho-social support (PSS) services.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Headington Institute is a US based organization, contracted through CRS HQ, that provides counselling to CRS staff…  they are available either over the telephone or on-line.  Contact Benefits in Human Resources at headquarters if you need more information about Headington Institute and the support they provide.</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Country Program can also use local service providers.  This may be more helpful to national staff for language or cultural reasons and is good to have if in-person support is needed.</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CP can also train interested staff in Psychological First Aid… also called Emotional First Aid.  These staff act as non-clinical, first responders for their colleagues and co-workers, keeping an eye out for staff exhibiting signs of elevated stress, providing them with initial support and linking them to higher level care.   The Protection Cluster or its member agencies, such as UNICEF or ICRC, often make this training available in country… it is usually designed towards providing this service in the community, but can be adapted to use with staff.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CP should also institute a policy to promote wellbeing of staff suffering acute stress or burn-out.  This may include:</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providing group or individual PSS services -  this can be done both at work and outside of work,</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developing medical evacuation contingencies, and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allowing special sick or personal leave, beyond the CP norm</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15</a:t>
            </a:fld>
            <a:endParaRPr lang="en-US" dirty="0"/>
          </a:p>
        </p:txBody>
      </p:sp>
    </p:spTree>
    <p:extLst>
      <p:ext uri="{BB962C8B-B14F-4D97-AF65-F5344CB8AC3E}">
        <p14:creationId xmlns:p14="http://schemas.microsoft.com/office/powerpoint/2010/main" val="248306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As you’re reviewing and temporarily adjusting your staff policies to address the emergency, remember that policies </a:t>
            </a:r>
            <a:r>
              <a:rPr lang="en-US" sz="1300" i="1" kern="1200" dirty="0">
                <a:solidFill>
                  <a:schemeClr val="tx1"/>
                </a:solidFill>
                <a:effectLst/>
                <a:latin typeface="+mn-lt"/>
                <a:ea typeface="+mn-ea"/>
                <a:cs typeface="+mn-cs"/>
              </a:rPr>
              <a:t>may differ </a:t>
            </a:r>
            <a:r>
              <a:rPr lang="en-US" sz="1300" kern="1200" dirty="0">
                <a:solidFill>
                  <a:schemeClr val="tx1"/>
                </a:solidFill>
                <a:effectLst/>
                <a:latin typeface="+mn-lt"/>
                <a:ea typeface="+mn-ea"/>
                <a:cs typeface="+mn-cs"/>
              </a:rPr>
              <a:t>by location and staff role or category.  For instance, national and international staff sent to difficult field locations, seeing firsthand the damage done by a disaster, will likely be under more stress than those working in areas not directly impacted by the emergency.  As a result, you might decide to provide these field-based staff with more downtime – through either R&amp;R or compensation time policies.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16</a:t>
            </a:fld>
            <a:endParaRPr lang="en-US" dirty="0"/>
          </a:p>
        </p:txBody>
      </p:sp>
    </p:spTree>
    <p:extLst>
      <p:ext uri="{BB962C8B-B14F-4D97-AF65-F5344CB8AC3E}">
        <p14:creationId xmlns:p14="http://schemas.microsoft.com/office/powerpoint/2010/main" val="3915399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If a staff policy for the emergency response will affect various staff differently:</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make sure that, in your discussions, you include all locations and staff categories --  the CP staff, both national and international, old and new;  local volunteers; TDYs; staff on short term assignments; and consultants.  Note that in </a:t>
            </a:r>
            <a:r>
              <a:rPr lang="en-US" sz="1300" kern="1200" dirty="0" err="1">
                <a:solidFill>
                  <a:schemeClr val="tx1"/>
                </a:solidFill>
                <a:effectLst/>
                <a:latin typeface="+mn-lt"/>
                <a:ea typeface="+mn-ea"/>
                <a:cs typeface="+mn-cs"/>
              </a:rPr>
              <a:t>somes</a:t>
            </a:r>
            <a:r>
              <a:rPr lang="en-US" sz="1300" kern="1200" dirty="0">
                <a:solidFill>
                  <a:schemeClr val="tx1"/>
                </a:solidFill>
                <a:effectLst/>
                <a:latin typeface="+mn-lt"/>
                <a:ea typeface="+mn-ea"/>
                <a:cs typeface="+mn-cs"/>
              </a:rPr>
              <a:t> cases, staff in another country program or the region may be supporting the emergency response in significant ways…  the region should assist in considering staff care policies that may need to be put in place for these staff.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Carefully consider what you are supporting &amp; why.  Make sure your temporary policy will have the consequences you intend it to have, and will support the staff you are intending to support.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Clearly specify the policy by location &amp; staff role/category, and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Explain any differences to the staff affected by the policy, to reduce any potential misunderstandings or tensions among staff.</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general, it is often best to have broad policies at the outset of a response, minimizing differences in support by staff category or location;  more nuanced policies can be put in place over time…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17</a:t>
            </a:fld>
            <a:endParaRPr lang="en-US" dirty="0"/>
          </a:p>
        </p:txBody>
      </p:sp>
    </p:spTree>
    <p:extLst>
      <p:ext uri="{BB962C8B-B14F-4D97-AF65-F5344CB8AC3E}">
        <p14:creationId xmlns:p14="http://schemas.microsoft.com/office/powerpoint/2010/main" val="113876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Once you have set or updated these policies for the emergency period, make sure they are shared and equitably enforced across offices and departments.  </a:t>
            </a:r>
          </a:p>
          <a:p>
            <a:r>
              <a:rPr lang="en-US" sz="1300" kern="1200" dirty="0">
                <a:solidFill>
                  <a:schemeClr val="tx1"/>
                </a:solidFill>
                <a:effectLst/>
                <a:latin typeface="+mn-lt"/>
                <a:ea typeface="+mn-ea"/>
                <a:cs typeface="+mn-cs"/>
              </a:rPr>
              <a:t>One program manager, for instance, cannot refuse to allow his or her staff to go on R&amp;R;  and a per diem policy should not be enforced differently by each field office.  </a:t>
            </a:r>
          </a:p>
          <a:p>
            <a:r>
              <a:rPr lang="en-US" sz="1300" kern="1200" dirty="0">
                <a:solidFill>
                  <a:schemeClr val="tx1"/>
                </a:solidFill>
                <a:effectLst/>
                <a:latin typeface="+mn-lt"/>
                <a:ea typeface="+mn-ea"/>
                <a:cs typeface="+mn-cs"/>
              </a:rPr>
              <a:t>Given that emergency contexts are very fluid, you’ll need to review the policies on a regular basis &amp; update them as needed.   A review should be done, at minimum, every three months over the course of the response and recovery.</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 should gather feedback from staff as you’re undertaking your reviews;   it’s helpful to do exit interviews with TDY staff to capture their perspective as well.</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And bear in mind - if you’re making changes that will make the policy more generous to staff, put it into effect as soon as possible.   If the changes will be less generous, make sure the updated policy is shared with staff well in advance of the effective date, so that staff can mentally adjust to the new policy.  Pay special attention to issues such as R&amp;R, where people need to be making travel arrangements ahead of time.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18</a:t>
            </a:fld>
            <a:endParaRPr lang="en-US" dirty="0"/>
          </a:p>
        </p:txBody>
      </p:sp>
    </p:spTree>
    <p:extLst>
      <p:ext uri="{BB962C8B-B14F-4D97-AF65-F5344CB8AC3E}">
        <p14:creationId xmlns:p14="http://schemas.microsoft.com/office/powerpoint/2010/main" val="275020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As you’re making decisions and moving forward with implementing staff care support, remember to keep the speed and effectiveness of the response as well as safety and security in mind.</a:t>
            </a:r>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19</a:t>
            </a:fld>
            <a:endParaRPr lang="en-US" dirty="0"/>
          </a:p>
        </p:txBody>
      </p:sp>
    </p:spTree>
    <p:extLst>
      <p:ext uri="{BB962C8B-B14F-4D97-AF65-F5344CB8AC3E}">
        <p14:creationId xmlns:p14="http://schemas.microsoft.com/office/powerpoint/2010/main" val="136639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the first staff care presentation, the discussion focused on the effects humanitarian work may have on staff and the personal steps you and your emergency co-workers can take to mitigate these effects.  If you haven’t seen this presentation, it would be good to watch it before viewing this one.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this presentation, we will focus on how Country Programs may adapt policies &amp; procedures at the organizational level, to support staff health and wellbeing during an emergency response and recovery.</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a:t>
            </a:fld>
            <a:endParaRPr lang="en-US" dirty="0"/>
          </a:p>
        </p:txBody>
      </p:sp>
    </p:spTree>
    <p:extLst>
      <p:ext uri="{BB962C8B-B14F-4D97-AF65-F5344CB8AC3E}">
        <p14:creationId xmlns:p14="http://schemas.microsoft.com/office/powerpoint/2010/main" val="3178582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Headington Institute website is an excellent resource on stress and personal resilience, while the CRS Safe &amp; Sound Manual and Human Resources section of the Emergency Field Operations Manual can provide additional information on staff safety and wellbeing. The EFOM also includes guidance and templates for R&amp;R and other policies typically put in place during emergencies.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And if you need more guidance or support, please don’t hesitate to reach out to the HRD!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20</a:t>
            </a:fld>
            <a:endParaRPr lang="en-US" dirty="0"/>
          </a:p>
        </p:txBody>
      </p:sp>
    </p:spTree>
    <p:extLst>
      <p:ext uri="{BB962C8B-B14F-4D97-AF65-F5344CB8AC3E}">
        <p14:creationId xmlns:p14="http://schemas.microsoft.com/office/powerpoint/2010/main" val="1546652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And we’d like to end with grateful acknowledgement to Headington Institute, for providing the information and graphics concerning stress, stress management and resilience, used in these staff care presentations.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21</a:t>
            </a:fld>
            <a:endParaRPr lang="en-US" dirty="0"/>
          </a:p>
        </p:txBody>
      </p:sp>
    </p:spTree>
    <p:extLst>
      <p:ext uri="{BB962C8B-B14F-4D97-AF65-F5344CB8AC3E}">
        <p14:creationId xmlns:p14="http://schemas.microsoft.com/office/powerpoint/2010/main" val="312642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the first staff care presentation, we talked about the risks associated with high stress levels and the steps people can take to manage their personal stress…  the emergency itself, however, can create barriers to staff taking these steps.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So – what can CRS do to support staff wellbeing in an emergency?  To keep staff healthy and positive in the face of sometimes overwhelming circumstances?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3</a:t>
            </a:fld>
            <a:endParaRPr lang="en-US" dirty="0"/>
          </a:p>
        </p:txBody>
      </p:sp>
    </p:spTree>
    <p:extLst>
      <p:ext uri="{BB962C8B-B14F-4D97-AF65-F5344CB8AC3E}">
        <p14:creationId xmlns:p14="http://schemas.microsoft.com/office/powerpoint/2010/main" val="40176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Each individual is ultimately responsible for their own wellbeing.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CRS’ role is to facilitate each staff member’s ability to take care of themselves and to minimize any added burdens that may be created by the organization itself.  </a:t>
            </a:r>
          </a:p>
          <a:p>
            <a:r>
              <a:rPr lang="en-US" sz="1300" kern="1200" dirty="0">
                <a:solidFill>
                  <a:schemeClr val="tx1"/>
                </a:solidFill>
                <a:effectLst/>
                <a:latin typeface="+mn-lt"/>
                <a:ea typeface="+mn-ea"/>
                <a:cs typeface="+mn-cs"/>
              </a:rPr>
              <a:t>Country Program management should therefore concentrate on three key actions: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Informing staff about the risks to their health &amp; wellbeing, and what they can do on a personal level to reduce these risks;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Minimizing organizational stressors on staff, and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Providing staff with access to opportunities &amp; resources that can help them promote their health &amp; resilience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4</a:t>
            </a:fld>
            <a:endParaRPr lang="en-US" dirty="0"/>
          </a:p>
        </p:txBody>
      </p:sp>
    </p:spTree>
    <p:extLst>
      <p:ext uri="{BB962C8B-B14F-4D97-AF65-F5344CB8AC3E}">
        <p14:creationId xmlns:p14="http://schemas.microsoft.com/office/powerpoint/2010/main" val="68349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first step is to ensure that staff are basing decisions on good knowledge.  CRS should provide all staff with an </a:t>
            </a:r>
            <a:r>
              <a:rPr lang="en-US" sz="1300" b="1" i="1" kern="1200" dirty="0">
                <a:solidFill>
                  <a:schemeClr val="tx1"/>
                </a:solidFill>
                <a:effectLst/>
                <a:latin typeface="+mn-lt"/>
                <a:ea typeface="+mn-ea"/>
                <a:cs typeface="+mn-cs"/>
              </a:rPr>
              <a:t>orientation</a:t>
            </a:r>
            <a:r>
              <a:rPr lang="en-US" sz="1300" kern="1200" dirty="0">
                <a:solidFill>
                  <a:schemeClr val="tx1"/>
                </a:solidFill>
                <a:effectLst/>
                <a:latin typeface="+mn-lt"/>
                <a:ea typeface="+mn-ea"/>
                <a:cs typeface="+mn-cs"/>
              </a:rPr>
              <a:t> on the safety, security &amp; health risks they will be facing during the emergency response, including the effects of stress.  This orientation should be tailored to the context.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orientation should also discuss the protective safety &amp; security protocols CRS is putting in place, along with measures staff can take to promote their health, including the physical, mental, emotional and spiritual actions they can take to increase their resilience to stress.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Remember to provide this orientation to all staff, including country program staff – both international &amp; national - as well as the new hires, volunteers, consultants, </a:t>
            </a:r>
            <a:r>
              <a:rPr lang="en-US" sz="1300" kern="1200" dirty="0" err="1">
                <a:solidFill>
                  <a:schemeClr val="tx1"/>
                </a:solidFill>
                <a:effectLst/>
                <a:latin typeface="+mn-lt"/>
                <a:ea typeface="+mn-ea"/>
                <a:cs typeface="+mn-cs"/>
              </a:rPr>
              <a:t>TDYers</a:t>
            </a:r>
            <a:r>
              <a:rPr lang="en-US" sz="1300" kern="1200" dirty="0">
                <a:solidFill>
                  <a:schemeClr val="tx1"/>
                </a:solidFill>
                <a:effectLst/>
                <a:latin typeface="+mn-lt"/>
                <a:ea typeface="+mn-ea"/>
                <a:cs typeface="+mn-cs"/>
              </a:rPr>
              <a:t> and those on short term assignments.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5</a:t>
            </a:fld>
            <a:endParaRPr lang="en-US" dirty="0"/>
          </a:p>
        </p:txBody>
      </p:sp>
    </p:spTree>
    <p:extLst>
      <p:ext uri="{BB962C8B-B14F-4D97-AF65-F5344CB8AC3E}">
        <p14:creationId xmlns:p14="http://schemas.microsoft.com/office/powerpoint/2010/main" val="65441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next thing Region and Country Program management can do is minimize organizational stressors.   Common stress factors related to work are:</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conflict among team members or with supervisors;</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unclear job roles &amp; responsibilities;</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lack of appropriate resources to do the job expected… this can include things such as personnel, time, logistical support, or skills;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heavy workloads &amp; long hours;</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issues with leadership &amp; management structure; and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unclear mission objectives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These types of issues can have a significant impact on your staff.   In fact, humanitarian workers often identify </a:t>
            </a:r>
            <a:r>
              <a:rPr lang="en-US" sz="1300" b="1" i="1" kern="1200" dirty="0">
                <a:solidFill>
                  <a:schemeClr val="tx1"/>
                </a:solidFill>
                <a:effectLst/>
                <a:latin typeface="+mn-lt"/>
                <a:ea typeface="+mn-ea"/>
                <a:cs typeface="+mn-cs"/>
              </a:rPr>
              <a:t>organizational factors </a:t>
            </a:r>
            <a:r>
              <a:rPr lang="en-US" sz="1300" kern="1200" dirty="0">
                <a:solidFill>
                  <a:schemeClr val="tx1"/>
                </a:solidFill>
                <a:effectLst/>
                <a:latin typeface="+mn-lt"/>
                <a:ea typeface="+mn-ea"/>
                <a:cs typeface="+mn-cs"/>
              </a:rPr>
              <a:t>as a </a:t>
            </a:r>
            <a:r>
              <a:rPr lang="en-US" sz="1300" b="1" i="1" kern="1200" dirty="0">
                <a:solidFill>
                  <a:schemeClr val="tx1"/>
                </a:solidFill>
                <a:effectLst/>
                <a:latin typeface="+mn-lt"/>
                <a:ea typeface="+mn-ea"/>
                <a:cs typeface="+mn-cs"/>
              </a:rPr>
              <a:t>major cause </a:t>
            </a:r>
            <a:r>
              <a:rPr lang="en-US" sz="1300" kern="1200" dirty="0">
                <a:solidFill>
                  <a:schemeClr val="tx1"/>
                </a:solidFill>
                <a:effectLst/>
                <a:latin typeface="+mn-lt"/>
                <a:ea typeface="+mn-ea"/>
                <a:cs typeface="+mn-cs"/>
              </a:rPr>
              <a:t>of chronic stress.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6</a:t>
            </a:fld>
            <a:endParaRPr lang="en-US" dirty="0"/>
          </a:p>
        </p:txBody>
      </p:sp>
    </p:spTree>
    <p:extLst>
      <p:ext uri="{BB962C8B-B14F-4D97-AF65-F5344CB8AC3E}">
        <p14:creationId xmlns:p14="http://schemas.microsoft.com/office/powerpoint/2010/main" val="213774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One of the specific steps the region and country program can take to minimize organizational stressors is to focus on finding and retaining strong, experienced leaders for the emergency response &amp; recovery…  This senior leadership will be able to clearly define staff roles &amp; responsibilities, train and mentor their staff, and provide ongoing supervision and support.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addition, the country program management needs to ensure that staff are kept up to date on changes in the staff structure and procedures.  This will help to create competent and cohesive teams, which in turn will lessen staff frustration, boost staff confidence in their ability to do their jobs, and foster positive attitudes.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7</a:t>
            </a:fld>
            <a:endParaRPr lang="en-US" dirty="0"/>
          </a:p>
        </p:txBody>
      </p:sp>
    </p:spTree>
    <p:extLst>
      <p:ext uri="{BB962C8B-B14F-4D97-AF65-F5344CB8AC3E}">
        <p14:creationId xmlns:p14="http://schemas.microsoft.com/office/powerpoint/2010/main" val="296374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As part of this, it’s important to let staff know that their dedication, hard work and personal sacrifice are appreciated.  Depending on the context, you should consider instituting or adjusting hardship &amp; hazard pay, recognizing and compensating staff who are taking on additional responsibilities or “acting” capacities, and holding events to celebrate staff achievements and project milestones.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8</a:t>
            </a:fld>
            <a:endParaRPr lang="en-US" dirty="0"/>
          </a:p>
        </p:txBody>
      </p:sp>
    </p:spTree>
    <p:extLst>
      <p:ext uri="{BB962C8B-B14F-4D97-AF65-F5344CB8AC3E}">
        <p14:creationId xmlns:p14="http://schemas.microsoft.com/office/powerpoint/2010/main" val="87733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And it’s also important to remember that an emergency may hit one area or part of the country much more than another. When this happens, it can create tensions between those staff who are on the front lines, experiencing the devastation first hand, and those who are not.  Those in the field will often feel a sense of urgency that the staff in the main office don’t… while the staff in the main office may feel that front line staff have unrealistic expectations of them and resent the pressure.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You’ll need to promote a sense of understanding and collaboration between staff… giving office-based support staff the opportunity to see the situation in the field and experience the challenges their colleagues are dealing with is often helpful in fostering this understanding.</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9</a:t>
            </a:fld>
            <a:endParaRPr lang="en-US" dirty="0"/>
          </a:p>
        </p:txBody>
      </p:sp>
    </p:spTree>
    <p:extLst>
      <p:ext uri="{BB962C8B-B14F-4D97-AF65-F5344CB8AC3E}">
        <p14:creationId xmlns:p14="http://schemas.microsoft.com/office/powerpoint/2010/main" val="98486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79582" y="2211276"/>
            <a:ext cx="5810250" cy="1554241"/>
          </a:xfrm>
        </p:spPr>
        <p:txBody>
          <a:bodyPr>
            <a:noAutofit/>
          </a:bodyPr>
          <a:lstStyle>
            <a:lvl1pPr>
              <a:defRPr sz="3800">
                <a:solidFill>
                  <a:schemeClr val="tx2"/>
                </a:solidFill>
              </a:defRPr>
            </a:lvl1pPr>
          </a:lstStyle>
          <a:p>
            <a:r>
              <a:rPr lang="en-US" dirty="0"/>
              <a:t>Title goes here</a:t>
            </a:r>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2679583" y="3900562"/>
            <a:ext cx="579437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4298" y="5179818"/>
            <a:ext cx="3334512" cy="2602992"/>
          </a:xfrm>
          <a:prstGeom prst="rect">
            <a:avLst/>
          </a:prstGeom>
        </p:spPr>
      </p:pic>
      <p:pic>
        <p:nvPicPr>
          <p:cNvPr id="10" name="Picture 9" descr="CRS_Logo_Pos_Hor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16702" y="1009936"/>
            <a:ext cx="6400376" cy="763792"/>
          </a:xfrm>
          <a:prstGeom prst="rect">
            <a:avLst/>
          </a:prstGeom>
        </p:spPr>
      </p:pic>
      <p:pic>
        <p:nvPicPr>
          <p:cNvPr id="5" name="Picture 4" descr="CRS_Tag_Fresh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79582" y="7057368"/>
            <a:ext cx="3115056" cy="268224"/>
          </a:xfrm>
          <a:prstGeom prst="rect">
            <a:avLst/>
          </a:prstGeom>
        </p:spPr>
      </p:pic>
      <p:pic>
        <p:nvPicPr>
          <p:cNvPr id="6" name="Picture 5" descr="fresh_corner_lef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
            <a:ext cx="3299882" cy="3281395"/>
          </a:xfrm>
          <a:prstGeom prst="rect">
            <a:avLst/>
          </a:prstGeom>
        </p:spPr>
      </p:pic>
    </p:spTree>
    <p:extLst>
      <p:ext uri="{BB962C8B-B14F-4D97-AF65-F5344CB8AC3E}">
        <p14:creationId xmlns:p14="http://schemas.microsoft.com/office/powerpoint/2010/main" val="1395277899"/>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996437912"/>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676892325"/>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8"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78295062"/>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4919455"/>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a:t>Title goes here</a:t>
            </a:r>
          </a:p>
        </p:txBody>
      </p:sp>
      <p:pic>
        <p:nvPicPr>
          <p:cNvPr id="10" name="Picture 9"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8434187"/>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ooter_fresh.jp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7031736"/>
            <a:ext cx="10058400" cy="740664"/>
          </a:xfrm>
          <a:prstGeom prst="rect">
            <a:avLst/>
          </a:prstGeom>
        </p:spPr>
      </p:pic>
      <p:sp>
        <p:nvSpPr>
          <p:cNvPr id="2" name="Title Placeholder 1"/>
          <p:cNvSpPr>
            <a:spLocks noGrp="1"/>
          </p:cNvSpPr>
          <p:nvPr>
            <p:ph type="title"/>
          </p:nvPr>
        </p:nvSpPr>
        <p:spPr>
          <a:xfrm>
            <a:off x="914400" y="-4670"/>
            <a:ext cx="7315200" cy="1124712"/>
          </a:xfrm>
          <a:prstGeom prst="rect">
            <a:avLst/>
          </a:prstGeom>
        </p:spPr>
        <p:txBody>
          <a:bodyPr vert="horz" lIns="0" tIns="0" rIns="101882"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914400" y="1587677"/>
            <a:ext cx="8229600" cy="517888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35409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6" r:id="rId5"/>
    <p:sldLayoutId id="2147483651" r:id="rId6"/>
    <p:sldLayoutId id="2147483654" r:id="rId7"/>
    <p:sldLayoutId id="2147483655" r:id="rId8"/>
  </p:sldLayoutIdLst>
  <mc:AlternateContent xmlns:mc="http://schemas.openxmlformats.org/markup-compatibility/2006" xmlns:p14="http://schemas.microsoft.com/office/powerpoint/2010/main">
    <mc:Choice Requires="p14">
      <p:transition spd="med" p14:dur="700" advTm="65789">
        <p:fade/>
      </p:transition>
    </mc:Choice>
    <mc:Fallback xmlns="">
      <p:transition spd="med" advTm="65789">
        <p:fade/>
      </p:transition>
    </mc:Fallback>
  </mc:AlternateContent>
  <p:hf hdr="0" ftr="0" dt="0"/>
  <p:txStyles>
    <p:title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p:titleStyle>
    <p:body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hyperlink" Target="http://efom.crs.org/" TargetMode="External"/><Relationship Id="rId4" Type="http://schemas.openxmlformats.org/officeDocument/2006/relationships/hyperlink" Target="http://www.headington-institut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10058400" cy="1293962"/>
          </a:xfrm>
          <a:solidFill>
            <a:srgbClr val="CCF6CA"/>
          </a:solidFill>
        </p:spPr>
        <p:txBody>
          <a:bodyPr/>
          <a:lstStyle/>
          <a:p>
            <a:pPr algn="ctr"/>
            <a:r>
              <a:rPr lang="en-US" sz="4400" b="0" dirty="0">
                <a:solidFill>
                  <a:schemeClr val="tx1"/>
                </a:solidFill>
                <a:latin typeface="Palatino" charset="0"/>
                <a:ea typeface="Palatino" charset="0"/>
                <a:cs typeface="Palatino" charset="0"/>
              </a:rPr>
              <a:t>Operations in Emergencies:</a:t>
            </a:r>
            <a:br>
              <a:rPr lang="en-US" sz="4400" b="0" dirty="0">
                <a:solidFill>
                  <a:schemeClr val="tx1"/>
                </a:solidFill>
                <a:latin typeface="Palatino" charset="0"/>
                <a:ea typeface="Palatino" charset="0"/>
                <a:cs typeface="Palatino" charset="0"/>
              </a:rPr>
            </a:br>
            <a:r>
              <a:rPr lang="en-US" sz="4400" dirty="0">
                <a:latin typeface="Palatino" charset="0"/>
                <a:ea typeface="Palatino" charset="0"/>
                <a:cs typeface="Palatino" charset="0"/>
              </a:rPr>
              <a:t>Staff Care – CRS Policies &amp; Procedures</a:t>
            </a:r>
          </a:p>
        </p:txBody>
      </p:sp>
      <p:pic>
        <p:nvPicPr>
          <p:cNvPr id="3" name="Picture 2"/>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0" y="1293963"/>
            <a:ext cx="10299940" cy="5716437"/>
          </a:xfrm>
          <a:prstGeom prst="rect">
            <a:avLst/>
          </a:prstGeom>
        </p:spPr>
      </p:pic>
      <p:pic>
        <p:nvPicPr>
          <p:cNvPr id="5" name="Content Placeholder 5" descr="Tsunami.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272" y="2348049"/>
            <a:ext cx="5596128" cy="3696658"/>
          </a:xfrm>
          <a:prstGeom prst="rect">
            <a:avLst/>
          </a:prstGeom>
        </p:spPr>
      </p:pic>
    </p:spTree>
    <p:extLst>
      <p:ext uri="{BB962C8B-B14F-4D97-AF65-F5344CB8AC3E}">
        <p14:creationId xmlns:p14="http://schemas.microsoft.com/office/powerpoint/2010/main" val="320475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sz="2600" b="1" i="1" dirty="0">
              <a:solidFill>
                <a:schemeClr val="tx2"/>
              </a:solidFill>
              <a:latin typeface="Palatino" panose="02040502050505030304" pitchFamily="18" charset="0"/>
            </a:endParaRPr>
          </a:p>
          <a:p>
            <a:pPr marL="0" indent="0">
              <a:buNone/>
            </a:pP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10</a:t>
            </a:fld>
            <a:endParaRPr lang="en-US" dirty="0"/>
          </a:p>
        </p:txBody>
      </p:sp>
      <p:sp>
        <p:nvSpPr>
          <p:cNvPr id="6" name="Content Placeholder 2"/>
          <p:cNvSpPr txBox="1">
            <a:spLocks/>
          </p:cNvSpPr>
          <p:nvPr/>
        </p:nvSpPr>
        <p:spPr>
          <a:xfrm>
            <a:off x="333736" y="1452360"/>
            <a:ext cx="4250366" cy="3081287"/>
          </a:xfrm>
          <a:prstGeom prst="rect">
            <a:avLst/>
          </a:prstGeom>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51169" lvl="1" indent="0" algn="ctr">
              <a:buNone/>
            </a:pPr>
            <a:r>
              <a:rPr lang="en-US" sz="3600" dirty="0">
                <a:solidFill>
                  <a:schemeClr val="tx1"/>
                </a:solidFill>
                <a:latin typeface="Palatino" panose="02040502050505030304" pitchFamily="18" charset="0"/>
              </a:rPr>
              <a:t>Let staff know how            </a:t>
            </a:r>
            <a:r>
              <a:rPr lang="en-US" sz="3600" b="1" i="1" dirty="0">
                <a:solidFill>
                  <a:schemeClr val="tx2"/>
                </a:solidFill>
                <a:latin typeface="Palatino" panose="02040502050505030304" pitchFamily="18" charset="0"/>
              </a:rPr>
              <a:t>their effort              </a:t>
            </a:r>
            <a:r>
              <a:rPr lang="en-US" sz="3600" i="1" dirty="0">
                <a:solidFill>
                  <a:schemeClr val="tx2"/>
                </a:solidFill>
                <a:latin typeface="Palatino" panose="02040502050505030304" pitchFamily="18" charset="0"/>
              </a:rPr>
              <a:t>is contributing            </a:t>
            </a:r>
            <a:r>
              <a:rPr lang="en-US" sz="3600" dirty="0">
                <a:solidFill>
                  <a:schemeClr val="tx1"/>
                </a:solidFill>
                <a:latin typeface="Palatino" panose="02040502050505030304" pitchFamily="18" charset="0"/>
              </a:rPr>
              <a:t>to the response!</a:t>
            </a:r>
          </a:p>
          <a:p>
            <a:pPr marL="251169" lvl="1" indent="0">
              <a:buNone/>
            </a:pPr>
            <a:endParaRPr lang="en-US" sz="3600" dirty="0">
              <a:solidFill>
                <a:schemeClr val="tx1"/>
              </a:solidFill>
              <a:latin typeface="Palatino" panose="02040502050505030304" pitchFamily="18" charset="0"/>
            </a:endParaRPr>
          </a:p>
          <a:p>
            <a:pPr lvl="1"/>
            <a:endParaRPr lang="en-US" sz="3600" dirty="0">
              <a:solidFill>
                <a:schemeClr val="tx1"/>
              </a:solidFill>
              <a:latin typeface="Palatino" panose="02040502050505030304" pitchFamily="18" charset="0"/>
            </a:endParaRPr>
          </a:p>
          <a:p>
            <a:pPr marL="251169" lvl="1" indent="0">
              <a:buNone/>
            </a:pPr>
            <a:endParaRPr lang="en-US" sz="3600" dirty="0">
              <a:solidFill>
                <a:schemeClr val="tx1"/>
              </a:solidFill>
              <a:latin typeface="Palatino" panose="02040502050505030304" pitchFamily="18" charset="0"/>
            </a:endParaRPr>
          </a:p>
          <a:p>
            <a:pPr marL="0" indent="0">
              <a:buFont typeface="Arial"/>
              <a:buNone/>
            </a:pPr>
            <a:endParaRPr lang="en-US" sz="3600" dirty="0"/>
          </a:p>
        </p:txBody>
      </p:sp>
      <p:sp>
        <p:nvSpPr>
          <p:cNvPr id="7" name="Oval 6"/>
          <p:cNvSpPr/>
          <p:nvPr/>
        </p:nvSpPr>
        <p:spPr>
          <a:xfrm>
            <a:off x="490874" y="4177118"/>
            <a:ext cx="4250366" cy="2329351"/>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Spiritual:</a:t>
            </a:r>
          </a:p>
          <a:p>
            <a:pPr algn="ctr"/>
            <a:r>
              <a:rPr lang="en-US" sz="2800" dirty="0">
                <a:latin typeface="Palatino" panose="02040502050505030304" pitchFamily="18" charset="0"/>
              </a:rPr>
              <a:t>Find meaning &amp; purpose,              Practice gratitude</a:t>
            </a:r>
          </a:p>
        </p:txBody>
      </p:sp>
      <p:pic>
        <p:nvPicPr>
          <p:cNvPr id="9" name="Picture 8" descr="CAR2014088802-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4320" y="630970"/>
            <a:ext cx="4170344" cy="64062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3515" y="630970"/>
            <a:ext cx="4181149" cy="6406225"/>
          </a:xfrm>
          <a:prstGeom prst="rect">
            <a:avLst/>
          </a:prstGeom>
        </p:spPr>
      </p:pic>
      <p:sp>
        <p:nvSpPr>
          <p:cNvPr id="5" name="Title 1"/>
          <p:cNvSpPr txBox="1">
            <a:spLocks noGrp="1"/>
          </p:cNvSpPr>
          <p:nvPr>
            <p:ph type="title"/>
          </p:nvPr>
        </p:nvSpPr>
        <p:spPr>
          <a:xfrm>
            <a:off x="0" y="260730"/>
            <a:ext cx="10058400" cy="740480"/>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Promoting Resilience</a:t>
            </a:r>
          </a:p>
        </p:txBody>
      </p:sp>
    </p:spTree>
    <p:custDataLst>
      <p:tags r:id="rId1"/>
    </p:custDataLst>
    <p:extLst>
      <p:ext uri="{BB962C8B-B14F-4D97-AF65-F5344CB8AC3E}">
        <p14:creationId xmlns:p14="http://schemas.microsoft.com/office/powerpoint/2010/main" val="12869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2" y="1139640"/>
            <a:ext cx="9947608" cy="5870759"/>
          </a:xfrm>
        </p:spPr>
        <p:txBody>
          <a:bodyPr/>
          <a:lstStyle/>
          <a:p>
            <a:r>
              <a:rPr lang="en-US" sz="3200" dirty="0">
                <a:solidFill>
                  <a:schemeClr val="tx1"/>
                </a:solidFill>
                <a:latin typeface="Palatino" panose="02040502050505030304" pitchFamily="18" charset="0"/>
              </a:rPr>
              <a:t>Ensure </a:t>
            </a:r>
            <a:r>
              <a:rPr lang="en-US" sz="3200" b="1" i="1" dirty="0">
                <a:solidFill>
                  <a:schemeClr val="tx2"/>
                </a:solidFill>
                <a:latin typeface="Palatino" panose="02040502050505030304" pitchFamily="18" charset="0"/>
              </a:rPr>
              <a:t>all</a:t>
            </a:r>
            <a:r>
              <a:rPr lang="en-US" sz="3200" dirty="0">
                <a:solidFill>
                  <a:schemeClr val="tx1"/>
                </a:solidFill>
                <a:latin typeface="Palatino" panose="02040502050505030304" pitchFamily="18" charset="0"/>
              </a:rPr>
              <a:t> </a:t>
            </a:r>
            <a:r>
              <a:rPr lang="en-US" sz="3200" b="1" i="1" dirty="0">
                <a:solidFill>
                  <a:schemeClr val="tx2"/>
                </a:solidFill>
                <a:latin typeface="Palatino" panose="02040502050505030304" pitchFamily="18" charset="0"/>
              </a:rPr>
              <a:t>staff have</a:t>
            </a:r>
            <a:r>
              <a:rPr lang="en-US" sz="3200" dirty="0">
                <a:solidFill>
                  <a:schemeClr val="tx1"/>
                </a:solidFill>
                <a:latin typeface="Palatino" panose="02040502050505030304" pitchFamily="18" charset="0"/>
              </a:rPr>
              <a:t>                                                             </a:t>
            </a:r>
            <a:r>
              <a:rPr lang="en-US" sz="3200" b="1" i="1" dirty="0">
                <a:solidFill>
                  <a:schemeClr val="tx2"/>
                </a:solidFill>
                <a:latin typeface="Palatino" panose="02040502050505030304" pitchFamily="18" charset="0"/>
              </a:rPr>
              <a:t>access to essentials</a:t>
            </a:r>
            <a:r>
              <a:rPr lang="en-US" sz="3200" i="1" dirty="0">
                <a:solidFill>
                  <a:schemeClr val="tx2"/>
                </a:solidFill>
                <a:latin typeface="Palatino" panose="02040502050505030304" pitchFamily="18" charset="0"/>
              </a:rPr>
              <a:t>,                                                         </a:t>
            </a:r>
            <a:r>
              <a:rPr lang="en-US" sz="3200" dirty="0">
                <a:solidFill>
                  <a:schemeClr val="tx1"/>
                </a:solidFill>
                <a:latin typeface="Palatino" panose="02040502050505030304" pitchFamily="18" charset="0"/>
              </a:rPr>
              <a:t>to meet their physical needs</a:t>
            </a:r>
          </a:p>
          <a:p>
            <a:pPr marL="0" indent="0">
              <a:buNone/>
            </a:pPr>
            <a:endParaRPr lang="en-US" sz="800" dirty="0">
              <a:solidFill>
                <a:schemeClr val="tx1"/>
              </a:solidFill>
              <a:latin typeface="Palatino" panose="02040502050505030304" pitchFamily="18" charset="0"/>
            </a:endParaRPr>
          </a:p>
          <a:p>
            <a:r>
              <a:rPr lang="en-US" sz="3200" dirty="0">
                <a:solidFill>
                  <a:schemeClr val="tx1"/>
                </a:solidFill>
                <a:latin typeface="Palatino" panose="02040502050505030304" pitchFamily="18" charset="0"/>
              </a:rPr>
              <a:t>Based on the context, consider:</a:t>
            </a:r>
          </a:p>
          <a:p>
            <a:pPr marL="620713" lvl="1" indent="-260350"/>
            <a:r>
              <a:rPr lang="en-US" sz="2800" i="1" dirty="0">
                <a:solidFill>
                  <a:schemeClr val="tx1"/>
                </a:solidFill>
                <a:latin typeface="Palatino" panose="02040502050505030304" pitchFamily="18" charset="0"/>
              </a:rPr>
              <a:t>reviewing &amp; </a:t>
            </a:r>
            <a:r>
              <a:rPr lang="en-US" sz="2800" b="1" i="1" dirty="0">
                <a:solidFill>
                  <a:schemeClr val="tx2"/>
                </a:solidFill>
                <a:latin typeface="Palatino" panose="02040502050505030304" pitchFamily="18" charset="0"/>
              </a:rPr>
              <a:t>updating</a:t>
            </a:r>
            <a:r>
              <a:rPr lang="en-US" sz="2800" b="1" i="1" dirty="0">
                <a:solidFill>
                  <a:schemeClr val="tx1"/>
                </a:solidFill>
                <a:latin typeface="Palatino" panose="02040502050505030304" pitchFamily="18" charset="0"/>
              </a:rPr>
              <a:t> </a:t>
            </a:r>
            <a:r>
              <a:rPr lang="en-US" sz="2800" b="1" i="1" dirty="0">
                <a:solidFill>
                  <a:schemeClr val="tx2"/>
                </a:solidFill>
                <a:latin typeface="Palatino" panose="02040502050505030304" pitchFamily="18" charset="0"/>
              </a:rPr>
              <a:t>Per Diem rates</a:t>
            </a:r>
          </a:p>
          <a:p>
            <a:pPr marL="620713" lvl="1" indent="-260350"/>
            <a:r>
              <a:rPr lang="en-US" sz="2800" i="1" dirty="0">
                <a:solidFill>
                  <a:schemeClr val="tx1"/>
                </a:solidFill>
                <a:latin typeface="Palatino" panose="02040502050505030304" pitchFamily="18" charset="0"/>
              </a:rPr>
              <a:t>temporarily</a:t>
            </a:r>
            <a:r>
              <a:rPr lang="en-US" sz="2800" dirty="0">
                <a:solidFill>
                  <a:schemeClr val="tx1"/>
                </a:solidFill>
                <a:latin typeface="Palatino" panose="02040502050505030304" pitchFamily="18" charset="0"/>
              </a:rPr>
              <a:t> </a:t>
            </a:r>
            <a:r>
              <a:rPr lang="en-US" sz="2800" b="1" i="1" dirty="0">
                <a:solidFill>
                  <a:schemeClr val="tx2"/>
                </a:solidFill>
                <a:latin typeface="Palatino" panose="02040502050505030304" pitchFamily="18" charset="0"/>
              </a:rPr>
              <a:t>providing additional allowances </a:t>
            </a:r>
            <a:r>
              <a:rPr lang="en-US" sz="2800" i="1" dirty="0">
                <a:solidFill>
                  <a:schemeClr val="tx1"/>
                </a:solidFill>
                <a:latin typeface="Palatino" panose="02040502050505030304" pitchFamily="18" charset="0"/>
              </a:rPr>
              <a:t>during the emergency period</a:t>
            </a:r>
          </a:p>
          <a:p>
            <a:pPr marL="620713" lvl="1" indent="-260350"/>
            <a:r>
              <a:rPr lang="en-US" sz="2800" b="1" i="1" dirty="0">
                <a:solidFill>
                  <a:schemeClr val="tx2"/>
                </a:solidFill>
                <a:latin typeface="Palatino" panose="02040502050505030304" pitchFamily="18" charset="0"/>
              </a:rPr>
              <a:t>directly providing essentials </a:t>
            </a:r>
            <a:r>
              <a:rPr lang="en-US" sz="2800" i="1" dirty="0">
                <a:solidFill>
                  <a:schemeClr val="tx1"/>
                </a:solidFill>
                <a:latin typeface="Palatino" panose="02040502050505030304" pitchFamily="18" charset="0"/>
              </a:rPr>
              <a:t>(food, water, transport, accommodations, etc.) to staff, if these are not readily accessible</a:t>
            </a:r>
          </a:p>
          <a:p>
            <a:pPr marL="620713" lvl="1" indent="-260350"/>
            <a:r>
              <a:rPr lang="en-US" sz="2800" b="1" i="1" dirty="0">
                <a:solidFill>
                  <a:schemeClr val="tx2"/>
                </a:solidFill>
                <a:latin typeface="Palatino" panose="02040502050505030304" pitchFamily="18" charset="0"/>
              </a:rPr>
              <a:t>providing meals </a:t>
            </a:r>
            <a:r>
              <a:rPr lang="en-US" sz="2800" i="1" dirty="0">
                <a:solidFill>
                  <a:schemeClr val="tx1"/>
                </a:solidFill>
                <a:latin typeface="Palatino" panose="02040502050505030304" pitchFamily="18" charset="0"/>
              </a:rPr>
              <a:t>for staff who cannot leave their post</a:t>
            </a:r>
            <a:endParaRPr lang="en-US" sz="2800" b="1" i="1" dirty="0">
              <a:solidFill>
                <a:schemeClr val="tx2"/>
              </a:solidFill>
              <a:latin typeface="Palatino" panose="02040502050505030304" pitchFamily="18" charset="0"/>
            </a:endParaRPr>
          </a:p>
          <a:p>
            <a:pPr marL="620713" lvl="1" indent="-260350"/>
            <a:endParaRPr lang="en-US" sz="3000" b="1" i="1" dirty="0">
              <a:solidFill>
                <a:schemeClr val="tx2"/>
              </a:solidFill>
              <a:latin typeface="Palatino" panose="02040502050505030304" pitchFamily="18" charset="0"/>
            </a:endParaRPr>
          </a:p>
          <a:p>
            <a:pPr marL="251169" lvl="1" indent="0">
              <a:buNone/>
            </a:pPr>
            <a:endParaRPr lang="en-US" sz="3600" dirty="0">
              <a:solidFill>
                <a:schemeClr val="tx1"/>
              </a:solidFill>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11</a:t>
            </a:fld>
            <a:endParaRPr lang="en-US" dirty="0"/>
          </a:p>
        </p:txBody>
      </p:sp>
      <p:sp>
        <p:nvSpPr>
          <p:cNvPr id="5" name="Title 1"/>
          <p:cNvSpPr txBox="1">
            <a:spLocks noGrp="1"/>
          </p:cNvSpPr>
          <p:nvPr>
            <p:ph type="title"/>
          </p:nvPr>
        </p:nvSpPr>
        <p:spPr>
          <a:xfrm>
            <a:off x="0"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Promoting Resilience</a:t>
            </a:r>
          </a:p>
        </p:txBody>
      </p:sp>
      <p:sp>
        <p:nvSpPr>
          <p:cNvPr id="6" name="Oval 5"/>
          <p:cNvSpPr/>
          <p:nvPr/>
        </p:nvSpPr>
        <p:spPr>
          <a:xfrm>
            <a:off x="5743568" y="1398434"/>
            <a:ext cx="4162432" cy="2261846"/>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Physical:</a:t>
            </a:r>
          </a:p>
          <a:p>
            <a:pPr algn="ctr"/>
            <a:r>
              <a:rPr lang="en-US" sz="2800" dirty="0">
                <a:latin typeface="Palatino" panose="02040502050505030304" pitchFamily="18" charset="0"/>
              </a:rPr>
              <a:t>Exercise, Sleep, Hydration, Healthy Diet</a:t>
            </a:r>
          </a:p>
        </p:txBody>
      </p:sp>
    </p:spTree>
    <p:custDataLst>
      <p:tags r:id="rId1"/>
    </p:custDataLst>
    <p:extLst>
      <p:ext uri="{BB962C8B-B14F-4D97-AF65-F5344CB8AC3E}">
        <p14:creationId xmlns:p14="http://schemas.microsoft.com/office/powerpoint/2010/main" val="97622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6" y="1846053"/>
            <a:ext cx="2639683" cy="4920507"/>
          </a:xfrm>
        </p:spPr>
        <p:txBody>
          <a:bodyPr/>
          <a:lstStyle/>
          <a:p>
            <a:pPr marL="251169" lvl="1" indent="0" algn="ctr">
              <a:buNone/>
            </a:pPr>
            <a:r>
              <a:rPr lang="en-US" sz="3600" dirty="0">
                <a:solidFill>
                  <a:schemeClr val="tx1"/>
                </a:solidFill>
                <a:latin typeface="Palatino" panose="02040502050505030304" pitchFamily="18" charset="0"/>
              </a:rPr>
              <a:t>Ensure staff have </a:t>
            </a:r>
            <a:r>
              <a:rPr lang="en-US" sz="3600" b="1" i="1" dirty="0">
                <a:solidFill>
                  <a:schemeClr val="tx2"/>
                </a:solidFill>
                <a:latin typeface="Palatino" panose="02040502050505030304" pitchFamily="18" charset="0"/>
              </a:rPr>
              <a:t>adequate  time away from work   </a:t>
            </a:r>
            <a:r>
              <a:rPr lang="en-US" sz="3600" dirty="0">
                <a:solidFill>
                  <a:schemeClr val="tx1"/>
                </a:solidFill>
                <a:latin typeface="Palatino" panose="02040502050505030304" pitchFamily="18" charset="0"/>
              </a:rPr>
              <a:t>to recharge</a:t>
            </a:r>
          </a:p>
          <a:p>
            <a:pPr marL="251169" lvl="1" indent="0">
              <a:buNone/>
            </a:pPr>
            <a:endParaRPr lang="en-US" sz="800" dirty="0">
              <a:solidFill>
                <a:schemeClr val="tx1"/>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12</a:t>
            </a:fld>
            <a:endParaRPr lang="en-US" dirty="0"/>
          </a:p>
        </p:txBody>
      </p:sp>
      <p:sp>
        <p:nvSpPr>
          <p:cNvPr id="5" name="Title 1"/>
          <p:cNvSpPr txBox="1">
            <a:spLocks noGrp="1"/>
          </p:cNvSpPr>
          <p:nvPr>
            <p:ph type="title"/>
          </p:nvPr>
        </p:nvSpPr>
        <p:spPr>
          <a:xfrm>
            <a:off x="0" y="379562"/>
            <a:ext cx="10058400" cy="740480"/>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Promoting Resilience</a:t>
            </a:r>
          </a:p>
        </p:txBody>
      </p:sp>
      <p:pic>
        <p:nvPicPr>
          <p:cNvPr id="8" name="Picture 7"/>
          <p:cNvPicPr>
            <a:picLocks noChangeAspect="1"/>
          </p:cNvPicPr>
          <p:nvPr/>
        </p:nvPicPr>
        <p:blipFill>
          <a:blip r:embed="rId4"/>
          <a:stretch>
            <a:fillRect/>
          </a:stretch>
        </p:blipFill>
        <p:spPr>
          <a:xfrm>
            <a:off x="2770898" y="1508762"/>
            <a:ext cx="7946597" cy="5257798"/>
          </a:xfrm>
          <a:prstGeom prst="rect">
            <a:avLst/>
          </a:prstGeom>
        </p:spPr>
      </p:pic>
    </p:spTree>
    <p:custDataLst>
      <p:tags r:id="rId1"/>
    </p:custDataLst>
    <p:extLst>
      <p:ext uri="{BB962C8B-B14F-4D97-AF65-F5344CB8AC3E}">
        <p14:creationId xmlns:p14="http://schemas.microsoft.com/office/powerpoint/2010/main" val="23013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58596" y="1504274"/>
            <a:ext cx="4899804" cy="5178883"/>
          </a:xfrm>
        </p:spPr>
        <p:txBody>
          <a:bodyPr/>
          <a:lstStyle/>
          <a:p>
            <a:pPr marL="251169" lvl="1" indent="0">
              <a:buNone/>
            </a:pPr>
            <a:r>
              <a:rPr lang="en-US" sz="3200" dirty="0">
                <a:solidFill>
                  <a:schemeClr val="tx1"/>
                </a:solidFill>
                <a:latin typeface="Palatino" panose="02040502050505030304" pitchFamily="18" charset="0"/>
              </a:rPr>
              <a:t>Review the </a:t>
            </a:r>
            <a:r>
              <a:rPr lang="en-US" sz="3200" b="1" i="1" dirty="0">
                <a:solidFill>
                  <a:schemeClr val="tx2"/>
                </a:solidFill>
                <a:latin typeface="Palatino" panose="02040502050505030304" pitchFamily="18" charset="0"/>
              </a:rPr>
              <a:t>hours staff are working</a:t>
            </a:r>
            <a:r>
              <a:rPr lang="en-US" sz="3200" i="1" dirty="0">
                <a:solidFill>
                  <a:schemeClr val="tx2"/>
                </a:solidFill>
                <a:latin typeface="Palatino" panose="02040502050505030304" pitchFamily="18" charset="0"/>
              </a:rPr>
              <a:t> </a:t>
            </a:r>
            <a:r>
              <a:rPr lang="en-US" sz="3200" dirty="0">
                <a:solidFill>
                  <a:schemeClr val="tx1"/>
                </a:solidFill>
                <a:latin typeface="Palatino" panose="02040502050505030304" pitchFamily="18" charset="0"/>
              </a:rPr>
              <a:t>&amp; consider:</a:t>
            </a:r>
          </a:p>
          <a:p>
            <a:pPr marL="251169" lvl="1" indent="0">
              <a:buNone/>
            </a:pPr>
            <a:endParaRPr lang="en-US" sz="800" dirty="0">
              <a:solidFill>
                <a:schemeClr val="tx1"/>
              </a:solidFill>
              <a:latin typeface="Palatino" panose="02040502050505030304" pitchFamily="18" charset="0"/>
            </a:endParaRPr>
          </a:p>
          <a:p>
            <a:pPr marL="566738" lvl="1" indent="-238125">
              <a:buFont typeface="Arial" panose="020B0604020202020204" pitchFamily="34" charset="0"/>
              <a:buChar char="•"/>
            </a:pPr>
            <a:r>
              <a:rPr lang="en-US" sz="3000" dirty="0">
                <a:solidFill>
                  <a:schemeClr val="tx1"/>
                </a:solidFill>
                <a:latin typeface="Palatino" panose="02040502050505030304" pitchFamily="18" charset="0"/>
              </a:rPr>
              <a:t>Updating </a:t>
            </a:r>
            <a:r>
              <a:rPr lang="en-US" sz="3000" i="1" dirty="0">
                <a:solidFill>
                  <a:schemeClr val="tx2"/>
                </a:solidFill>
                <a:latin typeface="Palatino" panose="02040502050505030304" pitchFamily="18" charset="0"/>
              </a:rPr>
              <a:t>schedules</a:t>
            </a:r>
          </a:p>
          <a:p>
            <a:pPr marL="566738" lvl="1" indent="-238125">
              <a:buFont typeface="Arial" panose="020B0604020202020204" pitchFamily="34" charset="0"/>
              <a:buChar char="•"/>
            </a:pPr>
            <a:endParaRPr lang="en-US" sz="800" i="1" dirty="0">
              <a:solidFill>
                <a:schemeClr val="tx2"/>
              </a:solidFill>
              <a:latin typeface="Palatino" panose="02040502050505030304" pitchFamily="18" charset="0"/>
            </a:endParaRPr>
          </a:p>
          <a:p>
            <a:pPr marL="566738" lvl="1" indent="-238125">
              <a:buFont typeface="Arial" panose="020B0604020202020204" pitchFamily="34" charset="0"/>
              <a:buChar char="•"/>
            </a:pPr>
            <a:r>
              <a:rPr lang="en-US" sz="3000" dirty="0">
                <a:solidFill>
                  <a:schemeClr val="tx1"/>
                </a:solidFill>
                <a:latin typeface="Palatino" panose="02040502050505030304" pitchFamily="18" charset="0"/>
              </a:rPr>
              <a:t>Providing </a:t>
            </a:r>
            <a:r>
              <a:rPr lang="en-US" sz="3000" i="1" dirty="0">
                <a:solidFill>
                  <a:schemeClr val="tx2"/>
                </a:solidFill>
                <a:latin typeface="Palatino" panose="02040502050505030304" pitchFamily="18" charset="0"/>
              </a:rPr>
              <a:t>R&amp;R </a:t>
            </a:r>
            <a:r>
              <a:rPr lang="en-US" sz="3000" i="1" dirty="0">
                <a:solidFill>
                  <a:schemeClr val="tx1"/>
                </a:solidFill>
                <a:latin typeface="Palatino" panose="02040502050505030304" pitchFamily="18" charset="0"/>
              </a:rPr>
              <a:t>or</a:t>
            </a:r>
            <a:r>
              <a:rPr lang="en-US" sz="3000" i="1" dirty="0">
                <a:solidFill>
                  <a:schemeClr val="tx2"/>
                </a:solidFill>
                <a:latin typeface="Palatino" panose="02040502050505030304" pitchFamily="18" charset="0"/>
              </a:rPr>
              <a:t> compensation time</a:t>
            </a:r>
          </a:p>
          <a:p>
            <a:pPr marL="566738" lvl="1" indent="-238125">
              <a:buFont typeface="Arial" panose="020B0604020202020204" pitchFamily="34" charset="0"/>
              <a:buChar char="•"/>
            </a:pPr>
            <a:endParaRPr lang="en-US" sz="800" i="1" dirty="0">
              <a:solidFill>
                <a:schemeClr val="tx2"/>
              </a:solidFill>
              <a:latin typeface="Palatino" panose="02040502050505030304" pitchFamily="18" charset="0"/>
            </a:endParaRPr>
          </a:p>
          <a:p>
            <a:pPr marL="566738" lvl="1" indent="-238125">
              <a:buFont typeface="Arial" panose="020B0604020202020204" pitchFamily="34" charset="0"/>
              <a:buChar char="•"/>
            </a:pPr>
            <a:r>
              <a:rPr lang="en-US" sz="3000" dirty="0">
                <a:solidFill>
                  <a:schemeClr val="tx1"/>
                </a:solidFill>
                <a:latin typeface="Palatino" panose="02040502050505030304" pitchFamily="18" charset="0"/>
              </a:rPr>
              <a:t>Reviewing staffing structure </a:t>
            </a:r>
            <a:r>
              <a:rPr lang="en-US" sz="3000" dirty="0">
                <a:solidFill>
                  <a:schemeClr val="tx2"/>
                </a:solidFill>
                <a:latin typeface="Palatino" panose="02040502050505030304" pitchFamily="18" charset="0"/>
              </a:rPr>
              <a:t>&amp; </a:t>
            </a:r>
            <a:r>
              <a:rPr lang="en-US" sz="3000" i="1" dirty="0">
                <a:solidFill>
                  <a:schemeClr val="tx2"/>
                </a:solidFill>
                <a:latin typeface="Palatino" panose="02040502050505030304" pitchFamily="18" charset="0"/>
              </a:rPr>
              <a:t>adding       staff as necessary</a:t>
            </a:r>
            <a:endParaRPr lang="en-US" sz="3000" i="1" dirty="0"/>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13</a:t>
            </a:fld>
            <a:endParaRPr lang="en-US" dirty="0"/>
          </a:p>
        </p:txBody>
      </p:sp>
      <p:sp>
        <p:nvSpPr>
          <p:cNvPr id="7" name="Oval 6"/>
          <p:cNvSpPr/>
          <p:nvPr/>
        </p:nvSpPr>
        <p:spPr>
          <a:xfrm>
            <a:off x="128079" y="1475779"/>
            <a:ext cx="4244196" cy="2672844"/>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Physical:</a:t>
            </a:r>
          </a:p>
          <a:p>
            <a:pPr algn="ctr"/>
            <a:r>
              <a:rPr lang="en-US" sz="2800" dirty="0">
                <a:latin typeface="Palatino" panose="02040502050505030304" pitchFamily="18" charset="0"/>
              </a:rPr>
              <a:t>Exercise, Sleep, Hydration, Healthy Diet</a:t>
            </a:r>
          </a:p>
        </p:txBody>
      </p:sp>
      <p:sp>
        <p:nvSpPr>
          <p:cNvPr id="8" name="Oval 7"/>
          <p:cNvSpPr/>
          <p:nvPr/>
        </p:nvSpPr>
        <p:spPr>
          <a:xfrm>
            <a:off x="914400" y="3709525"/>
            <a:ext cx="4244196" cy="2696924"/>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Emotional:</a:t>
            </a:r>
          </a:p>
          <a:p>
            <a:pPr algn="ctr"/>
            <a:r>
              <a:rPr lang="en-US" sz="2800" dirty="0">
                <a:latin typeface="Palatino" panose="02040502050505030304" pitchFamily="18" charset="0"/>
              </a:rPr>
              <a:t>Personal space,     Social support</a:t>
            </a:r>
          </a:p>
        </p:txBody>
      </p:sp>
      <p:sp>
        <p:nvSpPr>
          <p:cNvPr id="9" name="Title 1"/>
          <p:cNvSpPr txBox="1">
            <a:spLocks/>
          </p:cNvSpPr>
          <p:nvPr/>
        </p:nvSpPr>
        <p:spPr>
          <a:xfrm>
            <a:off x="0" y="379562"/>
            <a:ext cx="10058400" cy="740480"/>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a:solidFill>
                  <a:schemeClr val="tx1"/>
                </a:solidFill>
                <a:latin typeface="Palatino" panose="02040502050505030304" pitchFamily="18" charset="0"/>
              </a:rPr>
              <a:t>	</a:t>
            </a:r>
            <a:r>
              <a:rPr lang="en-US" sz="4400" b="0">
                <a:solidFill>
                  <a:schemeClr val="tx1"/>
                </a:solidFill>
                <a:latin typeface="Palatino" panose="02040502050505030304" pitchFamily="18" charset="0"/>
              </a:rPr>
              <a:t>Promoting Resilience</a:t>
            </a:r>
            <a:endParaRPr lang="en-US" sz="4400" b="0" dirty="0">
              <a:solidFill>
                <a:schemeClr val="tx1"/>
              </a:solidFill>
              <a:latin typeface="Palatino" panose="02040502050505030304" pitchFamily="18" charset="0"/>
            </a:endParaRPr>
          </a:p>
        </p:txBody>
      </p:sp>
    </p:spTree>
    <p:custDataLst>
      <p:tags r:id="rId1"/>
    </p:custDataLst>
    <p:extLst>
      <p:ext uri="{BB962C8B-B14F-4D97-AF65-F5344CB8AC3E}">
        <p14:creationId xmlns:p14="http://schemas.microsoft.com/office/powerpoint/2010/main" val="13439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830" y="1362974"/>
            <a:ext cx="9574777" cy="5472598"/>
          </a:xfrm>
        </p:spPr>
        <p:txBody>
          <a:bodyPr/>
          <a:lstStyle/>
          <a:p>
            <a:pPr marL="0" indent="0">
              <a:buNone/>
            </a:pPr>
            <a:r>
              <a:rPr lang="en-US" sz="3200" dirty="0">
                <a:solidFill>
                  <a:schemeClr val="tx1"/>
                </a:solidFill>
                <a:latin typeface="Palatino" panose="02040502050505030304" pitchFamily="18" charset="0"/>
              </a:rPr>
              <a:t>For </a:t>
            </a:r>
            <a:r>
              <a:rPr lang="en-US" sz="3200" b="1" i="1" dirty="0">
                <a:solidFill>
                  <a:schemeClr val="tx2"/>
                </a:solidFill>
                <a:latin typeface="Palatino" panose="02040502050505030304" pitchFamily="18" charset="0"/>
              </a:rPr>
              <a:t>living accommodations</a:t>
            </a:r>
            <a:r>
              <a:rPr lang="en-US" sz="3200" b="1" dirty="0">
                <a:solidFill>
                  <a:schemeClr val="tx1"/>
                </a:solidFill>
                <a:latin typeface="Palatino" panose="02040502050505030304" pitchFamily="18" charset="0"/>
              </a:rPr>
              <a:t>,                                </a:t>
            </a:r>
            <a:r>
              <a:rPr lang="en-US" sz="3200" dirty="0">
                <a:solidFill>
                  <a:schemeClr val="tx1"/>
                </a:solidFill>
                <a:latin typeface="Palatino" panose="02040502050505030304" pitchFamily="18" charset="0"/>
              </a:rPr>
              <a:t>consider:</a:t>
            </a:r>
          </a:p>
          <a:p>
            <a:pPr marL="223838" lvl="1" indent="-223838">
              <a:buFont typeface="Arial" panose="020B0604020202020204" pitchFamily="34" charset="0"/>
              <a:buChar char="•"/>
            </a:pPr>
            <a:r>
              <a:rPr lang="en-US" sz="3000" i="1" dirty="0">
                <a:solidFill>
                  <a:schemeClr val="tx2"/>
                </a:solidFill>
                <a:latin typeface="Palatino" panose="02040502050505030304" pitchFamily="18" charset="0"/>
              </a:rPr>
              <a:t>separating </a:t>
            </a:r>
            <a:r>
              <a:rPr lang="en-US" sz="3000" dirty="0">
                <a:solidFill>
                  <a:schemeClr val="tx1"/>
                </a:solidFill>
                <a:latin typeface="Palatino" panose="02040502050505030304" pitchFamily="18" charset="0"/>
              </a:rPr>
              <a:t>living                                                                     &amp; office areas</a:t>
            </a:r>
          </a:p>
          <a:p>
            <a:pPr marL="223838" lvl="1" indent="-223838">
              <a:buFont typeface="Arial" panose="020B0604020202020204" pitchFamily="34" charset="0"/>
              <a:buChar char="•"/>
            </a:pPr>
            <a:endParaRPr lang="en-US" sz="800" dirty="0">
              <a:solidFill>
                <a:schemeClr val="tx1"/>
              </a:solidFill>
              <a:latin typeface="Palatino" panose="02040502050505030304" pitchFamily="18" charset="0"/>
            </a:endParaRPr>
          </a:p>
          <a:p>
            <a:pPr marL="223838" lvl="1" indent="-223838">
              <a:buFont typeface="Arial" panose="020B0604020202020204" pitchFamily="34" charset="0"/>
              <a:buChar char="•"/>
            </a:pPr>
            <a:r>
              <a:rPr lang="en-US" sz="3000" dirty="0">
                <a:solidFill>
                  <a:schemeClr val="tx1"/>
                </a:solidFill>
                <a:latin typeface="Palatino" panose="02040502050505030304" pitchFamily="18" charset="0"/>
              </a:rPr>
              <a:t>having both </a:t>
            </a:r>
            <a:r>
              <a:rPr lang="en-US" sz="3000" i="1" dirty="0">
                <a:solidFill>
                  <a:schemeClr val="tx2"/>
                </a:solidFill>
                <a:latin typeface="Palatino" panose="02040502050505030304" pitchFamily="18" charset="0"/>
              </a:rPr>
              <a:t>personal                                                             &amp; social space </a:t>
            </a:r>
            <a:r>
              <a:rPr lang="en-US" sz="3000" dirty="0">
                <a:solidFill>
                  <a:schemeClr val="tx1"/>
                </a:solidFill>
                <a:latin typeface="Palatino" panose="02040502050505030304" pitchFamily="18" charset="0"/>
              </a:rPr>
              <a:t>for staff</a:t>
            </a:r>
          </a:p>
          <a:p>
            <a:pPr marL="223838" lvl="1" indent="-223838">
              <a:buFont typeface="Arial" panose="020B0604020202020204" pitchFamily="34" charset="0"/>
              <a:buChar char="•"/>
            </a:pPr>
            <a:endParaRPr lang="en-US" sz="800" dirty="0">
              <a:solidFill>
                <a:schemeClr val="tx1"/>
              </a:solidFill>
              <a:latin typeface="Palatino" panose="02040502050505030304" pitchFamily="18" charset="0"/>
            </a:endParaRPr>
          </a:p>
          <a:p>
            <a:pPr marL="223838" lvl="1" indent="-223838">
              <a:buFont typeface="Arial" panose="020B0604020202020204" pitchFamily="34" charset="0"/>
              <a:buChar char="•"/>
            </a:pPr>
            <a:r>
              <a:rPr lang="en-US" sz="3000" dirty="0">
                <a:solidFill>
                  <a:schemeClr val="tx1"/>
                </a:solidFill>
                <a:latin typeface="Palatino" panose="02040502050505030304" pitchFamily="18" charset="0"/>
              </a:rPr>
              <a:t>including </a:t>
            </a:r>
            <a:r>
              <a:rPr lang="en-US" sz="3000" i="1" dirty="0">
                <a:solidFill>
                  <a:schemeClr val="tx2"/>
                </a:solidFill>
                <a:latin typeface="Palatino" panose="02040502050505030304" pitchFamily="18" charset="0"/>
              </a:rPr>
              <a:t>kitchen,                                                        entertainment &amp;                                                            exercise equipment</a:t>
            </a:r>
            <a:endParaRPr lang="en-US" sz="3000" dirty="0">
              <a:solidFill>
                <a:schemeClr val="tx1"/>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14</a:t>
            </a:fld>
            <a:endParaRPr lang="en-US" dirty="0"/>
          </a:p>
        </p:txBody>
      </p:sp>
      <p:sp>
        <p:nvSpPr>
          <p:cNvPr id="5" name="Title 1"/>
          <p:cNvSpPr txBox="1">
            <a:spLocks noGrp="1"/>
          </p:cNvSpPr>
          <p:nvPr>
            <p:ph type="title"/>
          </p:nvPr>
        </p:nvSpPr>
        <p:spPr>
          <a:xfrm>
            <a:off x="0" y="310550"/>
            <a:ext cx="10058400" cy="809491"/>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Promoting Resilience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9243" y="2553419"/>
            <a:ext cx="5810592" cy="4525086"/>
          </a:xfrm>
          <a:prstGeom prst="rect">
            <a:avLst/>
          </a:prstGeom>
        </p:spPr>
      </p:pic>
    </p:spTree>
    <p:custDataLst>
      <p:tags r:id="rId1"/>
    </p:custDataLst>
    <p:extLst>
      <p:ext uri="{BB962C8B-B14F-4D97-AF65-F5344CB8AC3E}">
        <p14:creationId xmlns:p14="http://schemas.microsoft.com/office/powerpoint/2010/main" val="265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762" y="1260408"/>
            <a:ext cx="9776423" cy="5749992"/>
          </a:xfrm>
        </p:spPr>
        <p:txBody>
          <a:bodyPr/>
          <a:lstStyle/>
          <a:p>
            <a:r>
              <a:rPr lang="en-US" sz="2800" dirty="0">
                <a:solidFill>
                  <a:schemeClr val="tx1"/>
                </a:solidFill>
                <a:latin typeface="Palatino" panose="02040502050505030304" pitchFamily="18" charset="0"/>
              </a:rPr>
              <a:t>Provide access to and promote staff use of </a:t>
            </a:r>
            <a:r>
              <a:rPr lang="en-US" sz="2800" i="1" dirty="0">
                <a:solidFill>
                  <a:schemeClr val="tx2"/>
                </a:solidFill>
                <a:latin typeface="Palatino" panose="02040502050505030304" pitchFamily="18" charset="0"/>
              </a:rPr>
              <a:t>psycho-social support (PSS) services </a:t>
            </a:r>
          </a:p>
          <a:p>
            <a:pPr lvl="1"/>
            <a:r>
              <a:rPr lang="en-US" sz="2400" i="1" dirty="0" err="1">
                <a:solidFill>
                  <a:schemeClr val="tx1"/>
                </a:solidFill>
                <a:latin typeface="Palatino" panose="02040502050505030304" pitchFamily="18" charset="0"/>
              </a:rPr>
              <a:t>Headington</a:t>
            </a:r>
            <a:r>
              <a:rPr lang="en-US" sz="2400" i="1" dirty="0">
                <a:solidFill>
                  <a:schemeClr val="tx1"/>
                </a:solidFill>
                <a:latin typeface="Palatino" panose="02040502050505030304" pitchFamily="18" charset="0"/>
              </a:rPr>
              <a:t> Institute </a:t>
            </a:r>
          </a:p>
          <a:p>
            <a:pPr lvl="1"/>
            <a:r>
              <a:rPr lang="en-US" sz="2400" i="1" dirty="0">
                <a:solidFill>
                  <a:schemeClr val="tx1"/>
                </a:solidFill>
                <a:latin typeface="Palatino" panose="02040502050505030304" pitchFamily="18" charset="0"/>
              </a:rPr>
              <a:t>Local service providers</a:t>
            </a:r>
          </a:p>
          <a:p>
            <a:pPr lvl="1"/>
            <a:endParaRPr lang="en-US" sz="600" i="1" dirty="0">
              <a:solidFill>
                <a:schemeClr val="tx1"/>
              </a:solidFill>
              <a:latin typeface="Palatino" panose="02040502050505030304" pitchFamily="18" charset="0"/>
            </a:endParaRPr>
          </a:p>
          <a:p>
            <a:pPr lvl="0"/>
            <a:r>
              <a:rPr lang="en-US" sz="2800" dirty="0">
                <a:solidFill>
                  <a:schemeClr val="tx1"/>
                </a:solidFill>
                <a:latin typeface="Palatino" panose="02040502050505030304" pitchFamily="18" charset="0"/>
              </a:rPr>
              <a:t>Train interested CRS staff in </a:t>
            </a:r>
            <a:r>
              <a:rPr lang="en-US" sz="2800" i="1" dirty="0">
                <a:solidFill>
                  <a:schemeClr val="tx2"/>
                </a:solidFill>
                <a:latin typeface="Palatino" panose="02040502050505030304" pitchFamily="18" charset="0"/>
              </a:rPr>
              <a:t>Psychological First Aid</a:t>
            </a:r>
          </a:p>
          <a:p>
            <a:pPr lvl="0"/>
            <a:endParaRPr lang="en-US" sz="600" dirty="0">
              <a:solidFill>
                <a:schemeClr val="tx1"/>
              </a:solidFill>
              <a:latin typeface="Palatino" panose="02040502050505030304" pitchFamily="18" charset="0"/>
            </a:endParaRPr>
          </a:p>
          <a:p>
            <a:pPr lvl="0"/>
            <a:r>
              <a:rPr lang="en-US" sz="2800" dirty="0">
                <a:solidFill>
                  <a:schemeClr val="tx1"/>
                </a:solidFill>
                <a:latin typeface="Palatino" panose="02040502050505030304" pitchFamily="18" charset="0"/>
              </a:rPr>
              <a:t>Institute a policy to promote wellbeing of staff suffering </a:t>
            </a:r>
            <a:r>
              <a:rPr lang="en-US" sz="2800" i="1" dirty="0">
                <a:solidFill>
                  <a:schemeClr val="tx2"/>
                </a:solidFill>
                <a:latin typeface="Palatino" panose="02040502050505030304" pitchFamily="18" charset="0"/>
              </a:rPr>
              <a:t>acute stress or burn-out</a:t>
            </a:r>
            <a:r>
              <a:rPr lang="en-US" sz="2800" dirty="0">
                <a:solidFill>
                  <a:schemeClr val="tx1"/>
                </a:solidFill>
                <a:latin typeface="Palatino" panose="02040502050505030304" pitchFamily="18" charset="0"/>
              </a:rPr>
              <a:t>.  Consider:</a:t>
            </a:r>
          </a:p>
          <a:p>
            <a:pPr lvl="1"/>
            <a:r>
              <a:rPr lang="en-US" sz="2400" i="1" dirty="0">
                <a:solidFill>
                  <a:schemeClr val="tx1"/>
                </a:solidFill>
                <a:latin typeface="Palatino" panose="02040502050505030304" pitchFamily="18" charset="0"/>
              </a:rPr>
              <a:t>providing in-person group and/or individual PSS services</a:t>
            </a:r>
          </a:p>
          <a:p>
            <a:pPr lvl="1"/>
            <a:r>
              <a:rPr lang="en-US" sz="2400" i="1" dirty="0">
                <a:solidFill>
                  <a:schemeClr val="tx1"/>
                </a:solidFill>
                <a:latin typeface="Palatino" panose="02040502050505030304" pitchFamily="18" charset="0"/>
              </a:rPr>
              <a:t>developing medical evacuation contingencies</a:t>
            </a:r>
          </a:p>
          <a:p>
            <a:pPr lvl="1"/>
            <a:r>
              <a:rPr lang="en-US" sz="2400" i="1" dirty="0">
                <a:solidFill>
                  <a:schemeClr val="tx1"/>
                </a:solidFill>
                <a:latin typeface="Palatino" panose="02040502050505030304" pitchFamily="18" charset="0"/>
              </a:rPr>
              <a:t>allowing special sick or personal leave, beyond CP norm</a:t>
            </a:r>
          </a:p>
          <a:p>
            <a:endParaRPr lang="en-US"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15</a:t>
            </a:fld>
            <a:endParaRPr lang="en-US" dirty="0"/>
          </a:p>
        </p:txBody>
      </p:sp>
      <p:sp>
        <p:nvSpPr>
          <p:cNvPr id="6" name="Title 1"/>
          <p:cNvSpPr txBox="1">
            <a:spLocks noGrp="1"/>
          </p:cNvSpPr>
          <p:nvPr>
            <p:ph type="title"/>
          </p:nvPr>
        </p:nvSpPr>
        <p:spPr>
          <a:xfrm>
            <a:off x="0" y="345056"/>
            <a:ext cx="10058400" cy="774985"/>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Promoting Resilience</a:t>
            </a:r>
          </a:p>
        </p:txBody>
      </p:sp>
    </p:spTree>
    <p:custDataLst>
      <p:tags r:id="rId1"/>
    </p:custDataLst>
    <p:extLst>
      <p:ext uri="{BB962C8B-B14F-4D97-AF65-F5344CB8AC3E}">
        <p14:creationId xmlns:p14="http://schemas.microsoft.com/office/powerpoint/2010/main" val="293175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48733"/>
            <a:ext cx="10058400" cy="1326748"/>
          </a:xfrm>
        </p:spPr>
        <p:txBody>
          <a:bodyPr/>
          <a:lstStyle/>
          <a:p>
            <a:pPr marL="0" indent="0" algn="ctr">
              <a:buNone/>
            </a:pPr>
            <a:r>
              <a:rPr lang="en-US" sz="3600" dirty="0">
                <a:solidFill>
                  <a:schemeClr val="tx1"/>
                </a:solidFill>
                <a:latin typeface="Palatino" panose="02040502050505030304" pitchFamily="18" charset="0"/>
              </a:rPr>
              <a:t>Staff policies during the emergency response </a:t>
            </a:r>
            <a:r>
              <a:rPr lang="en-US" sz="3600" b="1" i="1" dirty="0">
                <a:solidFill>
                  <a:schemeClr val="tx2"/>
                </a:solidFill>
                <a:latin typeface="Palatino" panose="02040502050505030304" pitchFamily="18" charset="0"/>
              </a:rPr>
              <a:t>may differ </a:t>
            </a:r>
            <a:r>
              <a:rPr lang="en-US" sz="3600" dirty="0">
                <a:solidFill>
                  <a:schemeClr val="tx1"/>
                </a:solidFill>
                <a:latin typeface="Palatino" panose="02040502050505030304" pitchFamily="18" charset="0"/>
              </a:rPr>
              <a:t>by location &amp; staff role or category</a:t>
            </a:r>
          </a:p>
          <a:p>
            <a:pPr algn="ctr"/>
            <a:endParaRPr lang="en-US" sz="3600" dirty="0">
              <a:solidFill>
                <a:schemeClr val="tx1"/>
              </a:solidFill>
              <a:latin typeface="Palatino" panose="02040502050505030304" pitchFamily="18" charset="0"/>
            </a:endParaRPr>
          </a:p>
          <a:p>
            <a:pPr lvl="1" algn="ctr"/>
            <a:endParaRPr lang="en-US" sz="800" dirty="0">
              <a:solidFill>
                <a:schemeClr val="tx1"/>
              </a:solidFill>
              <a:latin typeface="Palatino" panose="02040502050505030304" pitchFamily="18" charset="0"/>
            </a:endParaRPr>
          </a:p>
          <a:p>
            <a:pPr lvl="1" algn="ctr"/>
            <a:endParaRPr lang="en-US" sz="2800" dirty="0">
              <a:solidFill>
                <a:schemeClr val="tx1"/>
              </a:solidFill>
              <a:latin typeface="Palatino" panose="02040502050505030304" pitchFamily="18" charset="0"/>
            </a:endParaRPr>
          </a:p>
          <a:p>
            <a:pPr lvl="1" algn="ctr"/>
            <a:endParaRPr lang="en-US" sz="2800" dirty="0">
              <a:solidFill>
                <a:schemeClr val="tx1"/>
              </a:solidFill>
              <a:latin typeface="Palatino" panose="02040502050505030304" pitchFamily="18" charset="0"/>
            </a:endParaRPr>
          </a:p>
          <a:p>
            <a:pPr lvl="1" algn="ctr"/>
            <a:endParaRPr lang="en-US" sz="2800" dirty="0">
              <a:solidFill>
                <a:schemeClr val="tx1"/>
              </a:solidFill>
              <a:latin typeface="Palatino" panose="02040502050505030304" pitchFamily="18" charset="0"/>
            </a:endParaRPr>
          </a:p>
          <a:p>
            <a:pPr algn="ct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16</a:t>
            </a:fld>
            <a:endParaRPr lang="en-US" dirty="0"/>
          </a:p>
        </p:txBody>
      </p:sp>
      <p:sp>
        <p:nvSpPr>
          <p:cNvPr id="5" name="Title 1"/>
          <p:cNvSpPr txBox="1">
            <a:spLocks noGrp="1"/>
          </p:cNvSpPr>
          <p:nvPr>
            <p:ph type="title"/>
          </p:nvPr>
        </p:nvSpPr>
        <p:spPr>
          <a:xfrm>
            <a:off x="-120770" y="362308"/>
            <a:ext cx="10179170" cy="757733"/>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Temporarily Adapting Staff Policies</a:t>
            </a:r>
          </a:p>
        </p:txBody>
      </p:sp>
      <p:pic>
        <p:nvPicPr>
          <p:cNvPr id="6" name="Picture 5"/>
          <p:cNvPicPr>
            <a:picLocks noChangeAspect="1"/>
          </p:cNvPicPr>
          <p:nvPr/>
        </p:nvPicPr>
        <p:blipFill>
          <a:blip r:embed="rId4"/>
          <a:stretch>
            <a:fillRect/>
          </a:stretch>
        </p:blipFill>
        <p:spPr>
          <a:xfrm>
            <a:off x="5169959" y="3104173"/>
            <a:ext cx="7034892" cy="395204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477" y="3104173"/>
            <a:ext cx="5357344" cy="3968707"/>
          </a:xfrm>
          <a:prstGeom prst="rect">
            <a:avLst/>
          </a:prstGeom>
        </p:spPr>
      </p:pic>
    </p:spTree>
    <p:custDataLst>
      <p:tags r:id="rId1"/>
    </p:custDataLst>
    <p:extLst>
      <p:ext uri="{BB962C8B-B14F-4D97-AF65-F5344CB8AC3E}">
        <p14:creationId xmlns:p14="http://schemas.microsoft.com/office/powerpoint/2010/main" val="34783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276351"/>
            <a:ext cx="4857749" cy="5661772"/>
          </a:xfrm>
        </p:spPr>
        <p:txBody>
          <a:bodyPr/>
          <a:lstStyle/>
          <a:p>
            <a:pPr marL="0" indent="0">
              <a:buNone/>
            </a:pPr>
            <a:r>
              <a:rPr lang="en-US" sz="3200" dirty="0">
                <a:solidFill>
                  <a:schemeClr val="tx1"/>
                </a:solidFill>
                <a:latin typeface="Palatino" panose="02040502050505030304" pitchFamily="18" charset="0"/>
              </a:rPr>
              <a:t>If policies will differ:</a:t>
            </a:r>
          </a:p>
          <a:p>
            <a:pPr marL="457200" lvl="1" indent="-312738">
              <a:buFont typeface="Arial" panose="020B0604020202020204" pitchFamily="34" charset="0"/>
              <a:buChar char="•"/>
            </a:pPr>
            <a:r>
              <a:rPr lang="en-US" sz="2800" i="1" dirty="0">
                <a:solidFill>
                  <a:schemeClr val="tx1"/>
                </a:solidFill>
                <a:latin typeface="Palatino" panose="02040502050505030304" pitchFamily="18" charset="0"/>
              </a:rPr>
              <a:t>Include </a:t>
            </a:r>
            <a:r>
              <a:rPr lang="en-US" sz="2800" i="1" dirty="0">
                <a:solidFill>
                  <a:schemeClr val="tx2"/>
                </a:solidFill>
                <a:latin typeface="Palatino" panose="02040502050505030304" pitchFamily="18" charset="0"/>
              </a:rPr>
              <a:t>all locations &amp; all staff categories</a:t>
            </a:r>
            <a:endParaRPr lang="en-US" sz="2800" i="1" dirty="0">
              <a:solidFill>
                <a:schemeClr val="tx1"/>
              </a:solidFill>
              <a:latin typeface="Palatino" panose="02040502050505030304" pitchFamily="18" charset="0"/>
            </a:endParaRPr>
          </a:p>
          <a:p>
            <a:pPr marL="457200" lvl="1" indent="-312738">
              <a:buFont typeface="Arial" panose="020B0604020202020204" pitchFamily="34" charset="0"/>
              <a:buChar char="•"/>
            </a:pPr>
            <a:endParaRPr lang="en-US" sz="600" i="1" dirty="0">
              <a:solidFill>
                <a:schemeClr val="tx2"/>
              </a:solidFill>
              <a:latin typeface="Palatino" panose="02040502050505030304" pitchFamily="18" charset="0"/>
            </a:endParaRPr>
          </a:p>
          <a:p>
            <a:pPr marL="457200" lvl="1" indent="-312738">
              <a:buFont typeface="Arial" panose="020B0604020202020204" pitchFamily="34" charset="0"/>
              <a:buChar char="•"/>
            </a:pPr>
            <a:r>
              <a:rPr lang="en-US" sz="2800" i="1" dirty="0">
                <a:solidFill>
                  <a:schemeClr val="tx1"/>
                </a:solidFill>
                <a:latin typeface="Palatino" panose="02040502050505030304" pitchFamily="18" charset="0"/>
              </a:rPr>
              <a:t>Carefully consider </a:t>
            </a:r>
            <a:r>
              <a:rPr lang="en-US" sz="2800" i="1" dirty="0">
                <a:solidFill>
                  <a:schemeClr val="tx2"/>
                </a:solidFill>
                <a:latin typeface="Palatino" panose="02040502050505030304" pitchFamily="18" charset="0"/>
              </a:rPr>
              <a:t>what you are supporting &amp; why</a:t>
            </a:r>
          </a:p>
          <a:p>
            <a:pPr marL="457200" lvl="1" indent="-312738">
              <a:buFont typeface="Arial" panose="020B0604020202020204" pitchFamily="34" charset="0"/>
              <a:buChar char="•"/>
            </a:pPr>
            <a:endParaRPr lang="en-US" sz="600" i="1" dirty="0">
              <a:latin typeface="Palatino" panose="02040502050505030304" pitchFamily="18" charset="0"/>
            </a:endParaRPr>
          </a:p>
          <a:p>
            <a:pPr marL="457200" lvl="1" indent="-312738">
              <a:buFont typeface="Arial" panose="020B0604020202020204" pitchFamily="34" charset="0"/>
              <a:buChar char="•"/>
            </a:pPr>
            <a:r>
              <a:rPr lang="en-US" sz="2800" i="1" dirty="0">
                <a:solidFill>
                  <a:schemeClr val="tx2"/>
                </a:solidFill>
                <a:latin typeface="Palatino" panose="02040502050505030304" pitchFamily="18" charset="0"/>
              </a:rPr>
              <a:t>Clearly specify </a:t>
            </a:r>
            <a:r>
              <a:rPr lang="en-US" sz="2800" i="1" dirty="0">
                <a:solidFill>
                  <a:schemeClr val="tx1"/>
                </a:solidFill>
                <a:latin typeface="Palatino" panose="02040502050505030304" pitchFamily="18" charset="0"/>
              </a:rPr>
              <a:t>policies by location &amp; staff role/category </a:t>
            </a:r>
          </a:p>
          <a:p>
            <a:pPr marL="457200" lvl="1" indent="-312738">
              <a:buFont typeface="Arial" panose="020B0604020202020204" pitchFamily="34" charset="0"/>
              <a:buChar char="•"/>
            </a:pPr>
            <a:endParaRPr lang="en-US" sz="600" i="1" dirty="0">
              <a:latin typeface="Palatino" panose="02040502050505030304" pitchFamily="18" charset="0"/>
            </a:endParaRPr>
          </a:p>
          <a:p>
            <a:pPr marL="457200" lvl="1" indent="-312738">
              <a:buFont typeface="Arial" panose="020B0604020202020204" pitchFamily="34" charset="0"/>
              <a:buChar char="•"/>
            </a:pPr>
            <a:r>
              <a:rPr lang="en-US" sz="2800" i="1" dirty="0">
                <a:solidFill>
                  <a:schemeClr val="tx2"/>
                </a:solidFill>
                <a:latin typeface="Palatino" panose="02040502050505030304" pitchFamily="18" charset="0"/>
              </a:rPr>
              <a:t>Explain differences </a:t>
            </a:r>
            <a:r>
              <a:rPr lang="en-US" sz="2800" i="1" dirty="0">
                <a:solidFill>
                  <a:schemeClr val="tx1"/>
                </a:solidFill>
                <a:latin typeface="Palatino" panose="02040502050505030304" pitchFamily="18" charset="0"/>
              </a:rPr>
              <a:t>to the   staff affected by the policies</a:t>
            </a: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17</a:t>
            </a:fld>
            <a:endParaRPr lang="en-US" dirty="0"/>
          </a:p>
        </p:txBody>
      </p:sp>
      <p:sp>
        <p:nvSpPr>
          <p:cNvPr id="6" name="Title 1"/>
          <p:cNvSpPr txBox="1">
            <a:spLocks noGrp="1"/>
          </p:cNvSpPr>
          <p:nvPr>
            <p:ph type="title"/>
          </p:nvPr>
        </p:nvSpPr>
        <p:spPr>
          <a:xfrm>
            <a:off x="0" y="292366"/>
            <a:ext cx="10058400" cy="827675"/>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Temporarily Adapting Staff Policies</a:t>
            </a:r>
          </a:p>
        </p:txBody>
      </p:sp>
      <p:graphicFrame>
        <p:nvGraphicFramePr>
          <p:cNvPr id="7" name="Diagram 6"/>
          <p:cNvGraphicFramePr/>
          <p:nvPr>
            <p:extLst>
              <p:ext uri="{D42A27DB-BD31-4B8C-83A1-F6EECF244321}">
                <p14:modId xmlns:p14="http://schemas.microsoft.com/office/powerpoint/2010/main" val="3758438725"/>
              </p:ext>
            </p:extLst>
          </p:nvPr>
        </p:nvGraphicFramePr>
        <p:xfrm>
          <a:off x="4407408" y="1120041"/>
          <a:ext cx="6526202" cy="5529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3862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393" y="1233044"/>
            <a:ext cx="9351493" cy="5515023"/>
          </a:xfrm>
        </p:spPr>
        <p:txBody>
          <a:bodyPr/>
          <a:lstStyle/>
          <a:p>
            <a:r>
              <a:rPr lang="en-US" sz="3200" i="1" dirty="0">
                <a:solidFill>
                  <a:schemeClr val="tx2"/>
                </a:solidFill>
                <a:latin typeface="Palatino" panose="02040502050505030304" pitchFamily="18" charset="0"/>
              </a:rPr>
              <a:t>Share &amp; equitably enforce </a:t>
            </a:r>
            <a:r>
              <a:rPr lang="en-US" sz="3200" dirty="0">
                <a:solidFill>
                  <a:schemeClr val="tx1"/>
                </a:solidFill>
                <a:latin typeface="Palatino" panose="02040502050505030304" pitchFamily="18" charset="0"/>
              </a:rPr>
              <a:t>the staff polices</a:t>
            </a:r>
          </a:p>
          <a:p>
            <a:endParaRPr lang="en-US" sz="400" dirty="0">
              <a:solidFill>
                <a:schemeClr val="tx1"/>
              </a:solidFill>
              <a:latin typeface="Palatino" panose="02040502050505030304" pitchFamily="18" charset="0"/>
            </a:endParaRPr>
          </a:p>
          <a:p>
            <a:pPr marL="251169" lvl="1" indent="-251169">
              <a:buFont typeface="Arial"/>
              <a:buChar char="•"/>
            </a:pPr>
            <a:r>
              <a:rPr lang="en-US" sz="3200" i="1" dirty="0">
                <a:solidFill>
                  <a:schemeClr val="tx2"/>
                </a:solidFill>
                <a:latin typeface="Palatino" panose="02040502050505030304" pitchFamily="18" charset="0"/>
              </a:rPr>
              <a:t>Review &amp; update </a:t>
            </a:r>
            <a:r>
              <a:rPr lang="en-US" sz="3200" dirty="0">
                <a:solidFill>
                  <a:schemeClr val="tx1"/>
                </a:solidFill>
                <a:latin typeface="Palatino" panose="02040502050505030304" pitchFamily="18" charset="0"/>
              </a:rPr>
              <a:t>the policies, as needed</a:t>
            </a: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18</a:t>
            </a:fld>
            <a:endParaRPr lang="en-US" dirty="0"/>
          </a:p>
        </p:txBody>
      </p:sp>
      <p:sp>
        <p:nvSpPr>
          <p:cNvPr id="5" name="Title 1"/>
          <p:cNvSpPr txBox="1">
            <a:spLocks noGrp="1"/>
          </p:cNvSpPr>
          <p:nvPr>
            <p:ph type="title"/>
          </p:nvPr>
        </p:nvSpPr>
        <p:spPr>
          <a:xfrm>
            <a:off x="-120770" y="362308"/>
            <a:ext cx="10179170" cy="757733"/>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Temporarily Adapting Staff Policies</a:t>
            </a:r>
          </a:p>
        </p:txBody>
      </p:sp>
      <p:pic>
        <p:nvPicPr>
          <p:cNvPr id="8" name="Picture 7"/>
          <p:cNvPicPr>
            <a:picLocks noChangeAspect="1"/>
          </p:cNvPicPr>
          <p:nvPr/>
        </p:nvPicPr>
        <p:blipFill>
          <a:blip r:embed="rId4"/>
          <a:stretch>
            <a:fillRect/>
          </a:stretch>
        </p:blipFill>
        <p:spPr>
          <a:xfrm>
            <a:off x="6330693" y="4050930"/>
            <a:ext cx="3535670" cy="2350743"/>
          </a:xfrm>
          <a:prstGeom prst="rect">
            <a:avLst/>
          </a:prstGeom>
        </p:spPr>
      </p:pic>
      <p:pic>
        <p:nvPicPr>
          <p:cNvPr id="9" name="Picture 8"/>
          <p:cNvPicPr>
            <a:picLocks noChangeAspect="1"/>
          </p:cNvPicPr>
          <p:nvPr/>
        </p:nvPicPr>
        <p:blipFill>
          <a:blip r:embed="rId5"/>
          <a:stretch>
            <a:fillRect/>
          </a:stretch>
        </p:blipFill>
        <p:spPr>
          <a:xfrm>
            <a:off x="6380337" y="3184795"/>
            <a:ext cx="3510816" cy="805761"/>
          </a:xfrm>
          <a:prstGeom prst="rect">
            <a:avLst/>
          </a:prstGeom>
        </p:spPr>
      </p:pic>
      <p:sp>
        <p:nvSpPr>
          <p:cNvPr id="10" name="5-Point Star 9"/>
          <p:cNvSpPr/>
          <p:nvPr/>
        </p:nvSpPr>
        <p:spPr>
          <a:xfrm>
            <a:off x="6330693" y="4050930"/>
            <a:ext cx="412311" cy="431321"/>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7886456" y="5839649"/>
            <a:ext cx="412311" cy="431321"/>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969484" y="2747096"/>
            <a:ext cx="4571266" cy="4058179"/>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246198" y="2590495"/>
            <a:ext cx="5803074" cy="4687437"/>
          </a:xfrm>
          <a:prstGeom prst="rect">
            <a:avLst/>
          </a:prstGeom>
          <a:noFill/>
        </p:spPr>
        <p:txBody>
          <a:bodyPr wrap="square" rtlCol="0">
            <a:spAutoFit/>
          </a:bodyPr>
          <a:lstStyle/>
          <a:p>
            <a:pPr marL="457200" lvl="2" indent="-342900">
              <a:lnSpc>
                <a:spcPct val="110000"/>
              </a:lnSpc>
              <a:spcBef>
                <a:spcPts val="1000"/>
              </a:spcBef>
              <a:buSzPct val="80000"/>
              <a:buFontTx/>
              <a:buChar char="-"/>
            </a:pPr>
            <a:r>
              <a:rPr lang="en-US" sz="2600" i="1" dirty="0">
                <a:latin typeface="Palatino" panose="02040502050505030304" pitchFamily="18" charset="0"/>
              </a:rPr>
              <a:t>review at minimum every 3 months</a:t>
            </a:r>
          </a:p>
          <a:p>
            <a:pPr marL="114300" lvl="2">
              <a:lnSpc>
                <a:spcPct val="110000"/>
              </a:lnSpc>
              <a:spcBef>
                <a:spcPts val="1000"/>
              </a:spcBef>
              <a:buSzPct val="80000"/>
            </a:pPr>
            <a:endParaRPr lang="en-US" sz="400" i="1" dirty="0">
              <a:latin typeface="Palatino" panose="02040502050505030304" pitchFamily="18" charset="0"/>
            </a:endParaRPr>
          </a:p>
          <a:p>
            <a:pPr marL="457200" lvl="2" indent="-342900">
              <a:lnSpc>
                <a:spcPct val="110000"/>
              </a:lnSpc>
              <a:spcBef>
                <a:spcPts val="1000"/>
              </a:spcBef>
              <a:buSzPct val="80000"/>
              <a:buFontTx/>
              <a:buChar char="-"/>
            </a:pPr>
            <a:r>
              <a:rPr lang="en-US" sz="2600" i="1" dirty="0">
                <a:latin typeface="Palatino" panose="02040502050505030304" pitchFamily="18" charset="0"/>
              </a:rPr>
              <a:t>include </a:t>
            </a:r>
            <a:r>
              <a:rPr lang="en-US" sz="2600" i="1" dirty="0">
                <a:solidFill>
                  <a:schemeClr val="tx2"/>
                </a:solidFill>
                <a:latin typeface="Palatino" panose="02040502050505030304" pitchFamily="18" charset="0"/>
              </a:rPr>
              <a:t>staff feedback </a:t>
            </a:r>
            <a:r>
              <a:rPr lang="en-US" sz="2600" i="1" dirty="0">
                <a:latin typeface="Palatino" panose="02040502050505030304" pitchFamily="18" charset="0"/>
              </a:rPr>
              <a:t>in the review process</a:t>
            </a:r>
          </a:p>
          <a:p>
            <a:pPr marL="114300" lvl="2">
              <a:lnSpc>
                <a:spcPct val="110000"/>
              </a:lnSpc>
              <a:spcBef>
                <a:spcPts val="1000"/>
              </a:spcBef>
              <a:buSzPct val="80000"/>
            </a:pPr>
            <a:endParaRPr lang="en-US" sz="400" i="1" dirty="0">
              <a:latin typeface="Palatino" panose="02040502050505030304" pitchFamily="18" charset="0"/>
            </a:endParaRPr>
          </a:p>
          <a:p>
            <a:pPr marL="457200" lvl="2" indent="-342900">
              <a:lnSpc>
                <a:spcPct val="110000"/>
              </a:lnSpc>
              <a:spcBef>
                <a:spcPts val="1000"/>
              </a:spcBef>
              <a:buSzPct val="80000"/>
              <a:buFontTx/>
              <a:buChar char="-"/>
            </a:pPr>
            <a:r>
              <a:rPr lang="en-US" sz="2600" i="1" dirty="0">
                <a:latin typeface="Palatino" panose="02040502050505030304" pitchFamily="18" charset="0"/>
              </a:rPr>
              <a:t>if a new policy is </a:t>
            </a:r>
            <a:r>
              <a:rPr lang="en-US" sz="2600" i="1" dirty="0">
                <a:solidFill>
                  <a:schemeClr val="tx2"/>
                </a:solidFill>
                <a:latin typeface="Palatino" panose="02040502050505030304" pitchFamily="18" charset="0"/>
              </a:rPr>
              <a:t>more generous </a:t>
            </a:r>
            <a:r>
              <a:rPr lang="en-US" sz="2600" i="1" dirty="0">
                <a:latin typeface="Palatino" panose="02040502050505030304" pitchFamily="18" charset="0"/>
              </a:rPr>
              <a:t>to staff, make it </a:t>
            </a:r>
            <a:r>
              <a:rPr lang="en-US" sz="2600" i="1" dirty="0">
                <a:solidFill>
                  <a:schemeClr val="tx2"/>
                </a:solidFill>
                <a:latin typeface="Palatino" panose="02040502050505030304" pitchFamily="18" charset="0"/>
              </a:rPr>
              <a:t>effective immediately</a:t>
            </a:r>
          </a:p>
          <a:p>
            <a:pPr marL="114300" lvl="2">
              <a:lnSpc>
                <a:spcPct val="110000"/>
              </a:lnSpc>
              <a:spcBef>
                <a:spcPts val="1000"/>
              </a:spcBef>
              <a:buSzPct val="80000"/>
            </a:pPr>
            <a:endParaRPr lang="en-US" sz="400" i="1" dirty="0">
              <a:solidFill>
                <a:schemeClr val="tx2"/>
              </a:solidFill>
              <a:latin typeface="Palatino" panose="02040502050505030304" pitchFamily="18" charset="0"/>
            </a:endParaRPr>
          </a:p>
          <a:p>
            <a:pPr marL="457200" lvl="2" indent="-342900">
              <a:lnSpc>
                <a:spcPct val="110000"/>
              </a:lnSpc>
              <a:spcBef>
                <a:spcPts val="1000"/>
              </a:spcBef>
              <a:buSzPct val="80000"/>
              <a:buFontTx/>
              <a:buChar char="-"/>
            </a:pPr>
            <a:r>
              <a:rPr lang="en-US" sz="2600" i="1" dirty="0">
                <a:latin typeface="Palatino" panose="02040502050505030304" pitchFamily="18" charset="0"/>
              </a:rPr>
              <a:t>if a new policy is </a:t>
            </a:r>
            <a:r>
              <a:rPr lang="en-US" sz="2600" i="1" dirty="0">
                <a:solidFill>
                  <a:schemeClr val="tx2"/>
                </a:solidFill>
                <a:latin typeface="Palatino" panose="02040502050505030304" pitchFamily="18" charset="0"/>
              </a:rPr>
              <a:t>less generous</a:t>
            </a:r>
            <a:r>
              <a:rPr lang="en-US" sz="2600" i="1" dirty="0">
                <a:latin typeface="Palatino" panose="02040502050505030304" pitchFamily="18" charset="0"/>
              </a:rPr>
              <a:t>, </a:t>
            </a:r>
            <a:r>
              <a:rPr lang="en-US" sz="2600" i="1" dirty="0">
                <a:solidFill>
                  <a:schemeClr val="tx2"/>
                </a:solidFill>
                <a:latin typeface="Palatino" panose="02040502050505030304" pitchFamily="18" charset="0"/>
              </a:rPr>
              <a:t>share changes </a:t>
            </a:r>
            <a:r>
              <a:rPr lang="en-US" sz="2600" i="1" dirty="0">
                <a:latin typeface="Palatino" panose="02040502050505030304" pitchFamily="18" charset="0"/>
              </a:rPr>
              <a:t>with staff well in advance of the effective date</a:t>
            </a:r>
          </a:p>
        </p:txBody>
      </p:sp>
    </p:spTree>
    <p:custDataLst>
      <p:tags r:id="rId1"/>
    </p:custDataLst>
    <p:extLst>
      <p:ext uri="{BB962C8B-B14F-4D97-AF65-F5344CB8AC3E}">
        <p14:creationId xmlns:p14="http://schemas.microsoft.com/office/powerpoint/2010/main" val="56469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34"/>
            <a:ext cx="10058400" cy="751206"/>
          </a:xfrm>
          <a:solidFill>
            <a:srgbClr val="CCF6CA"/>
          </a:solidFill>
        </p:spPr>
        <p:txBody>
          <a:bodyPr/>
          <a:lstStyle/>
          <a:p>
            <a:pPr algn="ctr"/>
            <a:r>
              <a:rPr lang="en-US" sz="4400" b="0" dirty="0">
                <a:solidFill>
                  <a:schemeClr val="tx1"/>
                </a:solidFill>
                <a:latin typeface="Palatino" charset="0"/>
                <a:ea typeface="Palatino" charset="0"/>
                <a:cs typeface="Palatino" charset="0"/>
              </a:rPr>
              <a:t>Underlying Objectives</a:t>
            </a:r>
          </a:p>
        </p:txBody>
      </p:sp>
      <p:sp>
        <p:nvSpPr>
          <p:cNvPr id="3" name="Content Placeholder 2"/>
          <p:cNvSpPr>
            <a:spLocks noGrp="1"/>
          </p:cNvSpPr>
          <p:nvPr>
            <p:ph idx="1"/>
          </p:nvPr>
        </p:nvSpPr>
        <p:spPr>
          <a:xfrm>
            <a:off x="224287" y="1759789"/>
            <a:ext cx="9483667" cy="4899803"/>
          </a:xfrm>
          <a:noFill/>
        </p:spPr>
        <p:txBody>
          <a:bodyPr/>
          <a:lstStyle/>
          <a:p>
            <a:pPr>
              <a:buFontTx/>
              <a:buChar char="-"/>
            </a:pPr>
            <a:r>
              <a:rPr lang="en-US" sz="3200" dirty="0">
                <a:solidFill>
                  <a:schemeClr val="tx1"/>
                </a:solidFill>
                <a:latin typeface="Palatino" charset="0"/>
                <a:ea typeface="Palatino" charset="0"/>
                <a:cs typeface="Palatino" charset="0"/>
              </a:rPr>
              <a:t>Speed &amp; Effectiveness of Response </a:t>
            </a:r>
          </a:p>
          <a:p>
            <a:pPr marL="0" indent="0">
              <a:buNone/>
            </a:pPr>
            <a:endParaRPr lang="en-US" sz="2000" dirty="0">
              <a:solidFill>
                <a:schemeClr val="tx1"/>
              </a:solidFill>
            </a:endParaRPr>
          </a:p>
          <a:p>
            <a:pPr>
              <a:buFontTx/>
              <a:buChar char="-"/>
            </a:pPr>
            <a:r>
              <a:rPr lang="en-US" sz="3200" dirty="0">
                <a:solidFill>
                  <a:schemeClr val="tx1"/>
                </a:solidFill>
                <a:latin typeface="Palatino" charset="0"/>
                <a:ea typeface="Palatino" charset="0"/>
                <a:cs typeface="Palatino" charset="0"/>
              </a:rPr>
              <a:t>Safety &amp; Security of                                                  staff, partners &amp;                                                                       beneficiaries</a:t>
            </a:r>
          </a:p>
          <a:p>
            <a:pPr marL="0" indent="0">
              <a:buNone/>
            </a:pPr>
            <a:endParaRPr lang="en-US" sz="6000" dirty="0">
              <a:solidFill>
                <a:schemeClr val="tx1"/>
              </a:solidFill>
            </a:endParaRPr>
          </a:p>
          <a:p>
            <a:endParaRPr lang="en-US" sz="60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endParaRPr lang="en-US" sz="240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19</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9119" y="2945691"/>
            <a:ext cx="5642168" cy="4145224"/>
          </a:xfrm>
          <a:prstGeom prst="rect">
            <a:avLst/>
          </a:prstGeom>
        </p:spPr>
      </p:pic>
    </p:spTree>
    <p:extLst>
      <p:ext uri="{BB962C8B-B14F-4D97-AF65-F5344CB8AC3E}">
        <p14:creationId xmlns:p14="http://schemas.microsoft.com/office/powerpoint/2010/main" val="305675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6815" y="1276781"/>
            <a:ext cx="9264770" cy="5178883"/>
          </a:xfrm>
        </p:spPr>
        <p:txBody>
          <a:bodyPr/>
          <a:lstStyle/>
          <a:p>
            <a:pPr marL="0" indent="0">
              <a:buNone/>
            </a:pPr>
            <a:r>
              <a:rPr lang="en-US" sz="3600" b="1" i="1" dirty="0">
                <a:solidFill>
                  <a:schemeClr val="tx1"/>
                </a:solidFill>
                <a:latin typeface="Palatino" panose="02040502050505030304" pitchFamily="18" charset="0"/>
              </a:rPr>
              <a:t>Part A:</a:t>
            </a:r>
          </a:p>
          <a:p>
            <a:r>
              <a:rPr lang="en-US" sz="3600" i="1" dirty="0">
                <a:solidFill>
                  <a:schemeClr val="tx1"/>
                </a:solidFill>
                <a:latin typeface="Palatino" panose="02040502050505030304" pitchFamily="18" charset="0"/>
              </a:rPr>
              <a:t>Understanding the effects humanitarian work may have on you &amp; your colleagues </a:t>
            </a:r>
          </a:p>
          <a:p>
            <a:endParaRPr lang="en-US" sz="800" i="1" dirty="0">
              <a:solidFill>
                <a:schemeClr val="tx1"/>
              </a:solidFill>
              <a:latin typeface="Palatino" panose="02040502050505030304" pitchFamily="18" charset="0"/>
            </a:endParaRPr>
          </a:p>
          <a:p>
            <a:r>
              <a:rPr lang="en-US" sz="3600" i="1" dirty="0">
                <a:solidFill>
                  <a:schemeClr val="tx1"/>
                </a:solidFill>
                <a:latin typeface="Palatino" panose="02040502050505030304" pitchFamily="18" charset="0"/>
              </a:rPr>
              <a:t>Managing stress on a personal level</a:t>
            </a:r>
          </a:p>
          <a:p>
            <a:pPr marL="0" indent="0">
              <a:buNone/>
            </a:pPr>
            <a:endParaRPr lang="en-US" sz="2800" dirty="0">
              <a:solidFill>
                <a:schemeClr val="tx1"/>
              </a:solidFill>
              <a:latin typeface="Palatino" panose="02040502050505030304" pitchFamily="18" charset="0"/>
            </a:endParaRPr>
          </a:p>
          <a:p>
            <a:pPr marL="0" indent="0">
              <a:buNone/>
            </a:pPr>
            <a:r>
              <a:rPr lang="en-US" sz="3600" b="1" dirty="0">
                <a:solidFill>
                  <a:schemeClr val="tx2"/>
                </a:solidFill>
                <a:latin typeface="Palatino" panose="02040502050505030304" pitchFamily="18" charset="0"/>
              </a:rPr>
              <a:t>Part B:</a:t>
            </a:r>
            <a:endParaRPr lang="en-US" sz="800" b="1" dirty="0">
              <a:solidFill>
                <a:schemeClr val="tx2"/>
              </a:solidFill>
              <a:latin typeface="Palatino" panose="02040502050505030304" pitchFamily="18" charset="0"/>
            </a:endParaRPr>
          </a:p>
          <a:p>
            <a:r>
              <a:rPr lang="en-US" sz="3600" dirty="0">
                <a:solidFill>
                  <a:schemeClr val="tx2"/>
                </a:solidFill>
                <a:latin typeface="Palatino" panose="02040502050505030304" pitchFamily="18" charset="0"/>
              </a:rPr>
              <a:t>Adapting CP policies &amp; procedures to support staff health &amp; wellbeing</a:t>
            </a:r>
            <a:endParaRPr lang="en-US" sz="3200" dirty="0">
              <a:solidFill>
                <a:schemeClr val="tx2"/>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2</a:t>
            </a:fld>
            <a:endParaRPr lang="en-US" dirty="0"/>
          </a:p>
        </p:txBody>
      </p:sp>
      <p:sp>
        <p:nvSpPr>
          <p:cNvPr id="5" name="Title 1"/>
          <p:cNvSpPr txBox="1">
            <a:spLocks/>
          </p:cNvSpPr>
          <p:nvPr/>
        </p:nvSpPr>
        <p:spPr>
          <a:xfrm>
            <a:off x="0" y="451590"/>
            <a:ext cx="10058400" cy="67860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Learning Objectives</a:t>
            </a:r>
          </a:p>
        </p:txBody>
      </p:sp>
    </p:spTree>
    <p:custDataLst>
      <p:tags r:id="rId1"/>
    </p:custDataLst>
    <p:extLst>
      <p:ext uri="{BB962C8B-B14F-4D97-AF65-F5344CB8AC3E}">
        <p14:creationId xmlns:p14="http://schemas.microsoft.com/office/powerpoint/2010/main" val="289954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014" y="1120042"/>
            <a:ext cx="9591870" cy="5609536"/>
          </a:xfrm>
          <a:prstGeom prst="rect">
            <a:avLst/>
          </a:prstGeom>
        </p:spPr>
        <p:txBody>
          <a:bodyPr>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1">
              <a:buFont typeface="Arial" panose="020B0604020202020204" pitchFamily="34" charset="0"/>
              <a:buChar char="•"/>
            </a:pPr>
            <a:r>
              <a:rPr lang="en-US" sz="3600" dirty="0" err="1">
                <a:solidFill>
                  <a:schemeClr val="tx1"/>
                </a:solidFill>
                <a:latin typeface="Palatino" panose="02040502050505030304" pitchFamily="18" charset="0"/>
              </a:rPr>
              <a:t>Headington</a:t>
            </a:r>
            <a:r>
              <a:rPr lang="en-US" sz="3600" dirty="0">
                <a:solidFill>
                  <a:schemeClr val="tx1"/>
                </a:solidFill>
                <a:latin typeface="Palatino" panose="02040502050505030304" pitchFamily="18" charset="0"/>
              </a:rPr>
              <a:t> Institute</a:t>
            </a:r>
          </a:p>
          <a:p>
            <a:pPr marL="251169" lvl="1" indent="0">
              <a:buNone/>
            </a:pPr>
            <a:r>
              <a:rPr lang="en-US" sz="2800" dirty="0">
                <a:latin typeface="Palatino" panose="02040502050505030304" pitchFamily="18" charset="0"/>
              </a:rPr>
              <a:t>	</a:t>
            </a:r>
            <a:r>
              <a:rPr lang="en-US" sz="2800" u="sng" dirty="0">
                <a:solidFill>
                  <a:schemeClr val="accent4"/>
                </a:solidFill>
                <a:latin typeface="Palatino" panose="02040502050505030304" pitchFamily="18" charset="0"/>
                <a:hlinkClick r:id="rId4"/>
              </a:rPr>
              <a:t>http://www.headington-institute.org/</a:t>
            </a:r>
            <a:endParaRPr lang="en-US" sz="2800" u="sng" dirty="0">
              <a:solidFill>
                <a:schemeClr val="accent4"/>
              </a:solidFill>
              <a:latin typeface="Palatino" panose="02040502050505030304" pitchFamily="18" charset="0"/>
            </a:endParaRPr>
          </a:p>
          <a:p>
            <a:pPr marL="251169" lvl="1" indent="0">
              <a:buNone/>
            </a:pPr>
            <a:endParaRPr lang="en-US" sz="1600" u="sng" dirty="0">
              <a:solidFill>
                <a:schemeClr val="accent4"/>
              </a:solidFill>
              <a:latin typeface="Palatino" panose="02040502050505030304" pitchFamily="18" charset="0"/>
            </a:endParaRPr>
          </a:p>
          <a:p>
            <a:pPr lvl="1">
              <a:buFont typeface="Arial" panose="020B0604020202020204" pitchFamily="34" charset="0"/>
              <a:buChar char="•"/>
            </a:pPr>
            <a:r>
              <a:rPr lang="en-US" sz="3600" dirty="0">
                <a:solidFill>
                  <a:schemeClr val="tx1"/>
                </a:solidFill>
                <a:latin typeface="Palatino" panose="02040502050505030304" pitchFamily="18" charset="0"/>
              </a:rPr>
              <a:t>CRS Safe &amp; Sound Manual</a:t>
            </a:r>
          </a:p>
          <a:p>
            <a:pPr lvl="1">
              <a:buFont typeface="Arial" panose="020B0604020202020204" pitchFamily="34" charset="0"/>
              <a:buChar char="•"/>
            </a:pPr>
            <a:endParaRPr lang="en-US" sz="1600" dirty="0">
              <a:solidFill>
                <a:schemeClr val="tx1"/>
              </a:solidFill>
              <a:latin typeface="Palatino" panose="02040502050505030304" pitchFamily="18" charset="0"/>
            </a:endParaRPr>
          </a:p>
          <a:p>
            <a:pPr lvl="1">
              <a:buFont typeface="Arial" panose="020B0604020202020204" pitchFamily="34" charset="0"/>
              <a:buChar char="•"/>
            </a:pPr>
            <a:r>
              <a:rPr lang="en-US" sz="3600" dirty="0">
                <a:solidFill>
                  <a:schemeClr val="tx1"/>
                </a:solidFill>
                <a:latin typeface="Palatino" panose="02040502050505030304" pitchFamily="18" charset="0"/>
              </a:rPr>
              <a:t>Emergency Field                             Operations Manual                   </a:t>
            </a:r>
            <a:r>
              <a:rPr lang="en-US" sz="2800" dirty="0">
                <a:latin typeface="Palatino" panose="02040502050505030304" pitchFamily="18" charset="0"/>
                <a:hlinkClick r:id="rId5"/>
              </a:rPr>
              <a:t>http://efom.crs.org</a:t>
            </a:r>
            <a:r>
              <a:rPr lang="en-US" sz="2800" dirty="0">
                <a:latin typeface="Palatino" panose="02040502050505030304" pitchFamily="18" charset="0"/>
              </a:rPr>
              <a:t> </a:t>
            </a:r>
          </a:p>
          <a:p>
            <a:pPr marL="251169" lvl="1" indent="0">
              <a:buNone/>
            </a:pPr>
            <a:r>
              <a:rPr lang="en-US" sz="2800" dirty="0">
                <a:latin typeface="Palatino" panose="02040502050505030304" pitchFamily="18" charset="0"/>
              </a:rPr>
              <a:t>	  - </a:t>
            </a:r>
            <a:r>
              <a:rPr lang="en-US" sz="2800" i="1" dirty="0">
                <a:solidFill>
                  <a:schemeClr val="tx1"/>
                </a:solidFill>
                <a:latin typeface="Palatino" panose="02040502050505030304" pitchFamily="18" charset="0"/>
              </a:rPr>
              <a:t>EROS checklist</a:t>
            </a:r>
          </a:p>
          <a:p>
            <a:pPr marL="251169" lvl="1" indent="0">
              <a:buNone/>
            </a:pPr>
            <a:r>
              <a:rPr lang="en-US" sz="2800" i="1" dirty="0">
                <a:solidFill>
                  <a:schemeClr val="tx1"/>
                </a:solidFill>
                <a:latin typeface="Palatino" panose="02040502050505030304" pitchFamily="18" charset="0"/>
              </a:rPr>
              <a:t>	  - HR section</a:t>
            </a:r>
          </a:p>
          <a:p>
            <a:pPr marL="251169" lvl="1" indent="0">
              <a:buNone/>
            </a:pPr>
            <a:endParaRPr lang="en-US" sz="4000" dirty="0">
              <a:latin typeface="Palatino" panose="02040502050505030304" pitchFamily="18" charset="0"/>
            </a:endParaRPr>
          </a:p>
          <a:p>
            <a:pPr marL="251169" lvl="1" indent="0">
              <a:buNone/>
            </a:pPr>
            <a:endParaRPr lang="en-US" sz="4000" b="1" i="0" dirty="0">
              <a:latin typeface="Palatino" panose="02040502050505030304" pitchFamily="18" charset="0"/>
            </a:endParaRPr>
          </a:p>
          <a:p>
            <a:pPr marL="0" indent="0">
              <a:buFont typeface="Arial"/>
              <a:buNone/>
            </a:pPr>
            <a:endParaRPr lang="en-US" sz="1800" dirty="0">
              <a:latin typeface="Palatino" panose="02040502050505030304" pitchFamily="18" charset="0"/>
            </a:endParaRPr>
          </a:p>
          <a:p>
            <a:endParaRPr lang="en-US" sz="1800" dirty="0">
              <a:latin typeface="Palatino" panose="02040502050505030304" pitchFamily="18" charset="0"/>
            </a:endParaRPr>
          </a:p>
          <a:p>
            <a:endParaRPr lang="en-US" sz="1800" dirty="0">
              <a:latin typeface="Palatino" panose="02040502050505030304" pitchFamily="18" charset="0"/>
            </a:endParaRPr>
          </a:p>
        </p:txBody>
      </p:sp>
      <p:sp>
        <p:nvSpPr>
          <p:cNvPr id="6" name="Title 1"/>
          <p:cNvSpPr txBox="1">
            <a:spLocks/>
          </p:cNvSpPr>
          <p:nvPr/>
        </p:nvSpPr>
        <p:spPr>
          <a:xfrm>
            <a:off x="0" y="441434"/>
            <a:ext cx="10058400" cy="67860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Resources</a:t>
            </a:r>
          </a:p>
        </p:txBody>
      </p:sp>
      <p:pic>
        <p:nvPicPr>
          <p:cNvPr id="4" name="Picture 3"/>
          <p:cNvPicPr>
            <a:picLocks noChangeAspect="1"/>
          </p:cNvPicPr>
          <p:nvPr/>
        </p:nvPicPr>
        <p:blipFill>
          <a:blip r:embed="rId6"/>
          <a:stretch>
            <a:fillRect/>
          </a:stretch>
        </p:blipFill>
        <p:spPr>
          <a:xfrm>
            <a:off x="4657842" y="4129342"/>
            <a:ext cx="5400558" cy="2906672"/>
          </a:xfrm>
          <a:prstGeom prst="rect">
            <a:avLst/>
          </a:prstGeom>
          <a:ln w="12700">
            <a:solidFill>
              <a:schemeClr val="tx1"/>
            </a:solidFill>
          </a:ln>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0631" y="1271202"/>
            <a:ext cx="2739965" cy="1054895"/>
          </a:xfrm>
          <a:prstGeom prst="rect">
            <a:avLst/>
          </a:prstGeom>
          <a:ln w="19050">
            <a:solidFill>
              <a:schemeClr val="tx1"/>
            </a:solidFill>
          </a:ln>
        </p:spPr>
      </p:pic>
    </p:spTree>
    <p:custDataLst>
      <p:tags r:id="rId1"/>
    </p:custDataLst>
    <p:extLst>
      <p:ext uri="{BB962C8B-B14F-4D97-AF65-F5344CB8AC3E}">
        <p14:creationId xmlns:p14="http://schemas.microsoft.com/office/powerpoint/2010/main" val="337679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p>
        </p:txBody>
      </p:sp>
      <p:sp>
        <p:nvSpPr>
          <p:cNvPr id="4" name="Title 1"/>
          <p:cNvSpPr txBox="1">
            <a:spLocks/>
          </p:cNvSpPr>
          <p:nvPr/>
        </p:nvSpPr>
        <p:spPr>
          <a:xfrm>
            <a:off x="0" y="441434"/>
            <a:ext cx="10058400" cy="67860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Acknowledgements</a:t>
            </a:r>
          </a:p>
        </p:txBody>
      </p:sp>
      <p:sp>
        <p:nvSpPr>
          <p:cNvPr id="5" name="TextBox 4"/>
          <p:cNvSpPr txBox="1"/>
          <p:nvPr/>
        </p:nvSpPr>
        <p:spPr>
          <a:xfrm>
            <a:off x="0" y="1782908"/>
            <a:ext cx="10058400" cy="3477875"/>
          </a:xfrm>
          <a:prstGeom prst="rect">
            <a:avLst/>
          </a:prstGeom>
          <a:noFill/>
        </p:spPr>
        <p:txBody>
          <a:bodyPr wrap="square" rtlCol="0">
            <a:spAutoFit/>
          </a:bodyPr>
          <a:lstStyle/>
          <a:p>
            <a:pPr algn="ctr"/>
            <a:r>
              <a:rPr lang="en-US" sz="4400" dirty="0">
                <a:latin typeface="Palatino" panose="02040502050505030304" pitchFamily="18" charset="0"/>
              </a:rPr>
              <a:t>With thanks to the                           </a:t>
            </a:r>
            <a:r>
              <a:rPr lang="en-US" sz="4400" b="1" i="1" dirty="0" err="1">
                <a:solidFill>
                  <a:schemeClr val="tx2"/>
                </a:solidFill>
                <a:latin typeface="Palatino" panose="02040502050505030304" pitchFamily="18" charset="0"/>
              </a:rPr>
              <a:t>Headington</a:t>
            </a:r>
            <a:r>
              <a:rPr lang="en-US" sz="4400" b="1" i="1" dirty="0">
                <a:solidFill>
                  <a:schemeClr val="tx2"/>
                </a:solidFill>
                <a:latin typeface="Palatino" panose="02040502050505030304" pitchFamily="18" charset="0"/>
              </a:rPr>
              <a:t> Institute </a:t>
            </a:r>
          </a:p>
          <a:p>
            <a:pPr algn="ctr"/>
            <a:r>
              <a:rPr lang="en-US" sz="4400" dirty="0">
                <a:latin typeface="Palatino" panose="02040502050505030304" pitchFamily="18" charset="0"/>
              </a:rPr>
              <a:t>for providing the information &amp; graphics on stress, stress management and resilience</a:t>
            </a:r>
          </a:p>
        </p:txBody>
      </p:sp>
      <p:pic>
        <p:nvPicPr>
          <p:cNvPr id="6" name="Picture 5"/>
          <p:cNvPicPr>
            <a:picLocks noChangeAspect="1"/>
          </p:cNvPicPr>
          <p:nvPr/>
        </p:nvPicPr>
        <p:blipFill>
          <a:blip r:embed="rId3"/>
          <a:stretch>
            <a:fillRect/>
          </a:stretch>
        </p:blipFill>
        <p:spPr>
          <a:xfrm>
            <a:off x="2989180" y="5454057"/>
            <a:ext cx="4166305" cy="1510590"/>
          </a:xfrm>
          <a:prstGeom prst="rect">
            <a:avLst/>
          </a:prstGeom>
        </p:spPr>
      </p:pic>
    </p:spTree>
    <p:extLst>
      <p:ext uri="{BB962C8B-B14F-4D97-AF65-F5344CB8AC3E}">
        <p14:creationId xmlns:p14="http://schemas.microsoft.com/office/powerpoint/2010/main" val="77160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4"/>
          <a:stretch>
            <a:fillRect/>
          </a:stretch>
        </p:blipFill>
        <p:spPr>
          <a:xfrm>
            <a:off x="4921370" y="16511"/>
            <a:ext cx="4433977" cy="7052480"/>
          </a:xfrm>
          <a:prstGeom prst="rect">
            <a:avLst/>
          </a:prstGeom>
        </p:spPr>
      </p:pic>
      <p:sp>
        <p:nvSpPr>
          <p:cNvPr id="5" name="Rectangle 4"/>
          <p:cNvSpPr/>
          <p:nvPr/>
        </p:nvSpPr>
        <p:spPr>
          <a:xfrm>
            <a:off x="0" y="1568182"/>
            <a:ext cx="2984739" cy="3970318"/>
          </a:xfrm>
          <a:prstGeom prst="rect">
            <a:avLst/>
          </a:prstGeom>
        </p:spPr>
        <p:txBody>
          <a:bodyPr wrap="square">
            <a:spAutoFit/>
          </a:bodyPr>
          <a:lstStyle/>
          <a:p>
            <a:pPr marL="0" lvl="1" indent="0" algn="ctr">
              <a:buNone/>
            </a:pPr>
            <a:r>
              <a:rPr lang="en-US" sz="3600" b="1" i="1" dirty="0">
                <a:solidFill>
                  <a:schemeClr val="tx2"/>
                </a:solidFill>
                <a:latin typeface="Palatino" panose="02040502050505030304" pitchFamily="18" charset="0"/>
              </a:rPr>
              <a:t>What can CRS do </a:t>
            </a:r>
          </a:p>
          <a:p>
            <a:pPr marL="0" lvl="1" indent="0" algn="ctr">
              <a:buNone/>
            </a:pPr>
            <a:r>
              <a:rPr lang="en-US" sz="3600" b="1" dirty="0">
                <a:latin typeface="Palatino" panose="02040502050505030304" pitchFamily="18" charset="0"/>
              </a:rPr>
              <a:t>to support    staff wellbeing    in an emergency?</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984739" y="16511"/>
            <a:ext cx="7073661" cy="7073661"/>
          </a:xfrm>
          <a:prstGeom prst="rect">
            <a:avLst/>
          </a:prstGeom>
        </p:spPr>
      </p:pic>
    </p:spTree>
    <p:custDataLst>
      <p:tags r:id="rId1"/>
    </p:custDataLst>
    <p:extLst>
      <p:ext uri="{BB962C8B-B14F-4D97-AF65-F5344CB8AC3E}">
        <p14:creationId xmlns:p14="http://schemas.microsoft.com/office/powerpoint/2010/main" val="174254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874" y="1604513"/>
            <a:ext cx="9005978" cy="5075783"/>
          </a:xfrm>
          <a:solidFill>
            <a:schemeClr val="bg1"/>
          </a:solidFill>
        </p:spPr>
        <p:txBody>
          <a:bodyPr/>
          <a:lstStyle/>
          <a:p>
            <a:pPr marL="457200" lvl="1" indent="-457200">
              <a:buFont typeface="Arial" panose="020B0604020202020204" pitchFamily="34" charset="0"/>
              <a:buChar char="•"/>
            </a:pPr>
            <a:r>
              <a:rPr lang="en-US" sz="4000" i="1" dirty="0">
                <a:solidFill>
                  <a:schemeClr val="tx2"/>
                </a:solidFill>
                <a:latin typeface="Palatino" panose="02040502050505030304" pitchFamily="18" charset="0"/>
              </a:rPr>
              <a:t>Inform staff </a:t>
            </a:r>
            <a:r>
              <a:rPr lang="en-US" sz="4000" dirty="0">
                <a:solidFill>
                  <a:schemeClr val="tx1"/>
                </a:solidFill>
                <a:latin typeface="Palatino" panose="02040502050505030304" pitchFamily="18" charset="0"/>
              </a:rPr>
              <a:t>about the risks to their health &amp; wellbeing </a:t>
            </a:r>
          </a:p>
          <a:p>
            <a:pPr marL="457200" lvl="1" indent="-457200">
              <a:buFont typeface="Arial" panose="020B0604020202020204" pitchFamily="34" charset="0"/>
              <a:buChar char="•"/>
            </a:pPr>
            <a:endParaRPr lang="en-US" sz="800" dirty="0">
              <a:solidFill>
                <a:schemeClr val="tx1"/>
              </a:solidFill>
              <a:latin typeface="Palatino" panose="02040502050505030304" pitchFamily="18" charset="0"/>
            </a:endParaRPr>
          </a:p>
          <a:p>
            <a:pPr marL="457200" lvl="1" indent="-457200">
              <a:buFont typeface="Arial" panose="020B0604020202020204" pitchFamily="34" charset="0"/>
              <a:buChar char="•"/>
            </a:pPr>
            <a:r>
              <a:rPr lang="en-US" sz="4000" dirty="0">
                <a:solidFill>
                  <a:schemeClr val="tx1"/>
                </a:solidFill>
                <a:latin typeface="Palatino" panose="02040502050505030304" pitchFamily="18" charset="0"/>
              </a:rPr>
              <a:t>Minimize </a:t>
            </a:r>
            <a:r>
              <a:rPr lang="en-US" sz="4000" i="1" dirty="0">
                <a:solidFill>
                  <a:schemeClr val="tx2"/>
                </a:solidFill>
                <a:latin typeface="Palatino" panose="02040502050505030304" pitchFamily="18" charset="0"/>
              </a:rPr>
              <a:t>organizational stressors</a:t>
            </a:r>
          </a:p>
          <a:p>
            <a:pPr marL="457200" lvl="1" indent="-457200">
              <a:buFont typeface="Arial" panose="020B0604020202020204" pitchFamily="34" charset="0"/>
              <a:buChar char="•"/>
            </a:pPr>
            <a:endParaRPr lang="en-US" sz="800" dirty="0">
              <a:solidFill>
                <a:schemeClr val="tx1"/>
              </a:solidFill>
              <a:latin typeface="Palatino" panose="02040502050505030304" pitchFamily="18" charset="0"/>
            </a:endParaRPr>
          </a:p>
          <a:p>
            <a:pPr marL="457200" lvl="1" indent="-457200">
              <a:buFont typeface="Arial" panose="020B0604020202020204" pitchFamily="34" charset="0"/>
              <a:buChar char="•"/>
            </a:pPr>
            <a:r>
              <a:rPr lang="en-US" sz="4000" dirty="0">
                <a:solidFill>
                  <a:schemeClr val="tx1"/>
                </a:solidFill>
                <a:latin typeface="Palatino" panose="02040502050505030304" pitchFamily="18" charset="0"/>
              </a:rPr>
              <a:t>Provide staff </a:t>
            </a:r>
            <a:r>
              <a:rPr lang="en-US" sz="4000" i="1" dirty="0">
                <a:solidFill>
                  <a:schemeClr val="tx2"/>
                </a:solidFill>
                <a:latin typeface="Palatino" panose="02040502050505030304" pitchFamily="18" charset="0"/>
              </a:rPr>
              <a:t>access to opportunities &amp; resources</a:t>
            </a:r>
            <a:r>
              <a:rPr lang="en-US" sz="4000" dirty="0">
                <a:solidFill>
                  <a:schemeClr val="tx1"/>
                </a:solidFill>
                <a:latin typeface="Palatino" panose="02040502050505030304" pitchFamily="18" charset="0"/>
              </a:rPr>
              <a:t> that can help them promote their health &amp; resilience </a:t>
            </a:r>
          </a:p>
          <a:p>
            <a:endParaRPr lang="en-US" sz="4000"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4</a:t>
            </a:fld>
            <a:endParaRPr lang="en-US" dirty="0"/>
          </a:p>
        </p:txBody>
      </p:sp>
      <p:sp>
        <p:nvSpPr>
          <p:cNvPr id="5" name="Title 1"/>
          <p:cNvSpPr txBox="1">
            <a:spLocks noGrp="1"/>
          </p:cNvSpPr>
          <p:nvPr>
            <p:ph type="title"/>
          </p:nvPr>
        </p:nvSpPr>
        <p:spPr>
          <a:xfrm>
            <a:off x="0" y="414068"/>
            <a:ext cx="10058400" cy="705974"/>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panose="02040502050505030304" pitchFamily="18" charset="0"/>
              </a:rPr>
              <a:t>Work &amp; Wellbeing</a:t>
            </a:r>
          </a:p>
        </p:txBody>
      </p:sp>
    </p:spTree>
    <p:custDataLst>
      <p:tags r:id="rId1"/>
    </p:custDataLst>
    <p:extLst>
      <p:ext uri="{BB962C8B-B14F-4D97-AF65-F5344CB8AC3E}">
        <p14:creationId xmlns:p14="http://schemas.microsoft.com/office/powerpoint/2010/main" val="23280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0358" y="1226310"/>
            <a:ext cx="9497684" cy="5178883"/>
          </a:xfrm>
        </p:spPr>
        <p:txBody>
          <a:bodyPr/>
          <a:lstStyle/>
          <a:p>
            <a:r>
              <a:rPr lang="en-US" sz="3200" dirty="0">
                <a:solidFill>
                  <a:schemeClr val="tx1"/>
                </a:solidFill>
                <a:latin typeface="Palatino" panose="02040502050505030304" pitchFamily="18" charset="0"/>
              </a:rPr>
              <a:t>Provide staff with an </a:t>
            </a:r>
            <a:r>
              <a:rPr lang="en-US" sz="3200" b="1" i="1" dirty="0">
                <a:solidFill>
                  <a:schemeClr val="tx1"/>
                </a:solidFill>
                <a:latin typeface="Palatino" panose="02040502050505030304" pitchFamily="18" charset="0"/>
              </a:rPr>
              <a:t>orientation</a:t>
            </a:r>
            <a:r>
              <a:rPr lang="en-US" sz="3200" dirty="0">
                <a:solidFill>
                  <a:schemeClr val="tx1"/>
                </a:solidFill>
                <a:latin typeface="Palatino" panose="02040502050505030304" pitchFamily="18" charset="0"/>
              </a:rPr>
              <a:t> on:</a:t>
            </a:r>
          </a:p>
          <a:p>
            <a:pPr lvl="1"/>
            <a:r>
              <a:rPr lang="en-US" sz="2800" dirty="0">
                <a:solidFill>
                  <a:schemeClr val="tx1"/>
                </a:solidFill>
                <a:latin typeface="Palatino" panose="02040502050505030304" pitchFamily="18" charset="0"/>
              </a:rPr>
              <a:t>safety, security &amp; health risks (including stress)</a:t>
            </a:r>
          </a:p>
          <a:p>
            <a:pPr lvl="1"/>
            <a:r>
              <a:rPr lang="en-US" sz="2800" dirty="0">
                <a:solidFill>
                  <a:schemeClr val="tx1"/>
                </a:solidFill>
                <a:latin typeface="Palatino" panose="02040502050505030304" pitchFamily="18" charset="0"/>
              </a:rPr>
              <a:t>protective CRS safety &amp; security protocols</a:t>
            </a:r>
          </a:p>
          <a:p>
            <a:pPr lvl="1"/>
            <a:r>
              <a:rPr lang="en-US" sz="2800" dirty="0">
                <a:solidFill>
                  <a:schemeClr val="tx1"/>
                </a:solidFill>
                <a:latin typeface="Palatino" panose="02040502050505030304" pitchFamily="18" charset="0"/>
              </a:rPr>
              <a:t>personal measures they can take to increase health &amp; wellbeing</a:t>
            </a:r>
          </a:p>
          <a:p>
            <a:pPr marL="0" indent="0">
              <a:buNone/>
            </a:pPr>
            <a:endParaRPr lang="en-US" sz="800" dirty="0">
              <a:solidFill>
                <a:schemeClr val="tx1"/>
              </a:solidFill>
              <a:latin typeface="Palatino" panose="02040502050505030304" pitchFamily="18" charset="0"/>
            </a:endParaRPr>
          </a:p>
          <a:p>
            <a:pPr marL="0" indent="0">
              <a:buNone/>
            </a:pPr>
            <a:endParaRPr lang="en-US" sz="800" dirty="0">
              <a:solidFill>
                <a:schemeClr val="tx1"/>
              </a:solidFill>
              <a:latin typeface="Palatino" panose="02040502050505030304" pitchFamily="18" charset="0"/>
            </a:endParaRPr>
          </a:p>
          <a:p>
            <a:pPr marL="0" indent="0">
              <a:buNone/>
            </a:pPr>
            <a:endParaRPr lang="en-US" sz="2800" dirty="0">
              <a:latin typeface="Palatino" panose="02040502050505030304" pitchFamily="18" charset="0"/>
            </a:endParaRPr>
          </a:p>
          <a:p>
            <a:pPr marL="0" indent="0">
              <a:buNone/>
            </a:pPr>
            <a:endParaRPr lang="en-US" sz="28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5</a:t>
            </a:fld>
            <a:endParaRPr lang="en-US" dirty="0"/>
          </a:p>
        </p:txBody>
      </p:sp>
      <p:sp>
        <p:nvSpPr>
          <p:cNvPr id="5" name="Title 1"/>
          <p:cNvSpPr txBox="1">
            <a:spLocks/>
          </p:cNvSpPr>
          <p:nvPr/>
        </p:nvSpPr>
        <p:spPr>
          <a:xfrm>
            <a:off x="0"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Informing Staff</a:t>
            </a:r>
          </a:p>
        </p:txBody>
      </p:sp>
      <p:sp>
        <p:nvSpPr>
          <p:cNvPr id="6" name="Oval 5"/>
          <p:cNvSpPr/>
          <p:nvPr/>
        </p:nvSpPr>
        <p:spPr>
          <a:xfrm>
            <a:off x="1420102" y="4005538"/>
            <a:ext cx="3147500" cy="1546411"/>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Physical</a:t>
            </a:r>
          </a:p>
        </p:txBody>
      </p:sp>
      <p:sp>
        <p:nvSpPr>
          <p:cNvPr id="7" name="Oval 6"/>
          <p:cNvSpPr/>
          <p:nvPr/>
        </p:nvSpPr>
        <p:spPr>
          <a:xfrm>
            <a:off x="2805612" y="5175623"/>
            <a:ext cx="3147500" cy="1560342"/>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Mental</a:t>
            </a:r>
          </a:p>
        </p:txBody>
      </p:sp>
      <p:sp>
        <p:nvSpPr>
          <p:cNvPr id="8" name="Oval 7"/>
          <p:cNvSpPr/>
          <p:nvPr/>
        </p:nvSpPr>
        <p:spPr>
          <a:xfrm>
            <a:off x="4804826" y="4311634"/>
            <a:ext cx="3106064" cy="158045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Emotional</a:t>
            </a:r>
          </a:p>
        </p:txBody>
      </p:sp>
      <p:sp>
        <p:nvSpPr>
          <p:cNvPr id="9" name="Oval 8"/>
          <p:cNvSpPr/>
          <p:nvPr/>
        </p:nvSpPr>
        <p:spPr>
          <a:xfrm>
            <a:off x="6190336" y="5434337"/>
            <a:ext cx="3106064" cy="1580456"/>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Spiritual</a:t>
            </a:r>
          </a:p>
        </p:txBody>
      </p:sp>
    </p:spTree>
    <p:custDataLst>
      <p:tags r:id="rId1"/>
    </p:custDataLst>
    <p:extLst>
      <p:ext uri="{BB962C8B-B14F-4D97-AF65-F5344CB8AC3E}">
        <p14:creationId xmlns:p14="http://schemas.microsoft.com/office/powerpoint/2010/main" val="15788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025" y="1569012"/>
            <a:ext cx="9735985" cy="4884193"/>
          </a:xfrm>
        </p:spPr>
        <p:txBody>
          <a:bodyPr/>
          <a:lstStyle/>
          <a:p>
            <a:pPr marL="0" indent="0">
              <a:buNone/>
            </a:pPr>
            <a:r>
              <a:rPr lang="en-US" sz="3200" dirty="0">
                <a:solidFill>
                  <a:schemeClr val="tx1"/>
                </a:solidFill>
                <a:latin typeface="Palatino" panose="02040502050505030304" pitchFamily="18" charset="0"/>
              </a:rPr>
              <a:t>Common </a:t>
            </a:r>
            <a:r>
              <a:rPr lang="en-US" sz="3200" b="1" i="1" dirty="0">
                <a:solidFill>
                  <a:schemeClr val="tx2"/>
                </a:solidFill>
                <a:latin typeface="Palatino" panose="02040502050505030304" pitchFamily="18" charset="0"/>
              </a:rPr>
              <a:t>stress factors related to work </a:t>
            </a:r>
            <a:r>
              <a:rPr lang="en-US" sz="3200" dirty="0">
                <a:solidFill>
                  <a:schemeClr val="tx1"/>
                </a:solidFill>
                <a:latin typeface="Palatino" panose="02040502050505030304" pitchFamily="18" charset="0"/>
              </a:rPr>
              <a:t>include: </a:t>
            </a:r>
          </a:p>
          <a:p>
            <a:pPr marL="512763" indent="-250825"/>
            <a:r>
              <a:rPr lang="en-US" sz="3200" dirty="0">
                <a:solidFill>
                  <a:schemeClr val="tx1"/>
                </a:solidFill>
                <a:latin typeface="Palatino" panose="02040502050505030304" pitchFamily="18" charset="0"/>
              </a:rPr>
              <a:t>conflict among team members or with supervisors </a:t>
            </a:r>
          </a:p>
          <a:p>
            <a:pPr marL="512763" indent="-250825"/>
            <a:r>
              <a:rPr lang="en-US" sz="3200" dirty="0">
                <a:solidFill>
                  <a:schemeClr val="tx1"/>
                </a:solidFill>
                <a:latin typeface="Palatino" panose="02040502050505030304" pitchFamily="18" charset="0"/>
              </a:rPr>
              <a:t>unclear roles &amp; responsibilities</a:t>
            </a:r>
          </a:p>
          <a:p>
            <a:pPr marL="512763" indent="-250825"/>
            <a:r>
              <a:rPr lang="en-US" sz="3200" dirty="0">
                <a:solidFill>
                  <a:schemeClr val="tx1"/>
                </a:solidFill>
                <a:latin typeface="Palatino" panose="02040502050505030304" pitchFamily="18" charset="0"/>
              </a:rPr>
              <a:t>lack of appropriate resources to do the job (e.g., personnel, time, logistical support, skills, </a:t>
            </a:r>
            <a:r>
              <a:rPr lang="en-US" sz="3200" dirty="0" err="1">
                <a:solidFill>
                  <a:schemeClr val="tx1"/>
                </a:solidFill>
                <a:latin typeface="Palatino" panose="02040502050505030304" pitchFamily="18" charset="0"/>
              </a:rPr>
              <a:t>etc</a:t>
            </a:r>
            <a:r>
              <a:rPr lang="en-US" sz="3200" dirty="0">
                <a:solidFill>
                  <a:schemeClr val="tx1"/>
                </a:solidFill>
                <a:latin typeface="Palatino" panose="02040502050505030304" pitchFamily="18" charset="0"/>
              </a:rPr>
              <a:t>) </a:t>
            </a:r>
          </a:p>
          <a:p>
            <a:pPr marL="512763" indent="-250825"/>
            <a:r>
              <a:rPr lang="en-US" sz="3200" dirty="0">
                <a:solidFill>
                  <a:schemeClr val="tx1"/>
                </a:solidFill>
                <a:latin typeface="Palatino" panose="02040502050505030304" pitchFamily="18" charset="0"/>
              </a:rPr>
              <a:t>heavy workloads &amp; long hours</a:t>
            </a:r>
          </a:p>
          <a:p>
            <a:pPr marL="512763" indent="-250825"/>
            <a:r>
              <a:rPr lang="en-US" sz="3200" dirty="0">
                <a:solidFill>
                  <a:schemeClr val="tx1"/>
                </a:solidFill>
                <a:latin typeface="Palatino" panose="02040502050505030304" pitchFamily="18" charset="0"/>
              </a:rPr>
              <a:t>issues with leadership &amp; management structure</a:t>
            </a:r>
          </a:p>
          <a:p>
            <a:pPr marL="512763" indent="-250825"/>
            <a:r>
              <a:rPr lang="en-US" sz="3200" dirty="0">
                <a:solidFill>
                  <a:schemeClr val="tx1"/>
                </a:solidFill>
                <a:latin typeface="Palatino" panose="02040502050505030304" pitchFamily="18" charset="0"/>
              </a:rPr>
              <a:t>unclear mission objectives</a:t>
            </a:r>
          </a:p>
          <a:p>
            <a:endParaRPr lang="en-US" sz="3200" dirty="0">
              <a:latin typeface="Palatino" panose="02040502050505030304" pitchFamily="18" charset="0"/>
            </a:endParaRPr>
          </a:p>
          <a:p>
            <a:endParaRPr lang="en-US" sz="3200" dirty="0">
              <a:latin typeface="Palatino" panose="02040502050505030304" pitchFamily="18" charset="0"/>
            </a:endParaRPr>
          </a:p>
          <a:p>
            <a:pPr marL="0" indent="0">
              <a:buNone/>
            </a:pPr>
            <a:endParaRPr lang="en-US" sz="3200" b="1"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6</a:t>
            </a:fld>
            <a:endParaRPr lang="en-US" dirty="0"/>
          </a:p>
        </p:txBody>
      </p:sp>
      <p:sp>
        <p:nvSpPr>
          <p:cNvPr id="5" name="Title 1"/>
          <p:cNvSpPr txBox="1">
            <a:spLocks/>
          </p:cNvSpPr>
          <p:nvPr/>
        </p:nvSpPr>
        <p:spPr>
          <a:xfrm>
            <a:off x="0" y="347668"/>
            <a:ext cx="10136943" cy="772374"/>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panose="02040502050505030304" pitchFamily="18" charset="0"/>
              </a:rPr>
              <a:t>Work &amp; Stress</a:t>
            </a:r>
          </a:p>
        </p:txBody>
      </p:sp>
      <p:sp>
        <p:nvSpPr>
          <p:cNvPr id="6" name="TextBox 5"/>
          <p:cNvSpPr txBox="1"/>
          <p:nvPr/>
        </p:nvSpPr>
        <p:spPr>
          <a:xfrm>
            <a:off x="176941" y="1522957"/>
            <a:ext cx="9920377" cy="5487443"/>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29522" y="2255447"/>
            <a:ext cx="10115203" cy="3231654"/>
          </a:xfrm>
          <a:prstGeom prst="rect">
            <a:avLst/>
          </a:prstGeom>
          <a:solidFill>
            <a:schemeClr val="tx2">
              <a:lumMod val="20000"/>
              <a:lumOff val="80000"/>
            </a:schemeClr>
          </a:solidFill>
        </p:spPr>
        <p:txBody>
          <a:bodyPr wrap="square" rtlCol="0">
            <a:spAutoFit/>
          </a:bodyPr>
          <a:lstStyle/>
          <a:p>
            <a:r>
              <a:rPr lang="en-US" sz="3600" dirty="0">
                <a:latin typeface="Palatino" panose="02040502050505030304" pitchFamily="18" charset="0"/>
              </a:rPr>
              <a:t>  Preliminary research suggests </a:t>
            </a:r>
          </a:p>
          <a:p>
            <a:r>
              <a:rPr lang="en-US" sz="3600" dirty="0">
                <a:latin typeface="Palatino" panose="02040502050505030304" pitchFamily="18" charset="0"/>
              </a:rPr>
              <a:t>		humanitarian workers often identify </a:t>
            </a:r>
          </a:p>
          <a:p>
            <a:endParaRPr lang="en-US" sz="800" dirty="0">
              <a:latin typeface="Palatino" panose="02040502050505030304" pitchFamily="18" charset="0"/>
            </a:endParaRPr>
          </a:p>
          <a:p>
            <a:r>
              <a:rPr lang="en-US" sz="3600" b="1" i="1" dirty="0">
                <a:solidFill>
                  <a:schemeClr val="tx2"/>
                </a:solidFill>
                <a:latin typeface="Palatino" panose="02040502050505030304" pitchFamily="18" charset="0"/>
              </a:rPr>
              <a:t>				</a:t>
            </a:r>
            <a:r>
              <a:rPr lang="en-US" sz="4000" b="1" i="1" dirty="0">
                <a:solidFill>
                  <a:srgbClr val="C00000"/>
                </a:solidFill>
                <a:latin typeface="Palatino" panose="02040502050505030304" pitchFamily="18" charset="0"/>
              </a:rPr>
              <a:t>organizational factors </a:t>
            </a:r>
          </a:p>
          <a:p>
            <a:endParaRPr lang="en-US" sz="800" b="1" i="1" dirty="0">
              <a:solidFill>
                <a:schemeClr val="tx2"/>
              </a:solidFill>
              <a:latin typeface="Palatino" panose="02040502050505030304" pitchFamily="18" charset="0"/>
            </a:endParaRPr>
          </a:p>
          <a:p>
            <a:pPr algn="ctr"/>
            <a:r>
              <a:rPr lang="en-US" sz="3600" dirty="0">
                <a:latin typeface="Palatino" panose="02040502050505030304" pitchFamily="18" charset="0"/>
              </a:rPr>
              <a:t>							as a </a:t>
            </a:r>
            <a:r>
              <a:rPr lang="en-US" sz="3600" b="1" i="1" dirty="0">
                <a:solidFill>
                  <a:srgbClr val="C00000"/>
                </a:solidFill>
                <a:latin typeface="Palatino" panose="02040502050505030304" pitchFamily="18" charset="0"/>
              </a:rPr>
              <a:t>major</a:t>
            </a:r>
            <a:r>
              <a:rPr lang="en-US" sz="4000" b="1" i="1" dirty="0">
                <a:solidFill>
                  <a:srgbClr val="C00000"/>
                </a:solidFill>
                <a:latin typeface="Palatino" panose="02040502050505030304" pitchFamily="18" charset="0"/>
              </a:rPr>
              <a:t> cause </a:t>
            </a:r>
          </a:p>
          <a:p>
            <a:pPr algn="ctr"/>
            <a:r>
              <a:rPr lang="en-US" sz="3600" dirty="0">
                <a:latin typeface="Palatino" panose="02040502050505030304" pitchFamily="18" charset="0"/>
              </a:rPr>
              <a:t>												of chronic stress</a:t>
            </a:r>
            <a:endParaRPr lang="en-US" sz="1600" dirty="0">
              <a:latin typeface="Palatino" panose="02040502050505030304" pitchFamily="18" charset="0"/>
            </a:endParaRPr>
          </a:p>
        </p:txBody>
      </p:sp>
      <p:sp>
        <p:nvSpPr>
          <p:cNvPr id="8" name="Rectangle 7"/>
          <p:cNvSpPr/>
          <p:nvPr/>
        </p:nvSpPr>
        <p:spPr>
          <a:xfrm>
            <a:off x="6951294" y="46044"/>
            <a:ext cx="2969083" cy="338554"/>
          </a:xfrm>
          <a:prstGeom prst="rect">
            <a:avLst/>
          </a:prstGeom>
        </p:spPr>
        <p:txBody>
          <a:bodyPr wrap="none">
            <a:spAutoFit/>
          </a:bodyPr>
          <a:lstStyle/>
          <a:p>
            <a:r>
              <a:rPr lang="en-US" sz="1600" dirty="0">
                <a:latin typeface="Palatino" panose="02040502050505030304" pitchFamily="18" charset="0"/>
              </a:rPr>
              <a:t>(source:  </a:t>
            </a:r>
            <a:r>
              <a:rPr lang="en-US" sz="1600" dirty="0" err="1">
                <a:latin typeface="Palatino" panose="02040502050505030304" pitchFamily="18" charset="0"/>
              </a:rPr>
              <a:t>Headington</a:t>
            </a:r>
            <a:r>
              <a:rPr lang="en-US" sz="1600" dirty="0">
                <a:latin typeface="Palatino" panose="02040502050505030304" pitchFamily="18" charset="0"/>
              </a:rPr>
              <a:t> Institute)</a:t>
            </a:r>
            <a:endParaRPr lang="en-US" sz="1600" dirty="0"/>
          </a:p>
        </p:txBody>
      </p:sp>
    </p:spTree>
    <p:custDataLst>
      <p:tags r:id="rId1"/>
    </p:custDataLst>
    <p:extLst>
      <p:ext uri="{BB962C8B-B14F-4D97-AF65-F5344CB8AC3E}">
        <p14:creationId xmlns:p14="http://schemas.microsoft.com/office/powerpoint/2010/main" val="397872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63" y="1465099"/>
            <a:ext cx="9084446" cy="5178883"/>
          </a:xfrm>
        </p:spPr>
        <p:txBody>
          <a:bodyPr/>
          <a:lstStyle/>
          <a:p>
            <a:r>
              <a:rPr lang="en-US" sz="3200" dirty="0">
                <a:solidFill>
                  <a:schemeClr val="tx1"/>
                </a:solidFill>
                <a:latin typeface="Palatino" panose="02040502050505030304" pitchFamily="18" charset="0"/>
              </a:rPr>
              <a:t>Prioritize </a:t>
            </a:r>
            <a:r>
              <a:rPr lang="en-US" sz="3200" i="1" dirty="0">
                <a:solidFill>
                  <a:schemeClr val="tx2"/>
                </a:solidFill>
                <a:latin typeface="Palatino" panose="02040502050505030304" pitchFamily="18" charset="0"/>
              </a:rPr>
              <a:t>strong, experienced leadership </a:t>
            </a:r>
            <a:r>
              <a:rPr lang="en-US" sz="3200" dirty="0">
                <a:solidFill>
                  <a:schemeClr val="tx1"/>
                </a:solidFill>
                <a:latin typeface="Palatino" panose="02040502050505030304" pitchFamily="18" charset="0"/>
              </a:rPr>
              <a:t>who will:</a:t>
            </a:r>
          </a:p>
          <a:p>
            <a:pPr lvl="1"/>
            <a:r>
              <a:rPr lang="en-US" sz="2800" i="1" dirty="0">
                <a:solidFill>
                  <a:schemeClr val="tx1"/>
                </a:solidFill>
                <a:latin typeface="Palatino" panose="02040502050505030304" pitchFamily="18" charset="0"/>
              </a:rPr>
              <a:t>clearly define staff roles &amp; responsibilities</a:t>
            </a:r>
          </a:p>
          <a:p>
            <a:pPr lvl="1"/>
            <a:r>
              <a:rPr lang="en-US" sz="2800" i="1" dirty="0">
                <a:solidFill>
                  <a:schemeClr val="tx1"/>
                </a:solidFill>
                <a:latin typeface="Palatino" panose="02040502050505030304" pitchFamily="18" charset="0"/>
              </a:rPr>
              <a:t>train &amp; mentor new staff</a:t>
            </a:r>
          </a:p>
          <a:p>
            <a:pPr lvl="1"/>
            <a:r>
              <a:rPr lang="en-US" sz="2800" i="1" dirty="0">
                <a:solidFill>
                  <a:schemeClr val="tx1"/>
                </a:solidFill>
                <a:latin typeface="Palatino" panose="02040502050505030304" pitchFamily="18" charset="0"/>
              </a:rPr>
              <a:t>provide on-going supervision &amp;                                            support</a:t>
            </a:r>
          </a:p>
          <a:p>
            <a:pPr lvl="1"/>
            <a:endParaRPr lang="en-US" sz="800" dirty="0">
              <a:latin typeface="Palatino" panose="02040502050505030304" pitchFamily="18" charset="0"/>
            </a:endParaRPr>
          </a:p>
          <a:p>
            <a:r>
              <a:rPr lang="en-US" sz="3200" dirty="0">
                <a:solidFill>
                  <a:schemeClr val="tx1"/>
                </a:solidFill>
                <a:latin typeface="Palatino" panose="02040502050505030304" pitchFamily="18" charset="0"/>
              </a:rPr>
              <a:t>Keep all staff up to date on                                  </a:t>
            </a:r>
            <a:r>
              <a:rPr lang="en-US" sz="3200" i="1" dirty="0">
                <a:solidFill>
                  <a:schemeClr val="tx2"/>
                </a:solidFill>
                <a:latin typeface="Palatino" panose="02040502050505030304" pitchFamily="18" charset="0"/>
              </a:rPr>
              <a:t>who’s responsible for what</a:t>
            </a:r>
            <a:r>
              <a:rPr lang="en-US" sz="3200" dirty="0">
                <a:latin typeface="Palatino" panose="02040502050505030304" pitchFamily="18" charset="0"/>
              </a:rPr>
              <a:t> </a:t>
            </a:r>
            <a:r>
              <a:rPr lang="en-US" sz="3200" dirty="0">
                <a:solidFill>
                  <a:schemeClr val="tx1"/>
                </a:solidFill>
                <a:latin typeface="Palatino" panose="02040502050505030304" pitchFamily="18" charset="0"/>
              </a:rPr>
              <a:t>&amp;                                         </a:t>
            </a:r>
            <a:r>
              <a:rPr lang="en-US" sz="3200" dirty="0">
                <a:latin typeface="Palatino" panose="02040502050505030304" pitchFamily="18" charset="0"/>
              </a:rPr>
              <a:t> </a:t>
            </a:r>
            <a:r>
              <a:rPr lang="en-US" sz="3200" i="1" dirty="0">
                <a:solidFill>
                  <a:schemeClr val="tx2"/>
                </a:solidFill>
                <a:latin typeface="Palatino" panose="02040502050505030304" pitchFamily="18" charset="0"/>
              </a:rPr>
              <a:t>how to get things done</a:t>
            </a:r>
            <a:endParaRPr lang="en-US" sz="3200" dirty="0">
              <a:latin typeface="Palatino" panose="02040502050505030304" pitchFamily="18" charset="0"/>
            </a:endParaRPr>
          </a:p>
          <a:p>
            <a:endParaRPr lang="en-US" sz="900" dirty="0">
              <a:latin typeface="Palatino" panose="02040502050505030304" pitchFamily="18" charset="0"/>
            </a:endParaRPr>
          </a:p>
          <a:p>
            <a:endParaRPr lang="en-US" sz="3200" dirty="0">
              <a:latin typeface="Palatino" panose="02040502050505030304" pitchFamily="18" charset="0"/>
            </a:endParaRPr>
          </a:p>
          <a:p>
            <a:pPr marL="0" indent="0">
              <a:buNone/>
            </a:pPr>
            <a:endParaRPr lang="en-US" sz="32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7</a:t>
            </a:fld>
            <a:endParaRPr lang="en-US" dirty="0"/>
          </a:p>
        </p:txBody>
      </p:sp>
      <p:sp>
        <p:nvSpPr>
          <p:cNvPr id="5" name="Title 1"/>
          <p:cNvSpPr txBox="1">
            <a:spLocks noGrp="1"/>
          </p:cNvSpPr>
          <p:nvPr>
            <p:ph type="title"/>
          </p:nvPr>
        </p:nvSpPr>
        <p:spPr>
          <a:xfrm>
            <a:off x="0" y="379562"/>
            <a:ext cx="10058400" cy="740480"/>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panose="02040502050505030304" pitchFamily="18" charset="0"/>
              </a:rPr>
              <a:t>Minimizing Organizational Stressors</a:t>
            </a:r>
          </a:p>
        </p:txBody>
      </p:sp>
      <p:sp>
        <p:nvSpPr>
          <p:cNvPr id="6" name="Oval 5"/>
          <p:cNvSpPr/>
          <p:nvPr/>
        </p:nvSpPr>
        <p:spPr>
          <a:xfrm>
            <a:off x="5607697" y="2811515"/>
            <a:ext cx="4260922" cy="2657632"/>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i="1" dirty="0">
                <a:latin typeface="Palatino" panose="02040502050505030304" pitchFamily="18" charset="0"/>
              </a:rPr>
              <a:t>Mental:</a:t>
            </a:r>
          </a:p>
          <a:p>
            <a:pPr algn="ctr"/>
            <a:r>
              <a:rPr lang="en-US" sz="2800" dirty="0">
                <a:latin typeface="Palatino" panose="02040502050505030304" pitchFamily="18" charset="0"/>
              </a:rPr>
              <a:t>Develop job competencies,</a:t>
            </a:r>
          </a:p>
          <a:p>
            <a:pPr algn="ctr"/>
            <a:r>
              <a:rPr lang="en-US" sz="2800" dirty="0">
                <a:latin typeface="Palatino" panose="02040502050505030304" pitchFamily="18" charset="0"/>
              </a:rPr>
              <a:t> Positive attitude</a:t>
            </a:r>
          </a:p>
        </p:txBody>
      </p:sp>
    </p:spTree>
    <p:custDataLst>
      <p:tags r:id="rId1"/>
    </p:custDataLst>
    <p:extLst>
      <p:ext uri="{BB962C8B-B14F-4D97-AF65-F5344CB8AC3E}">
        <p14:creationId xmlns:p14="http://schemas.microsoft.com/office/powerpoint/2010/main" val="193792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sz="2600" b="1" i="1" dirty="0">
              <a:solidFill>
                <a:schemeClr val="tx2"/>
              </a:solidFill>
              <a:latin typeface="Palatino" panose="02040502050505030304" pitchFamily="18" charset="0"/>
            </a:endParaRPr>
          </a:p>
          <a:p>
            <a:pPr marL="0" indent="0">
              <a:buNone/>
            </a:pP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8</a:t>
            </a:fld>
            <a:endParaRPr lang="en-US" dirty="0"/>
          </a:p>
        </p:txBody>
      </p:sp>
      <p:sp>
        <p:nvSpPr>
          <p:cNvPr id="5" name="Title 1"/>
          <p:cNvSpPr txBox="1">
            <a:spLocks noGrp="1"/>
          </p:cNvSpPr>
          <p:nvPr>
            <p:ph type="title"/>
          </p:nvPr>
        </p:nvSpPr>
        <p:spPr>
          <a:xfrm>
            <a:off x="0" y="379562"/>
            <a:ext cx="10058400" cy="740480"/>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Minimizing Organizational Stressors</a:t>
            </a:r>
          </a:p>
        </p:txBody>
      </p:sp>
      <p:sp>
        <p:nvSpPr>
          <p:cNvPr id="6" name="Content Placeholder 2"/>
          <p:cNvSpPr txBox="1">
            <a:spLocks/>
          </p:cNvSpPr>
          <p:nvPr/>
        </p:nvSpPr>
        <p:spPr>
          <a:xfrm>
            <a:off x="172528" y="1298751"/>
            <a:ext cx="9123872" cy="5000174"/>
          </a:xfrm>
          <a:prstGeom prst="rect">
            <a:avLst/>
          </a:prstGeom>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401638" lvl="1" indent="-260350">
              <a:buFont typeface="Arial" panose="020B0604020202020204" pitchFamily="34" charset="0"/>
              <a:buChar char="•"/>
            </a:pPr>
            <a:r>
              <a:rPr lang="en-US" sz="3200" i="1" dirty="0">
                <a:solidFill>
                  <a:schemeClr val="tx2"/>
                </a:solidFill>
                <a:latin typeface="Palatino" panose="02040502050505030304" pitchFamily="18" charset="0"/>
              </a:rPr>
              <a:t>Show appreciation </a:t>
            </a:r>
            <a:r>
              <a:rPr lang="en-US" sz="3200" dirty="0">
                <a:solidFill>
                  <a:schemeClr val="tx1"/>
                </a:solidFill>
                <a:latin typeface="Palatino" panose="02040502050505030304" pitchFamily="18" charset="0"/>
              </a:rPr>
              <a:t>for staff’s dedication, hard work &amp; personal sacrifices </a:t>
            </a:r>
          </a:p>
          <a:p>
            <a:pPr marL="401638" lvl="1" indent="-260350">
              <a:buFont typeface="Arial" panose="020B0604020202020204" pitchFamily="34" charset="0"/>
              <a:buChar char="•"/>
            </a:pPr>
            <a:endParaRPr lang="en-US" sz="800" dirty="0">
              <a:solidFill>
                <a:schemeClr val="tx1"/>
              </a:solidFill>
              <a:latin typeface="Palatino" panose="02040502050505030304" pitchFamily="18" charset="0"/>
            </a:endParaRPr>
          </a:p>
          <a:p>
            <a:pPr marL="401638" lvl="1" indent="-260350">
              <a:buFont typeface="Arial" panose="020B0604020202020204" pitchFamily="34" charset="0"/>
              <a:buChar char="•"/>
            </a:pPr>
            <a:r>
              <a:rPr lang="en-US" sz="3200" dirty="0">
                <a:solidFill>
                  <a:schemeClr val="tx1"/>
                </a:solidFill>
                <a:latin typeface="Palatino" panose="02040502050505030304" pitchFamily="18" charset="0"/>
              </a:rPr>
              <a:t>Consider:</a:t>
            </a:r>
          </a:p>
          <a:p>
            <a:pPr marL="622300" lvl="2" indent="-252413">
              <a:buFontTx/>
              <a:buChar char="-"/>
            </a:pPr>
            <a:r>
              <a:rPr lang="en-US" sz="2800" dirty="0">
                <a:solidFill>
                  <a:schemeClr val="tx1"/>
                </a:solidFill>
                <a:latin typeface="Palatino" panose="02040502050505030304" pitchFamily="18" charset="0"/>
              </a:rPr>
              <a:t>Instituting </a:t>
            </a:r>
            <a:r>
              <a:rPr lang="en-US" sz="2800" dirty="0">
                <a:solidFill>
                  <a:schemeClr val="tx2"/>
                </a:solidFill>
                <a:latin typeface="Palatino" panose="02040502050505030304" pitchFamily="18" charset="0"/>
              </a:rPr>
              <a:t>Hardship                                                            &amp; Hazard Pay</a:t>
            </a:r>
          </a:p>
          <a:p>
            <a:pPr marL="622300" lvl="2" indent="-252413">
              <a:buFontTx/>
              <a:buChar char="-"/>
            </a:pPr>
            <a:r>
              <a:rPr lang="en-US" sz="2800" dirty="0">
                <a:solidFill>
                  <a:schemeClr val="tx2"/>
                </a:solidFill>
                <a:latin typeface="Palatino" panose="02040502050505030304" pitchFamily="18" charset="0"/>
              </a:rPr>
              <a:t>Recognizing &amp;                                                       compensating </a:t>
            </a:r>
            <a:r>
              <a:rPr lang="en-US" sz="2800" dirty="0">
                <a:solidFill>
                  <a:schemeClr val="tx1"/>
                </a:solidFill>
                <a:latin typeface="Palatino" panose="02040502050505030304" pitchFamily="18" charset="0"/>
              </a:rPr>
              <a:t>staff in                                                     “acting” positions </a:t>
            </a:r>
          </a:p>
          <a:p>
            <a:pPr marL="622300" lvl="2" indent="-252413">
              <a:buFontTx/>
              <a:buChar char="-"/>
            </a:pPr>
            <a:r>
              <a:rPr lang="en-US" sz="2800" dirty="0">
                <a:solidFill>
                  <a:schemeClr val="tx2"/>
                </a:solidFill>
                <a:latin typeface="Palatino" panose="02040502050505030304" pitchFamily="18" charset="0"/>
              </a:rPr>
              <a:t>Holding celebrations                                                                </a:t>
            </a:r>
            <a:r>
              <a:rPr lang="en-US" sz="2800" dirty="0">
                <a:solidFill>
                  <a:schemeClr val="tx1"/>
                </a:solidFill>
                <a:latin typeface="Palatino" panose="02040502050505030304" pitchFamily="18" charset="0"/>
              </a:rPr>
              <a:t>for achievements</a:t>
            </a:r>
          </a:p>
          <a:p>
            <a:pPr marL="512950" lvl="2" indent="0">
              <a:buNone/>
            </a:pPr>
            <a:endParaRPr lang="en-US" sz="2800" i="1" dirty="0">
              <a:solidFill>
                <a:schemeClr val="tx2"/>
              </a:solidFill>
              <a:latin typeface="Palatino" panose="02040502050505030304" pitchFamily="18" charset="0"/>
            </a:endParaRPr>
          </a:p>
          <a:p>
            <a:pPr marL="0" indent="0">
              <a:buFont typeface="Arial"/>
              <a:buNone/>
            </a:pP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7492" y="2622430"/>
            <a:ext cx="6649584" cy="4433056"/>
          </a:xfrm>
          <a:prstGeom prst="rect">
            <a:avLst/>
          </a:prstGeom>
        </p:spPr>
      </p:pic>
    </p:spTree>
    <p:custDataLst>
      <p:tags r:id="rId1"/>
    </p:custDataLst>
    <p:extLst>
      <p:ext uri="{BB962C8B-B14F-4D97-AF65-F5344CB8AC3E}">
        <p14:creationId xmlns:p14="http://schemas.microsoft.com/office/powerpoint/2010/main" val="31994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sz="2600" b="1" i="1" dirty="0">
              <a:solidFill>
                <a:schemeClr val="tx2"/>
              </a:solidFill>
              <a:latin typeface="Palatino" panose="02040502050505030304" pitchFamily="18" charset="0"/>
            </a:endParaRPr>
          </a:p>
          <a:p>
            <a:pPr marL="0" indent="0">
              <a:buNone/>
            </a:pP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9</a:t>
            </a:fld>
            <a:endParaRPr lang="en-US" dirty="0"/>
          </a:p>
        </p:txBody>
      </p:sp>
      <p:sp>
        <p:nvSpPr>
          <p:cNvPr id="6" name="Content Placeholder 2"/>
          <p:cNvSpPr txBox="1">
            <a:spLocks/>
          </p:cNvSpPr>
          <p:nvPr/>
        </p:nvSpPr>
        <p:spPr>
          <a:xfrm>
            <a:off x="0" y="1084915"/>
            <a:ext cx="10058400" cy="1348252"/>
          </a:xfrm>
          <a:prstGeom prst="rect">
            <a:avLst/>
          </a:prstGeom>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251169" lvl="1" indent="0">
              <a:buNone/>
            </a:pPr>
            <a:endParaRPr lang="en-US" sz="800" dirty="0">
              <a:solidFill>
                <a:schemeClr val="tx1"/>
              </a:solidFill>
              <a:latin typeface="Palatino" panose="02040502050505030304" pitchFamily="18" charset="0"/>
            </a:endParaRPr>
          </a:p>
          <a:p>
            <a:pPr marL="251169" lvl="1" indent="0" algn="ctr">
              <a:buNone/>
            </a:pPr>
            <a:r>
              <a:rPr lang="en-US" sz="3600" dirty="0">
                <a:solidFill>
                  <a:schemeClr val="tx1"/>
                </a:solidFill>
                <a:latin typeface="Palatino" panose="02040502050505030304" pitchFamily="18" charset="0"/>
              </a:rPr>
              <a:t>Promote</a:t>
            </a:r>
            <a:r>
              <a:rPr lang="en-US" sz="3600" b="1" i="1" dirty="0">
                <a:solidFill>
                  <a:schemeClr val="tx1"/>
                </a:solidFill>
                <a:latin typeface="Palatino" panose="02040502050505030304" pitchFamily="18" charset="0"/>
              </a:rPr>
              <a:t> </a:t>
            </a:r>
            <a:r>
              <a:rPr lang="en-US" sz="3600" b="1" i="1" dirty="0">
                <a:solidFill>
                  <a:schemeClr val="tx2"/>
                </a:solidFill>
                <a:latin typeface="Palatino" panose="02040502050505030304" pitchFamily="18" charset="0"/>
              </a:rPr>
              <a:t>understanding &amp; collaboration                     </a:t>
            </a:r>
            <a:r>
              <a:rPr lang="en-US" sz="3600" dirty="0">
                <a:solidFill>
                  <a:schemeClr val="tx1"/>
                </a:solidFill>
                <a:latin typeface="Palatino" panose="02040502050505030304" pitchFamily="18" charset="0"/>
              </a:rPr>
              <a:t>between staff </a:t>
            </a:r>
          </a:p>
          <a:p>
            <a:pPr lvl="1"/>
            <a:endParaRPr lang="en-US" sz="3200" dirty="0">
              <a:solidFill>
                <a:schemeClr val="tx1"/>
              </a:solidFill>
              <a:latin typeface="Palatino" panose="02040502050505030304" pitchFamily="18" charset="0"/>
            </a:endParaRPr>
          </a:p>
          <a:p>
            <a:pPr marL="251169" lvl="1" indent="0">
              <a:buNone/>
            </a:pPr>
            <a:endParaRPr lang="en-US" sz="2800" dirty="0">
              <a:solidFill>
                <a:schemeClr val="tx1"/>
              </a:solidFill>
              <a:latin typeface="Palatino" panose="02040502050505030304" pitchFamily="18" charset="0"/>
            </a:endParaRPr>
          </a:p>
          <a:p>
            <a:pPr marL="0" indent="0">
              <a:buFont typeface="Arial"/>
              <a:buNone/>
            </a:pP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8786" y="2666984"/>
            <a:ext cx="6702157" cy="4347513"/>
          </a:xfrm>
          <a:prstGeom prst="rect">
            <a:avLst/>
          </a:prstGeom>
        </p:spPr>
      </p:pic>
      <p:pic>
        <p:nvPicPr>
          <p:cNvPr id="9"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4677" y="745399"/>
            <a:ext cx="8353334" cy="6265001"/>
          </a:xfrm>
          <a:prstGeom prst="rect">
            <a:avLst/>
          </a:prstGeom>
        </p:spPr>
      </p:pic>
      <p:sp>
        <p:nvSpPr>
          <p:cNvPr id="5" name="Title 1"/>
          <p:cNvSpPr txBox="1">
            <a:spLocks noGrp="1"/>
          </p:cNvSpPr>
          <p:nvPr>
            <p:ph type="title"/>
          </p:nvPr>
        </p:nvSpPr>
        <p:spPr>
          <a:xfrm>
            <a:off x="0" y="379562"/>
            <a:ext cx="10058400" cy="740480"/>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Minimizing Organizational Stressors</a:t>
            </a:r>
          </a:p>
        </p:txBody>
      </p:sp>
    </p:spTree>
    <p:custDataLst>
      <p:tags r:id="rId1"/>
    </p:custDataLst>
    <p:extLst>
      <p:ext uri="{BB962C8B-B14F-4D97-AF65-F5344CB8AC3E}">
        <p14:creationId xmlns:p14="http://schemas.microsoft.com/office/powerpoint/2010/main" val="31302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2.3|3.3|10.7|1.6"/>
</p:tagLst>
</file>

<file path=ppt/tags/tag10.xml><?xml version="1.0" encoding="utf-8"?>
<p:tagLst xmlns:a="http://schemas.openxmlformats.org/drawingml/2006/main" xmlns:r="http://schemas.openxmlformats.org/officeDocument/2006/relationships" xmlns:p="http://schemas.openxmlformats.org/presentationml/2006/main">
  <p:tag name="TIMING" val="|8.4|1.4|41.8|6.9|4.5|6.9|6.5"/>
</p:tagLst>
</file>

<file path=ppt/tags/tag11.xml><?xml version="1.0" encoding="utf-8"?>
<p:tagLst xmlns:a="http://schemas.openxmlformats.org/drawingml/2006/main" xmlns:r="http://schemas.openxmlformats.org/officeDocument/2006/relationships" xmlns:p="http://schemas.openxmlformats.org/presentationml/2006/main">
  <p:tag name="TIMING" val="|2.9|3.9"/>
</p:tagLst>
</file>

<file path=ppt/tags/tag12.xml><?xml version="1.0" encoding="utf-8"?>
<p:tagLst xmlns:a="http://schemas.openxmlformats.org/drawingml/2006/main" xmlns:r="http://schemas.openxmlformats.org/officeDocument/2006/relationships" xmlns:p="http://schemas.openxmlformats.org/presentationml/2006/main">
  <p:tag name="TIMING" val="|1.2|0.5|0.4|13.3|7.6|4.2"/>
</p:tagLst>
</file>

<file path=ppt/tags/tag13.xml><?xml version="1.0" encoding="utf-8"?>
<p:tagLst xmlns:a="http://schemas.openxmlformats.org/drawingml/2006/main" xmlns:r="http://schemas.openxmlformats.org/officeDocument/2006/relationships" xmlns:p="http://schemas.openxmlformats.org/presentationml/2006/main">
  <p:tag name="TIMING" val="|2.1|0.8|2.2|9|6.9"/>
</p:tagLst>
</file>

<file path=ppt/tags/tag14.xml><?xml version="1.0" encoding="utf-8"?>
<p:tagLst xmlns:a="http://schemas.openxmlformats.org/drawingml/2006/main" xmlns:r="http://schemas.openxmlformats.org/officeDocument/2006/relationships" xmlns:p="http://schemas.openxmlformats.org/presentationml/2006/main">
  <p:tag name="TIMING" val="|3.7|7|18.7|11.2|33.2|7.3|6.4|3.5"/>
</p:tagLst>
</file>

<file path=ppt/tags/tag15.xml><?xml version="1.0" encoding="utf-8"?>
<p:tagLst xmlns:a="http://schemas.openxmlformats.org/drawingml/2006/main" xmlns:r="http://schemas.openxmlformats.org/officeDocument/2006/relationships" xmlns:p="http://schemas.openxmlformats.org/presentationml/2006/main">
  <p:tag name="TIMING" val="|5.3|7.2|6.6"/>
</p:tagLst>
</file>

<file path=ppt/tags/tag16.xml><?xml version="1.0" encoding="utf-8"?>
<p:tagLst xmlns:a="http://schemas.openxmlformats.org/drawingml/2006/main" xmlns:r="http://schemas.openxmlformats.org/officeDocument/2006/relationships" xmlns:p="http://schemas.openxmlformats.org/presentationml/2006/main">
  <p:tag name="TIMING" val="|4.2|3.9|2.5|22.5|10.2|4.7"/>
</p:tagLst>
</file>

<file path=ppt/tags/tag17.xml><?xml version="1.0" encoding="utf-8"?>
<p:tagLst xmlns:a="http://schemas.openxmlformats.org/drawingml/2006/main" xmlns:r="http://schemas.openxmlformats.org/officeDocument/2006/relationships" xmlns:p="http://schemas.openxmlformats.org/presentationml/2006/main">
  <p:tag name="TIMING" val="|4.4|16.4|5.2|5.3|11|1.3|4.9|1.4|1.2"/>
</p:tagLst>
</file>

<file path=ppt/tags/tag18.xml><?xml version="1.0" encoding="utf-8"?>
<p:tagLst xmlns:a="http://schemas.openxmlformats.org/drawingml/2006/main" xmlns:r="http://schemas.openxmlformats.org/officeDocument/2006/relationships" xmlns:p="http://schemas.openxmlformats.org/presentationml/2006/main">
  <p:tag name="TIMING" val="|2.6|0.8|3.3|1.4|0.8"/>
</p:tagLst>
</file>

<file path=ppt/tags/tag2.xml><?xml version="1.0" encoding="utf-8"?>
<p:tagLst xmlns:a="http://schemas.openxmlformats.org/drawingml/2006/main" xmlns:r="http://schemas.openxmlformats.org/officeDocument/2006/relationships" xmlns:p="http://schemas.openxmlformats.org/presentationml/2006/main">
  <p:tag name="TIMING" val="|16.4|4.8"/>
</p:tagLst>
</file>

<file path=ppt/tags/tag3.xml><?xml version="1.0" encoding="utf-8"?>
<p:tagLst xmlns:a="http://schemas.openxmlformats.org/drawingml/2006/main" xmlns:r="http://schemas.openxmlformats.org/officeDocument/2006/relationships" xmlns:p="http://schemas.openxmlformats.org/presentationml/2006/main">
  <p:tag name="TIMING" val="|18.9|6.5|3.6"/>
</p:tagLst>
</file>

<file path=ppt/tags/tag4.xml><?xml version="1.0" encoding="utf-8"?>
<p:tagLst xmlns:a="http://schemas.openxmlformats.org/drawingml/2006/main" xmlns:r="http://schemas.openxmlformats.org/officeDocument/2006/relationships" xmlns:p="http://schemas.openxmlformats.org/presentationml/2006/main">
  <p:tag name="TIMING" val="|6.2|1.3|12.8|5.1|3.1|0.7|0.7|0.6"/>
</p:tagLst>
</file>

<file path=ppt/tags/tag5.xml><?xml version="1.0" encoding="utf-8"?>
<p:tagLst xmlns:a="http://schemas.openxmlformats.org/drawingml/2006/main" xmlns:r="http://schemas.openxmlformats.org/officeDocument/2006/relationships" xmlns:p="http://schemas.openxmlformats.org/presentationml/2006/main">
  <p:tag name="TIMING" val="|6.5|2.4|3|2.7|8.2|2.6|3.4|5.9|1"/>
</p:tagLst>
</file>

<file path=ppt/tags/tag6.xml><?xml version="1.0" encoding="utf-8"?>
<p:tagLst xmlns:a="http://schemas.openxmlformats.org/drawingml/2006/main" xmlns:r="http://schemas.openxmlformats.org/officeDocument/2006/relationships" xmlns:p="http://schemas.openxmlformats.org/presentationml/2006/main">
  <p:tag name="TIMING" val="|7.1|0.7|6.4|2.9|1.8|5.3"/>
</p:tagLst>
</file>

<file path=ppt/tags/tag7.xml><?xml version="1.0" encoding="utf-8"?>
<p:tagLst xmlns:a="http://schemas.openxmlformats.org/drawingml/2006/main" xmlns:r="http://schemas.openxmlformats.org/officeDocument/2006/relationships" xmlns:p="http://schemas.openxmlformats.org/presentationml/2006/main">
  <p:tag name="TIMING" val="|3.5|2.5|3.7|0.7|2.7|5.9"/>
</p:tagLst>
</file>

<file path=ppt/tags/tag8.xml><?xml version="1.0" encoding="utf-8"?>
<p:tagLst xmlns:a="http://schemas.openxmlformats.org/drawingml/2006/main" xmlns:r="http://schemas.openxmlformats.org/officeDocument/2006/relationships" xmlns:p="http://schemas.openxmlformats.org/presentationml/2006/main">
  <p:tag name="TIMING" val="|28.3|0.7|0.6"/>
</p:tagLst>
</file>

<file path=ppt/tags/tag9.xml><?xml version="1.0" encoding="utf-8"?>
<p:tagLst xmlns:a="http://schemas.openxmlformats.org/drawingml/2006/main" xmlns:r="http://schemas.openxmlformats.org/officeDocument/2006/relationships" xmlns:p="http://schemas.openxmlformats.org/presentationml/2006/main">
  <p:tag name="TIMING" val="|2.3|1.7|3.2|3.8"/>
</p:tagLst>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8B33511C958A40AC3DC252E52CD370" ma:contentTypeVersion="9" ma:contentTypeDescription="Create a new document." ma:contentTypeScope="" ma:versionID="e93a471a744d126ad412e255ac439a38">
  <xsd:schema xmlns:xsd="http://www.w3.org/2001/XMLSchema" xmlns:xs="http://www.w3.org/2001/XMLSchema" xmlns:p="http://schemas.microsoft.com/office/2006/metadata/properties" xmlns:ns2="2c601d7a-082a-4bac-b44d-6edd9dda8af4" xmlns:ns3="ec076e8c-e974-4d40-986d-6cb65abad873" targetNamespace="http://schemas.microsoft.com/office/2006/metadata/properties" ma:root="true" ma:fieldsID="bc44d040955424029944a775af8a4547" ns2:_="" ns3:_="">
    <xsd:import namespace="2c601d7a-082a-4bac-b44d-6edd9dda8af4"/>
    <xsd:import namespace="ec076e8c-e974-4d40-986d-6cb65abad87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01d7a-082a-4bac-b44d-6edd9dda8a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076e8c-e974-4d40-986d-6cb65abad87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D1BB83-2743-4187-8F8D-8FB643794469}">
  <ds:schemaRefs>
    <ds:schemaRef ds:uri="http://schemas.microsoft.com/sharepoint/v3/contenttype/forms"/>
  </ds:schemaRefs>
</ds:datastoreItem>
</file>

<file path=customXml/itemProps2.xml><?xml version="1.0" encoding="utf-8"?>
<ds:datastoreItem xmlns:ds="http://schemas.openxmlformats.org/officeDocument/2006/customXml" ds:itemID="{BD65E357-16C2-42AA-BA66-C198FBF08C1D}">
  <ds:schemaRefs>
    <ds:schemaRef ds:uri="9c2bb3a3-222a-4cff-9775-f3a8807de443"/>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b4e4be8c-aae4-4fdd-b2d1-ab6d4aae907d"/>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3627C08-27BD-4A43-9A7F-E2A347B97061}"/>
</file>

<file path=docProps/app.xml><?xml version="1.0" encoding="utf-8"?>
<Properties xmlns="http://schemas.openxmlformats.org/officeDocument/2006/extended-properties" xmlns:vt="http://schemas.openxmlformats.org/officeDocument/2006/docPropsVTypes">
  <TotalTime>16643</TotalTime>
  <Words>3129</Words>
  <Application>Microsoft Office PowerPoint</Application>
  <PresentationFormat>Custom</PresentationFormat>
  <Paragraphs>295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Palatino</vt:lpstr>
      <vt:lpstr>Times New Roman</vt:lpstr>
      <vt:lpstr>Office Theme</vt:lpstr>
      <vt:lpstr>Operations in Emergencies: Staff Care – CRS Policies &amp; Procedures</vt:lpstr>
      <vt:lpstr>PowerPoint Presentation</vt:lpstr>
      <vt:lpstr>PowerPoint Presentation</vt:lpstr>
      <vt:lpstr>Work &amp; Wellbeing</vt:lpstr>
      <vt:lpstr>PowerPoint Presentation</vt:lpstr>
      <vt:lpstr>PowerPoint Presentation</vt:lpstr>
      <vt:lpstr>Minimizing Organizational Stressors</vt:lpstr>
      <vt:lpstr> Minimizing Organizational Stressors</vt:lpstr>
      <vt:lpstr> Minimizing Organizational Stressors</vt:lpstr>
      <vt:lpstr> Promoting Resilience</vt:lpstr>
      <vt:lpstr> Promoting Resilience</vt:lpstr>
      <vt:lpstr> Promoting Resilience</vt:lpstr>
      <vt:lpstr>PowerPoint Presentation</vt:lpstr>
      <vt:lpstr> Promoting Resilience </vt:lpstr>
      <vt:lpstr> Promoting Resilience</vt:lpstr>
      <vt:lpstr> Temporarily Adapting Staff Policies</vt:lpstr>
      <vt:lpstr> Temporarily Adapting Staff Policies</vt:lpstr>
      <vt:lpstr> Temporarily Adapting Staff Policies</vt:lpstr>
      <vt:lpstr>Underlying Objectives</vt:lpstr>
      <vt:lpstr>PowerPoint Presentation</vt:lpstr>
      <vt:lpstr>w</vt:lpstr>
    </vt:vector>
  </TitlesOfParts>
  <Company>Catholic Relief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Hearne, Nancy</cp:lastModifiedBy>
  <cp:revision>762</cp:revision>
  <cp:lastPrinted>2014-10-08T19:22:23Z</cp:lastPrinted>
  <dcterms:created xsi:type="dcterms:W3CDTF">2014-08-13T11:43:29Z</dcterms:created>
  <dcterms:modified xsi:type="dcterms:W3CDTF">2018-01-09T19:49:43Z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0x010100488B33511C958A40AC3DC252E52CD370</vt:lpwstr>
  </property>
</Properties>
</file>