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7.xml" ContentType="application/vnd.openxmlformats-officedocument.presentationml.tags+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8.xml" ContentType="application/vnd.openxmlformats-officedocument.presentationml.tags+xml"/>
  <Override PartName="/ppt/notesSlides/notesSlide19.xml" ContentType="application/vnd.openxmlformats-officedocument.presentationml.notesSlide+xml"/>
  <Override PartName="/ppt/tags/tag19.xml" ContentType="application/vnd.openxmlformats-officedocument.presentationml.tags+xml"/>
  <Override PartName="/ppt/notesSlides/notesSlide20.xml" ContentType="application/vnd.openxmlformats-officedocument.presentationml.notesSlide+xml"/>
  <Override PartName="/ppt/tags/tag20.xml" ContentType="application/vnd.openxmlformats-officedocument.presentationml.tags+xml"/>
  <Override PartName="/ppt/notesSlides/notesSlide21.xml" ContentType="application/vnd.openxmlformats-officedocument.presentationml.notesSlide+xml"/>
  <Override PartName="/ppt/tags/tag21.xml" ContentType="application/vnd.openxmlformats-officedocument.presentationml.tags+xml"/>
  <Override PartName="/ppt/notesSlides/notesSlide22.xml" ContentType="application/vnd.openxmlformats-officedocument.presentationml.notesSlide+xml"/>
  <Override PartName="/ppt/tags/tag22.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0"/>
  </p:notesMasterIdLst>
  <p:handoutMasterIdLst>
    <p:handoutMasterId r:id="rId31"/>
  </p:handoutMasterIdLst>
  <p:sldIdLst>
    <p:sldId id="497" r:id="rId5"/>
    <p:sldId id="552" r:id="rId6"/>
    <p:sldId id="561" r:id="rId7"/>
    <p:sldId id="547" r:id="rId8"/>
    <p:sldId id="569" r:id="rId9"/>
    <p:sldId id="546" r:id="rId10"/>
    <p:sldId id="573" r:id="rId11"/>
    <p:sldId id="505" r:id="rId12"/>
    <p:sldId id="559" r:id="rId13"/>
    <p:sldId id="549" r:id="rId14"/>
    <p:sldId id="566" r:id="rId15"/>
    <p:sldId id="527" r:id="rId16"/>
    <p:sldId id="574" r:id="rId17"/>
    <p:sldId id="572" r:id="rId18"/>
    <p:sldId id="554" r:id="rId19"/>
    <p:sldId id="575" r:id="rId20"/>
    <p:sldId id="576" r:id="rId21"/>
    <p:sldId id="553" r:id="rId22"/>
    <p:sldId id="571" r:id="rId23"/>
    <p:sldId id="564" r:id="rId24"/>
    <p:sldId id="567" r:id="rId25"/>
    <p:sldId id="555" r:id="rId26"/>
    <p:sldId id="556" r:id="rId27"/>
    <p:sldId id="563" r:id="rId28"/>
    <p:sldId id="550" r:id="rId29"/>
  </p:sldIdLst>
  <p:sldSz cx="10058400" cy="7772400"/>
  <p:notesSz cx="6858000" cy="9144000"/>
  <p:defaultTextStyle>
    <a:defPPr>
      <a:defRPr lang="en-US"/>
    </a:defPPr>
    <a:lvl1pPr marL="0" algn="l" defTabSz="509412" rtl="0" eaLnBrk="1" latinLnBrk="0" hangingPunct="1">
      <a:defRPr sz="2000" kern="1200">
        <a:solidFill>
          <a:schemeClr val="tx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78">
          <p15:clr>
            <a:srgbClr val="A4A3A4"/>
          </p15:clr>
        </p15:guide>
        <p15:guide id="2" orient="horz" pos="4265">
          <p15:clr>
            <a:srgbClr val="A4A3A4"/>
          </p15:clr>
        </p15:guide>
        <p15:guide id="3" orient="horz" pos="134">
          <p15:clr>
            <a:srgbClr val="A4A3A4"/>
          </p15:clr>
        </p15:guide>
        <p15:guide id="4" orient="horz" pos="4665">
          <p15:clr>
            <a:srgbClr val="A4A3A4"/>
          </p15:clr>
        </p15:guide>
        <p15:guide id="5" orient="horz" pos="580">
          <p15:clr>
            <a:srgbClr val="A4A3A4"/>
          </p15:clr>
        </p15:guide>
        <p15:guide id="6" orient="horz" pos="986">
          <p15:clr>
            <a:srgbClr val="A4A3A4"/>
          </p15:clr>
        </p15:guide>
        <p15:guide id="7" pos="6203">
          <p15:clr>
            <a:srgbClr val="A4A3A4"/>
          </p15:clr>
        </p15:guide>
        <p15:guide id="8" pos="3168">
          <p15:clr>
            <a:srgbClr val="A4A3A4"/>
          </p15:clr>
        </p15:guide>
        <p15:guide id="9" pos="5451">
          <p15:clr>
            <a:srgbClr val="A4A3A4"/>
          </p15:clr>
        </p15:guide>
        <p15:guide id="10" pos="574">
          <p15:clr>
            <a:srgbClr val="A4A3A4"/>
          </p15:clr>
        </p15:guide>
        <p15:guide id="11" pos="2098">
          <p15:clr>
            <a:srgbClr val="A4A3A4"/>
          </p15:clr>
        </p15:guide>
        <p15:guide id="12" pos="144">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oline Brennan"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F6CA"/>
    <a:srgbClr val="42587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8229" autoAdjust="0"/>
  </p:normalViewPr>
  <p:slideViewPr>
    <p:cSldViewPr snapToGrid="0" snapToObjects="1">
      <p:cViewPr varScale="1">
        <p:scale>
          <a:sx n="47" d="100"/>
          <a:sy n="47" d="100"/>
        </p:scale>
        <p:origin x="1854" y="42"/>
      </p:cViewPr>
      <p:guideLst>
        <p:guide orient="horz" pos="2378"/>
        <p:guide orient="horz" pos="4265"/>
        <p:guide orient="horz" pos="134"/>
        <p:guide orient="horz" pos="4665"/>
        <p:guide orient="horz" pos="580"/>
        <p:guide orient="horz" pos="986"/>
        <p:guide pos="6203"/>
        <p:guide pos="3168"/>
        <p:guide pos="5451"/>
        <p:guide pos="574"/>
        <p:guide pos="2098"/>
        <p:guide pos="144"/>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52" d="100"/>
          <a:sy n="52" d="100"/>
        </p:scale>
        <p:origin x="286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DD2CD1-668C-43F4-83E4-22528DB5C673}" type="doc">
      <dgm:prSet loTypeId="urn:microsoft.com/office/officeart/2005/8/layout/process1" loCatId="process" qsTypeId="urn:microsoft.com/office/officeart/2005/8/quickstyle/simple1" qsCatId="simple" csTypeId="urn:microsoft.com/office/officeart/2005/8/colors/colorful5" csCatId="colorful" phldr="1"/>
      <dgm:spPr/>
    </dgm:pt>
    <dgm:pt modelId="{B5C317E0-875B-400A-90D6-21E125856277}">
      <dgm:prSet phldrT="[Text]" custT="1"/>
      <dgm:spPr>
        <a:solidFill>
          <a:schemeClr val="accent6"/>
        </a:solidFill>
      </dgm:spPr>
      <dgm:t>
        <a:bodyPr/>
        <a:lstStyle/>
        <a:p>
          <a:pPr algn="ctr"/>
          <a:r>
            <a:rPr lang="en-US" sz="2600" dirty="0">
              <a:latin typeface="Palatino" panose="02040502050505030304" pitchFamily="18" charset="0"/>
            </a:rPr>
            <a:t>Use               CP staff,       TDYs,       Short-term assignments,     Consultants, Volunteers </a:t>
          </a:r>
        </a:p>
      </dgm:t>
    </dgm:pt>
    <dgm:pt modelId="{E4DAD5EC-D7DC-4B7D-AA14-C75C58C69CD8}" type="parTrans" cxnId="{B4AB1854-EC46-4036-8629-1A691F2863D0}">
      <dgm:prSet/>
      <dgm:spPr/>
      <dgm:t>
        <a:bodyPr/>
        <a:lstStyle/>
        <a:p>
          <a:endParaRPr lang="en-US" sz="2600">
            <a:latin typeface="Palatino" panose="02040502050505030304" pitchFamily="18" charset="0"/>
          </a:endParaRPr>
        </a:p>
      </dgm:t>
    </dgm:pt>
    <dgm:pt modelId="{794F6067-C39E-4B15-ABC9-1C9D4C133D93}" type="sibTrans" cxnId="{B4AB1854-EC46-4036-8629-1A691F2863D0}">
      <dgm:prSet custT="1"/>
      <dgm:spPr/>
      <dgm:t>
        <a:bodyPr/>
        <a:lstStyle/>
        <a:p>
          <a:endParaRPr lang="en-US" sz="2600">
            <a:latin typeface="Palatino" panose="02040502050505030304" pitchFamily="18" charset="0"/>
          </a:endParaRPr>
        </a:p>
      </dgm:t>
    </dgm:pt>
    <dgm:pt modelId="{8830B7A5-67EA-480D-8B62-1231057B7EA0}">
      <dgm:prSet phldrT="[Text]" custT="1"/>
      <dgm:spPr>
        <a:solidFill>
          <a:schemeClr val="accent6">
            <a:lumMod val="75000"/>
          </a:schemeClr>
        </a:solidFill>
      </dgm:spPr>
      <dgm:t>
        <a:bodyPr/>
        <a:lstStyle/>
        <a:p>
          <a:pPr algn="ctr"/>
          <a:r>
            <a:rPr lang="en-US" sz="2600" dirty="0">
              <a:latin typeface="Palatino" panose="02040502050505030304" pitchFamily="18" charset="0"/>
            </a:rPr>
            <a:t>+              Temporary Service Agreements</a:t>
          </a:r>
        </a:p>
        <a:p>
          <a:pPr algn="ctr"/>
          <a:r>
            <a:rPr lang="en-US" sz="1000" dirty="0">
              <a:latin typeface="Palatino" panose="02040502050505030304" pitchFamily="18" charset="0"/>
            </a:rPr>
            <a:t>-------------------------------</a:t>
          </a:r>
        </a:p>
        <a:p>
          <a:pPr algn="ctr"/>
          <a:r>
            <a:rPr lang="en-US" sz="2600" dirty="0">
              <a:latin typeface="Palatino" panose="02040502050505030304" pitchFamily="18" charset="0"/>
            </a:rPr>
            <a:t> Start    Longer-term Recruitment</a:t>
          </a:r>
        </a:p>
      </dgm:t>
    </dgm:pt>
    <dgm:pt modelId="{D5FE06EF-F959-4B5D-A23A-6272CED775DA}" type="parTrans" cxnId="{36010202-B2B0-488B-BBA0-3756A96C0B31}">
      <dgm:prSet/>
      <dgm:spPr/>
      <dgm:t>
        <a:bodyPr/>
        <a:lstStyle/>
        <a:p>
          <a:endParaRPr lang="en-US" sz="2600">
            <a:latin typeface="Palatino" panose="02040502050505030304" pitchFamily="18" charset="0"/>
          </a:endParaRPr>
        </a:p>
      </dgm:t>
    </dgm:pt>
    <dgm:pt modelId="{C86343C9-409A-45A4-8B2E-7FC310C57CBB}" type="sibTrans" cxnId="{36010202-B2B0-488B-BBA0-3756A96C0B31}">
      <dgm:prSet custT="1"/>
      <dgm:spPr>
        <a:solidFill>
          <a:schemeClr val="accent1">
            <a:lumMod val="60000"/>
            <a:lumOff val="40000"/>
          </a:schemeClr>
        </a:solidFill>
      </dgm:spPr>
      <dgm:t>
        <a:bodyPr/>
        <a:lstStyle/>
        <a:p>
          <a:endParaRPr lang="en-US" sz="2600">
            <a:latin typeface="Palatino" panose="02040502050505030304" pitchFamily="18" charset="0"/>
          </a:endParaRPr>
        </a:p>
      </dgm:t>
    </dgm:pt>
    <dgm:pt modelId="{DAB5D369-F7D1-4BAA-8AD2-30E2E615104C}">
      <dgm:prSet phldrT="[Text]" custT="1"/>
      <dgm:spPr>
        <a:solidFill>
          <a:schemeClr val="accent6">
            <a:lumMod val="50000"/>
          </a:schemeClr>
        </a:solidFill>
      </dgm:spPr>
      <dgm:t>
        <a:bodyPr/>
        <a:lstStyle/>
        <a:p>
          <a:r>
            <a:rPr lang="en-US" sz="2600" dirty="0">
              <a:latin typeface="Palatino" panose="02040502050505030304" pitchFamily="18" charset="0"/>
            </a:rPr>
            <a:t>+               New Longer-Term Staff </a:t>
          </a:r>
        </a:p>
        <a:p>
          <a:r>
            <a:rPr lang="en-US" sz="1000" dirty="0">
              <a:latin typeface="Palatino" panose="02040502050505030304" pitchFamily="18" charset="0"/>
            </a:rPr>
            <a:t>------------------------------</a:t>
          </a:r>
        </a:p>
        <a:p>
          <a:r>
            <a:rPr lang="en-US" sz="2600" dirty="0">
              <a:latin typeface="Palatino" panose="02040502050505030304" pitchFamily="18" charset="0"/>
            </a:rPr>
            <a:t>Start    Phasing Out Temporary Staff</a:t>
          </a:r>
        </a:p>
      </dgm:t>
    </dgm:pt>
    <dgm:pt modelId="{FD62F60F-9606-4D07-AE16-6C59EF95BCD0}" type="parTrans" cxnId="{3DD7FB3B-6A37-4441-8EE5-978E0CE37C3A}">
      <dgm:prSet/>
      <dgm:spPr/>
      <dgm:t>
        <a:bodyPr/>
        <a:lstStyle/>
        <a:p>
          <a:endParaRPr lang="en-US" sz="2600">
            <a:latin typeface="Palatino" panose="02040502050505030304" pitchFamily="18" charset="0"/>
          </a:endParaRPr>
        </a:p>
      </dgm:t>
    </dgm:pt>
    <dgm:pt modelId="{AEA08EFA-0794-4316-8331-5F5A486CE6AE}" type="sibTrans" cxnId="{3DD7FB3B-6A37-4441-8EE5-978E0CE37C3A}">
      <dgm:prSet/>
      <dgm:spPr/>
      <dgm:t>
        <a:bodyPr/>
        <a:lstStyle/>
        <a:p>
          <a:endParaRPr lang="en-US" sz="2600">
            <a:latin typeface="Palatino" panose="02040502050505030304" pitchFamily="18" charset="0"/>
          </a:endParaRPr>
        </a:p>
      </dgm:t>
    </dgm:pt>
    <dgm:pt modelId="{E375A9E0-B51A-47CA-927C-898814039779}" type="pres">
      <dgm:prSet presAssocID="{62DD2CD1-668C-43F4-83E4-22528DB5C673}" presName="Name0" presStyleCnt="0">
        <dgm:presLayoutVars>
          <dgm:dir/>
          <dgm:resizeHandles val="exact"/>
        </dgm:presLayoutVars>
      </dgm:prSet>
      <dgm:spPr/>
    </dgm:pt>
    <dgm:pt modelId="{5433742D-9414-49B7-839E-DE4AFC075274}" type="pres">
      <dgm:prSet presAssocID="{B5C317E0-875B-400A-90D6-21E125856277}" presName="node" presStyleLbl="node1" presStyleIdx="0" presStyleCnt="3" custScaleX="101995" custScaleY="144098" custLinFactNeighborX="-592" custLinFactNeighborY="3012">
        <dgm:presLayoutVars>
          <dgm:bulletEnabled val="1"/>
        </dgm:presLayoutVars>
      </dgm:prSet>
      <dgm:spPr/>
    </dgm:pt>
    <dgm:pt modelId="{FB600688-C12D-430B-9B8A-DA8D991364A9}" type="pres">
      <dgm:prSet presAssocID="{794F6067-C39E-4B15-ABC9-1C9D4C133D93}" presName="sibTrans" presStyleLbl="sibTrans2D1" presStyleIdx="0" presStyleCnt="2"/>
      <dgm:spPr/>
    </dgm:pt>
    <dgm:pt modelId="{BD3F42F3-1686-4272-8AA0-4D235C2AEB4B}" type="pres">
      <dgm:prSet presAssocID="{794F6067-C39E-4B15-ABC9-1C9D4C133D93}" presName="connectorText" presStyleLbl="sibTrans2D1" presStyleIdx="0" presStyleCnt="2"/>
      <dgm:spPr/>
    </dgm:pt>
    <dgm:pt modelId="{5AC8A745-F494-4290-A095-2B8E54CBE7D9}" type="pres">
      <dgm:prSet presAssocID="{8830B7A5-67EA-480D-8B62-1231057B7EA0}" presName="node" presStyleLbl="node1" presStyleIdx="1" presStyleCnt="3" custScaleX="104677" custScaleY="145657" custLinFactNeighborX="1214" custLinFactNeighborY="4204">
        <dgm:presLayoutVars>
          <dgm:bulletEnabled val="1"/>
        </dgm:presLayoutVars>
      </dgm:prSet>
      <dgm:spPr/>
    </dgm:pt>
    <dgm:pt modelId="{69D0B342-2B39-49FF-803F-98A34562EF29}" type="pres">
      <dgm:prSet presAssocID="{C86343C9-409A-45A4-8B2E-7FC310C57CBB}" presName="sibTrans" presStyleLbl="sibTrans2D1" presStyleIdx="1" presStyleCnt="2"/>
      <dgm:spPr/>
    </dgm:pt>
    <dgm:pt modelId="{3B2B41C9-0963-45E5-9ED2-37E51EC41F8E}" type="pres">
      <dgm:prSet presAssocID="{C86343C9-409A-45A4-8B2E-7FC310C57CBB}" presName="connectorText" presStyleLbl="sibTrans2D1" presStyleIdx="1" presStyleCnt="2"/>
      <dgm:spPr/>
    </dgm:pt>
    <dgm:pt modelId="{D3E8B5D8-BABA-4BFB-B1A8-7B863947BF2B}" type="pres">
      <dgm:prSet presAssocID="{DAB5D369-F7D1-4BAA-8AD2-30E2E615104C}" presName="node" presStyleLbl="node1" presStyleIdx="2" presStyleCnt="3" custScaleY="145657" custLinFactNeighborX="592" custLinFactNeighborY="4204">
        <dgm:presLayoutVars>
          <dgm:bulletEnabled val="1"/>
        </dgm:presLayoutVars>
      </dgm:prSet>
      <dgm:spPr/>
    </dgm:pt>
  </dgm:ptLst>
  <dgm:cxnLst>
    <dgm:cxn modelId="{36010202-B2B0-488B-BBA0-3756A96C0B31}" srcId="{62DD2CD1-668C-43F4-83E4-22528DB5C673}" destId="{8830B7A5-67EA-480D-8B62-1231057B7EA0}" srcOrd="1" destOrd="0" parTransId="{D5FE06EF-F959-4B5D-A23A-6272CED775DA}" sibTransId="{C86343C9-409A-45A4-8B2E-7FC310C57CBB}"/>
    <dgm:cxn modelId="{87D7063B-5761-45FE-87A2-5922479E0A99}" type="presOf" srcId="{C86343C9-409A-45A4-8B2E-7FC310C57CBB}" destId="{69D0B342-2B39-49FF-803F-98A34562EF29}" srcOrd="0" destOrd="0" presId="urn:microsoft.com/office/officeart/2005/8/layout/process1"/>
    <dgm:cxn modelId="{3DD7FB3B-6A37-4441-8EE5-978E0CE37C3A}" srcId="{62DD2CD1-668C-43F4-83E4-22528DB5C673}" destId="{DAB5D369-F7D1-4BAA-8AD2-30E2E615104C}" srcOrd="2" destOrd="0" parTransId="{FD62F60F-9606-4D07-AE16-6C59EF95BCD0}" sibTransId="{AEA08EFA-0794-4316-8331-5F5A486CE6AE}"/>
    <dgm:cxn modelId="{BA11643D-77CF-4AB3-979A-AD940859A116}" type="presOf" srcId="{794F6067-C39E-4B15-ABC9-1C9D4C133D93}" destId="{FB600688-C12D-430B-9B8A-DA8D991364A9}" srcOrd="0" destOrd="0" presId="urn:microsoft.com/office/officeart/2005/8/layout/process1"/>
    <dgm:cxn modelId="{7F970572-2A03-46E8-A9AD-93EDCE329954}" type="presOf" srcId="{DAB5D369-F7D1-4BAA-8AD2-30E2E615104C}" destId="{D3E8B5D8-BABA-4BFB-B1A8-7B863947BF2B}" srcOrd="0" destOrd="0" presId="urn:microsoft.com/office/officeart/2005/8/layout/process1"/>
    <dgm:cxn modelId="{C781A852-A9A9-442F-B2F3-75E0155BA475}" type="presOf" srcId="{62DD2CD1-668C-43F4-83E4-22528DB5C673}" destId="{E375A9E0-B51A-47CA-927C-898814039779}" srcOrd="0" destOrd="0" presId="urn:microsoft.com/office/officeart/2005/8/layout/process1"/>
    <dgm:cxn modelId="{B4AB1854-EC46-4036-8629-1A691F2863D0}" srcId="{62DD2CD1-668C-43F4-83E4-22528DB5C673}" destId="{B5C317E0-875B-400A-90D6-21E125856277}" srcOrd="0" destOrd="0" parTransId="{E4DAD5EC-D7DC-4B7D-AA14-C75C58C69CD8}" sibTransId="{794F6067-C39E-4B15-ABC9-1C9D4C133D93}"/>
    <dgm:cxn modelId="{9DD1DE59-4877-41E4-A455-E0C341863CE9}" type="presOf" srcId="{C86343C9-409A-45A4-8B2E-7FC310C57CBB}" destId="{3B2B41C9-0963-45E5-9ED2-37E51EC41F8E}" srcOrd="1" destOrd="0" presId="urn:microsoft.com/office/officeart/2005/8/layout/process1"/>
    <dgm:cxn modelId="{6673DACE-2400-4B4F-B80E-EBA9CA40E0C8}" type="presOf" srcId="{B5C317E0-875B-400A-90D6-21E125856277}" destId="{5433742D-9414-49B7-839E-DE4AFC075274}" srcOrd="0" destOrd="0" presId="urn:microsoft.com/office/officeart/2005/8/layout/process1"/>
    <dgm:cxn modelId="{C89003DD-6008-48B3-84FB-18D5F1FCB288}" type="presOf" srcId="{794F6067-C39E-4B15-ABC9-1C9D4C133D93}" destId="{BD3F42F3-1686-4272-8AA0-4D235C2AEB4B}" srcOrd="1" destOrd="0" presId="urn:microsoft.com/office/officeart/2005/8/layout/process1"/>
    <dgm:cxn modelId="{4BC20ADE-9DB5-43E3-AE14-963D515E8789}" type="presOf" srcId="{8830B7A5-67EA-480D-8B62-1231057B7EA0}" destId="{5AC8A745-F494-4290-A095-2B8E54CBE7D9}" srcOrd="0" destOrd="0" presId="urn:microsoft.com/office/officeart/2005/8/layout/process1"/>
    <dgm:cxn modelId="{398681C6-A9AF-467D-B0A8-B606D3297962}" type="presParOf" srcId="{E375A9E0-B51A-47CA-927C-898814039779}" destId="{5433742D-9414-49B7-839E-DE4AFC075274}" srcOrd="0" destOrd="0" presId="urn:microsoft.com/office/officeart/2005/8/layout/process1"/>
    <dgm:cxn modelId="{316F7B2D-AC4A-4F2E-9DF4-E68F10073E0E}" type="presParOf" srcId="{E375A9E0-B51A-47CA-927C-898814039779}" destId="{FB600688-C12D-430B-9B8A-DA8D991364A9}" srcOrd="1" destOrd="0" presId="urn:microsoft.com/office/officeart/2005/8/layout/process1"/>
    <dgm:cxn modelId="{10167E46-D1C9-4EAE-9037-9E7657B6C88A}" type="presParOf" srcId="{FB600688-C12D-430B-9B8A-DA8D991364A9}" destId="{BD3F42F3-1686-4272-8AA0-4D235C2AEB4B}" srcOrd="0" destOrd="0" presId="urn:microsoft.com/office/officeart/2005/8/layout/process1"/>
    <dgm:cxn modelId="{B93B5407-D287-48ED-9323-242676083E0E}" type="presParOf" srcId="{E375A9E0-B51A-47CA-927C-898814039779}" destId="{5AC8A745-F494-4290-A095-2B8E54CBE7D9}" srcOrd="2" destOrd="0" presId="urn:microsoft.com/office/officeart/2005/8/layout/process1"/>
    <dgm:cxn modelId="{4A6E719E-7FA4-4255-8909-26970996EB5F}" type="presParOf" srcId="{E375A9E0-B51A-47CA-927C-898814039779}" destId="{69D0B342-2B39-49FF-803F-98A34562EF29}" srcOrd="3" destOrd="0" presId="urn:microsoft.com/office/officeart/2005/8/layout/process1"/>
    <dgm:cxn modelId="{F9F1B37A-62D0-4E77-863F-5C17B826D1A3}" type="presParOf" srcId="{69D0B342-2B39-49FF-803F-98A34562EF29}" destId="{3B2B41C9-0963-45E5-9ED2-37E51EC41F8E}" srcOrd="0" destOrd="0" presId="urn:microsoft.com/office/officeart/2005/8/layout/process1"/>
    <dgm:cxn modelId="{0338C716-AABE-476C-9DD2-FF311CB6CD28}" type="presParOf" srcId="{E375A9E0-B51A-47CA-927C-898814039779}" destId="{D3E8B5D8-BABA-4BFB-B1A8-7B863947BF2B}"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676AA7-6E8A-432B-AFFE-13404F76B2BE}"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9801F89E-6B03-4941-ADC3-9BF8B8CD47CB}">
      <dgm:prSet phldrT="[Text]"/>
      <dgm:spPr>
        <a:solidFill>
          <a:schemeClr val="bg1">
            <a:lumMod val="65000"/>
          </a:schemeClr>
        </a:solidFill>
      </dgm:spPr>
      <dgm:t>
        <a:bodyPr/>
        <a:lstStyle/>
        <a:p>
          <a:r>
            <a:rPr lang="en-US" b="1" dirty="0"/>
            <a:t>Position for                                                       Emergency Response</a:t>
          </a:r>
        </a:p>
      </dgm:t>
    </dgm:pt>
    <dgm:pt modelId="{BC351ED8-91A5-4E24-B22E-229BAF4FE52C}" type="parTrans" cxnId="{DE4D1AA9-4F6F-43EE-91A7-8FE19F978658}">
      <dgm:prSet/>
      <dgm:spPr/>
      <dgm:t>
        <a:bodyPr/>
        <a:lstStyle/>
        <a:p>
          <a:endParaRPr lang="en-US" b="1"/>
        </a:p>
      </dgm:t>
    </dgm:pt>
    <dgm:pt modelId="{EBEA6FA2-B09D-4CD4-86BC-1D4FE20DE7BF}" type="sibTrans" cxnId="{DE4D1AA9-4F6F-43EE-91A7-8FE19F978658}">
      <dgm:prSet/>
      <dgm:spPr/>
      <dgm:t>
        <a:bodyPr/>
        <a:lstStyle/>
        <a:p>
          <a:endParaRPr lang="en-US" b="1"/>
        </a:p>
      </dgm:t>
    </dgm:pt>
    <dgm:pt modelId="{220EFD7A-F4F0-4661-AEB0-5CF07CC11110}">
      <dgm:prSet phldrT="[Text]"/>
      <dgm:spPr>
        <a:solidFill>
          <a:schemeClr val="accent4">
            <a:lumMod val="75000"/>
          </a:schemeClr>
        </a:solidFill>
      </dgm:spPr>
      <dgm:t>
        <a:bodyPr/>
        <a:lstStyle/>
        <a:p>
          <a:r>
            <a:rPr lang="en-US" b="1" dirty="0"/>
            <a:t>Location of Assignment</a:t>
          </a:r>
        </a:p>
      </dgm:t>
    </dgm:pt>
    <dgm:pt modelId="{806A01FC-6639-4D2C-8D67-C283F7A41E0A}" type="parTrans" cxnId="{3BF2E49E-FA7E-4155-B4FF-4FB223FAE1E2}">
      <dgm:prSet/>
      <dgm:spPr/>
      <dgm:t>
        <a:bodyPr/>
        <a:lstStyle/>
        <a:p>
          <a:endParaRPr lang="en-US" b="1"/>
        </a:p>
      </dgm:t>
    </dgm:pt>
    <dgm:pt modelId="{024DBD1C-8369-4EDA-860D-DDEFBD2A9D2B}" type="sibTrans" cxnId="{3BF2E49E-FA7E-4155-B4FF-4FB223FAE1E2}">
      <dgm:prSet/>
      <dgm:spPr/>
      <dgm:t>
        <a:bodyPr/>
        <a:lstStyle/>
        <a:p>
          <a:endParaRPr lang="en-US" b="1"/>
        </a:p>
      </dgm:t>
    </dgm:pt>
    <dgm:pt modelId="{8B811C1C-E595-46C7-9F6D-039E6A14C65D}">
      <dgm:prSet phldrT="[Text]"/>
      <dgm:spPr>
        <a:solidFill>
          <a:schemeClr val="bg1">
            <a:lumMod val="65000"/>
          </a:schemeClr>
        </a:solidFill>
      </dgm:spPr>
      <dgm:t>
        <a:bodyPr/>
        <a:lstStyle/>
        <a:p>
          <a:r>
            <a:rPr lang="en-US" b="1" dirty="0"/>
            <a:t>Contact Information                                      (email, telephone, </a:t>
          </a:r>
          <a:r>
            <a:rPr lang="en-US" b="1" dirty="0" err="1"/>
            <a:t>etc</a:t>
          </a:r>
          <a:r>
            <a:rPr lang="en-US" b="1" dirty="0"/>
            <a:t>)</a:t>
          </a:r>
        </a:p>
      </dgm:t>
    </dgm:pt>
    <dgm:pt modelId="{3D029C6D-C858-450F-A7E9-46981943F496}" type="parTrans" cxnId="{A9927057-AC7E-4B36-A72F-9C3E75D1B7E3}">
      <dgm:prSet/>
      <dgm:spPr/>
      <dgm:t>
        <a:bodyPr/>
        <a:lstStyle/>
        <a:p>
          <a:endParaRPr lang="en-US" b="1"/>
        </a:p>
      </dgm:t>
    </dgm:pt>
    <dgm:pt modelId="{11C20295-7BC7-4279-B697-69F6FB36FFC1}" type="sibTrans" cxnId="{A9927057-AC7E-4B36-A72F-9C3E75D1B7E3}">
      <dgm:prSet/>
      <dgm:spPr/>
      <dgm:t>
        <a:bodyPr/>
        <a:lstStyle/>
        <a:p>
          <a:endParaRPr lang="en-US" b="1"/>
        </a:p>
      </dgm:t>
    </dgm:pt>
    <dgm:pt modelId="{79D1153A-E7E1-4486-9F14-96A949AC13CE}">
      <dgm:prSet phldrT="[Text]"/>
      <dgm:spPr>
        <a:solidFill>
          <a:schemeClr val="accent4">
            <a:lumMod val="75000"/>
          </a:schemeClr>
        </a:solidFill>
      </dgm:spPr>
      <dgm:t>
        <a:bodyPr/>
        <a:lstStyle/>
        <a:p>
          <a:r>
            <a:rPr lang="en-US" b="1" dirty="0"/>
            <a:t>Start Date</a:t>
          </a:r>
        </a:p>
      </dgm:t>
    </dgm:pt>
    <dgm:pt modelId="{E086E2D2-3A9A-4F58-B177-C2228DC685C2}" type="parTrans" cxnId="{5F325D15-A2A8-436C-B0ED-5F070ECE1056}">
      <dgm:prSet/>
      <dgm:spPr/>
      <dgm:t>
        <a:bodyPr/>
        <a:lstStyle/>
        <a:p>
          <a:endParaRPr lang="en-US" b="1"/>
        </a:p>
      </dgm:t>
    </dgm:pt>
    <dgm:pt modelId="{C2BFC7B9-E756-4F6C-BB06-BBABB21ED47C}" type="sibTrans" cxnId="{5F325D15-A2A8-436C-B0ED-5F070ECE1056}">
      <dgm:prSet/>
      <dgm:spPr/>
      <dgm:t>
        <a:bodyPr/>
        <a:lstStyle/>
        <a:p>
          <a:endParaRPr lang="en-US" b="1"/>
        </a:p>
      </dgm:t>
    </dgm:pt>
    <dgm:pt modelId="{7CBA2DA8-087F-406D-BED1-5FAE3D91CDAC}">
      <dgm:prSet phldrT="[Text]"/>
      <dgm:spPr>
        <a:solidFill>
          <a:schemeClr val="bg1">
            <a:lumMod val="65000"/>
          </a:schemeClr>
        </a:solidFill>
      </dgm:spPr>
      <dgm:t>
        <a:bodyPr/>
        <a:lstStyle/>
        <a:p>
          <a:r>
            <a:rPr lang="en-US" b="1" dirty="0"/>
            <a:t>End Date</a:t>
          </a:r>
        </a:p>
      </dgm:t>
    </dgm:pt>
    <dgm:pt modelId="{81A6C3ED-BECC-4681-AF40-6C1CE57F6054}" type="parTrans" cxnId="{C717C7D9-12B3-446E-BD71-0BFA449CA42C}">
      <dgm:prSet/>
      <dgm:spPr/>
      <dgm:t>
        <a:bodyPr/>
        <a:lstStyle/>
        <a:p>
          <a:endParaRPr lang="en-US" b="1"/>
        </a:p>
      </dgm:t>
    </dgm:pt>
    <dgm:pt modelId="{B4138FDD-AF05-43FC-BA1F-92BB7EA7C073}" type="sibTrans" cxnId="{C717C7D9-12B3-446E-BD71-0BFA449CA42C}">
      <dgm:prSet/>
      <dgm:spPr/>
      <dgm:t>
        <a:bodyPr/>
        <a:lstStyle/>
        <a:p>
          <a:endParaRPr lang="en-US" b="1"/>
        </a:p>
      </dgm:t>
    </dgm:pt>
    <dgm:pt modelId="{CD3F36F6-2AE8-4BBD-A7B2-B893C0D30968}">
      <dgm:prSet/>
      <dgm:spPr>
        <a:solidFill>
          <a:schemeClr val="accent4">
            <a:lumMod val="75000"/>
          </a:schemeClr>
        </a:solidFill>
      </dgm:spPr>
      <dgm:t>
        <a:bodyPr/>
        <a:lstStyle/>
        <a:p>
          <a:r>
            <a:rPr lang="en-US" b="1" dirty="0"/>
            <a:t>Name</a:t>
          </a:r>
        </a:p>
      </dgm:t>
    </dgm:pt>
    <dgm:pt modelId="{4031C89B-DF91-4B6D-B071-39CA9ECBAE75}" type="parTrans" cxnId="{2465DE6E-31AC-4083-8D32-7A3944832A4C}">
      <dgm:prSet/>
      <dgm:spPr/>
      <dgm:t>
        <a:bodyPr/>
        <a:lstStyle/>
        <a:p>
          <a:endParaRPr lang="en-US"/>
        </a:p>
      </dgm:t>
    </dgm:pt>
    <dgm:pt modelId="{9CFA05B2-D0A8-4111-8E69-E57A0F3854A2}" type="sibTrans" cxnId="{2465DE6E-31AC-4083-8D32-7A3944832A4C}">
      <dgm:prSet/>
      <dgm:spPr/>
      <dgm:t>
        <a:bodyPr/>
        <a:lstStyle/>
        <a:p>
          <a:endParaRPr lang="en-US"/>
        </a:p>
      </dgm:t>
    </dgm:pt>
    <dgm:pt modelId="{1C0680C7-3695-40E5-A72F-ECA9DAF438CE}" type="pres">
      <dgm:prSet presAssocID="{7E676AA7-6E8A-432B-AFFE-13404F76B2BE}" presName="Name0" presStyleCnt="0">
        <dgm:presLayoutVars>
          <dgm:dir/>
          <dgm:animLvl val="lvl"/>
          <dgm:resizeHandles val="exact"/>
        </dgm:presLayoutVars>
      </dgm:prSet>
      <dgm:spPr/>
    </dgm:pt>
    <dgm:pt modelId="{0EF520EB-5A51-4507-B3F8-00E6D6AA5679}" type="pres">
      <dgm:prSet presAssocID="{CD3F36F6-2AE8-4BBD-A7B2-B893C0D30968}" presName="linNode" presStyleCnt="0"/>
      <dgm:spPr/>
    </dgm:pt>
    <dgm:pt modelId="{9E01972F-D559-4D43-BA69-931A9246CF22}" type="pres">
      <dgm:prSet presAssocID="{CD3F36F6-2AE8-4BBD-A7B2-B893C0D30968}" presName="parentText" presStyleLbl="node1" presStyleIdx="0" presStyleCnt="6" custScaleX="130939" custLinFactNeighborX="-48409" custLinFactNeighborY="15521">
        <dgm:presLayoutVars>
          <dgm:chMax val="1"/>
          <dgm:bulletEnabled val="1"/>
        </dgm:presLayoutVars>
      </dgm:prSet>
      <dgm:spPr/>
    </dgm:pt>
    <dgm:pt modelId="{2FF502CF-99D2-435C-8376-78906DE4BCB5}" type="pres">
      <dgm:prSet presAssocID="{9CFA05B2-D0A8-4111-8E69-E57A0F3854A2}" presName="sp" presStyleCnt="0"/>
      <dgm:spPr/>
    </dgm:pt>
    <dgm:pt modelId="{8E31A060-E651-4FB9-A286-44AD680B3A55}" type="pres">
      <dgm:prSet presAssocID="{9801F89E-6B03-4941-ADC3-9BF8B8CD47CB}" presName="linNode" presStyleCnt="0"/>
      <dgm:spPr/>
    </dgm:pt>
    <dgm:pt modelId="{2970447F-5C0A-45A0-9D9B-BCC63454879C}" type="pres">
      <dgm:prSet presAssocID="{9801F89E-6B03-4941-ADC3-9BF8B8CD47CB}" presName="parentText" presStyleLbl="node1" presStyleIdx="1" presStyleCnt="6" custScaleX="132486" custLinFactNeighborX="-30930" custLinFactNeighborY="1496">
        <dgm:presLayoutVars>
          <dgm:chMax val="1"/>
          <dgm:bulletEnabled val="1"/>
        </dgm:presLayoutVars>
      </dgm:prSet>
      <dgm:spPr/>
    </dgm:pt>
    <dgm:pt modelId="{E7831065-D119-4545-9A31-7B59572CFAFB}" type="pres">
      <dgm:prSet presAssocID="{EBEA6FA2-B09D-4CD4-86BC-1D4FE20DE7BF}" presName="sp" presStyleCnt="0"/>
      <dgm:spPr/>
    </dgm:pt>
    <dgm:pt modelId="{8573E079-05C0-4FD5-B68C-BF87D519CBD8}" type="pres">
      <dgm:prSet presAssocID="{220EFD7A-F4F0-4661-AEB0-5CF07CC11110}" presName="linNode" presStyleCnt="0"/>
      <dgm:spPr/>
    </dgm:pt>
    <dgm:pt modelId="{72FC6E8B-555B-4F3E-A49E-620D3C55E943}" type="pres">
      <dgm:prSet presAssocID="{220EFD7A-F4F0-4661-AEB0-5CF07CC11110}" presName="parentText" presStyleLbl="node1" presStyleIdx="2" presStyleCnt="6" custScaleX="133189" custLinFactNeighborX="-13431" custLinFactNeighborY="-11587">
        <dgm:presLayoutVars>
          <dgm:chMax val="1"/>
          <dgm:bulletEnabled val="1"/>
        </dgm:presLayoutVars>
      </dgm:prSet>
      <dgm:spPr/>
    </dgm:pt>
    <dgm:pt modelId="{A4D05F14-4AE0-4104-A347-D68B8ADFF83E}" type="pres">
      <dgm:prSet presAssocID="{024DBD1C-8369-4EDA-860D-DDEFBD2A9D2B}" presName="sp" presStyleCnt="0"/>
      <dgm:spPr/>
    </dgm:pt>
    <dgm:pt modelId="{15072747-2B41-4513-8EFA-4F8FEF4E2997}" type="pres">
      <dgm:prSet presAssocID="{8B811C1C-E595-46C7-9F6D-039E6A14C65D}" presName="linNode" presStyleCnt="0"/>
      <dgm:spPr/>
    </dgm:pt>
    <dgm:pt modelId="{CA10152D-AED6-43E5-BEEC-91D894D65030}" type="pres">
      <dgm:prSet presAssocID="{8B811C1C-E595-46C7-9F6D-039E6A14C65D}" presName="parentText" presStyleLbl="node1" presStyleIdx="3" presStyleCnt="6" custScaleX="132823" custLinFactNeighborX="5951" custLinFactNeighborY="-25928">
        <dgm:presLayoutVars>
          <dgm:chMax val="1"/>
          <dgm:bulletEnabled val="1"/>
        </dgm:presLayoutVars>
      </dgm:prSet>
      <dgm:spPr/>
    </dgm:pt>
    <dgm:pt modelId="{D4090D95-69EE-4267-A19F-EE74D2ED38ED}" type="pres">
      <dgm:prSet presAssocID="{11C20295-7BC7-4279-B697-69F6FB36FFC1}" presName="sp" presStyleCnt="0"/>
      <dgm:spPr/>
    </dgm:pt>
    <dgm:pt modelId="{12D49642-31BE-4DCF-8E27-27CF1D96E8DE}" type="pres">
      <dgm:prSet presAssocID="{79D1153A-E7E1-4486-9F14-96A949AC13CE}" presName="linNode" presStyleCnt="0"/>
      <dgm:spPr/>
    </dgm:pt>
    <dgm:pt modelId="{D5C30BFE-736A-450C-B4E2-2BA5724A328D}" type="pres">
      <dgm:prSet presAssocID="{79D1153A-E7E1-4486-9F14-96A949AC13CE}" presName="parentText" presStyleLbl="node1" presStyleIdx="4" presStyleCnt="6" custScaleX="130086" custLinFactNeighborX="27614" custLinFactNeighborY="-40534">
        <dgm:presLayoutVars>
          <dgm:chMax val="1"/>
          <dgm:bulletEnabled val="1"/>
        </dgm:presLayoutVars>
      </dgm:prSet>
      <dgm:spPr/>
    </dgm:pt>
    <dgm:pt modelId="{C16E053C-C77D-4DC8-8053-27F491BE061C}" type="pres">
      <dgm:prSet presAssocID="{C2BFC7B9-E756-4F6C-BB06-BBABB21ED47C}" presName="sp" presStyleCnt="0"/>
      <dgm:spPr/>
    </dgm:pt>
    <dgm:pt modelId="{1797476F-F579-4A3F-9167-F04216F9C3A8}" type="pres">
      <dgm:prSet presAssocID="{7CBA2DA8-087F-406D-BED1-5FAE3D91CDAC}" presName="linNode" presStyleCnt="0"/>
      <dgm:spPr/>
    </dgm:pt>
    <dgm:pt modelId="{C1874E92-956A-41C9-90CE-F069556662B5}" type="pres">
      <dgm:prSet presAssocID="{7CBA2DA8-087F-406D-BED1-5FAE3D91CDAC}" presName="parentText" presStyleLbl="node1" presStyleIdx="5" presStyleCnt="6" custScaleX="130541" custLinFactNeighborX="46283" custLinFactNeighborY="-56725">
        <dgm:presLayoutVars>
          <dgm:chMax val="1"/>
          <dgm:bulletEnabled val="1"/>
        </dgm:presLayoutVars>
      </dgm:prSet>
      <dgm:spPr/>
    </dgm:pt>
  </dgm:ptLst>
  <dgm:cxnLst>
    <dgm:cxn modelId="{AE91B20D-41F0-4964-AEC7-7DDBFCACFD26}" type="presOf" srcId="{7CBA2DA8-087F-406D-BED1-5FAE3D91CDAC}" destId="{C1874E92-956A-41C9-90CE-F069556662B5}" srcOrd="0" destOrd="0" presId="urn:microsoft.com/office/officeart/2005/8/layout/vList5"/>
    <dgm:cxn modelId="{5F325D15-A2A8-436C-B0ED-5F070ECE1056}" srcId="{7E676AA7-6E8A-432B-AFFE-13404F76B2BE}" destId="{79D1153A-E7E1-4486-9F14-96A949AC13CE}" srcOrd="4" destOrd="0" parTransId="{E086E2D2-3A9A-4F58-B177-C2228DC685C2}" sibTransId="{C2BFC7B9-E756-4F6C-BB06-BBABB21ED47C}"/>
    <dgm:cxn modelId="{2465DE6E-31AC-4083-8D32-7A3944832A4C}" srcId="{7E676AA7-6E8A-432B-AFFE-13404F76B2BE}" destId="{CD3F36F6-2AE8-4BBD-A7B2-B893C0D30968}" srcOrd="0" destOrd="0" parTransId="{4031C89B-DF91-4B6D-B071-39CA9ECBAE75}" sibTransId="{9CFA05B2-D0A8-4111-8E69-E57A0F3854A2}"/>
    <dgm:cxn modelId="{2B514072-2323-4C7A-9FE3-96AF62A34222}" type="presOf" srcId="{CD3F36F6-2AE8-4BBD-A7B2-B893C0D30968}" destId="{9E01972F-D559-4D43-BA69-931A9246CF22}" srcOrd="0" destOrd="0" presId="urn:microsoft.com/office/officeart/2005/8/layout/vList5"/>
    <dgm:cxn modelId="{A9927057-AC7E-4B36-A72F-9C3E75D1B7E3}" srcId="{7E676AA7-6E8A-432B-AFFE-13404F76B2BE}" destId="{8B811C1C-E595-46C7-9F6D-039E6A14C65D}" srcOrd="3" destOrd="0" parTransId="{3D029C6D-C858-450F-A7E9-46981943F496}" sibTransId="{11C20295-7BC7-4279-B697-69F6FB36FFC1}"/>
    <dgm:cxn modelId="{F1163879-949F-4D4A-B7BC-E3A1246CB591}" type="presOf" srcId="{9801F89E-6B03-4941-ADC3-9BF8B8CD47CB}" destId="{2970447F-5C0A-45A0-9D9B-BCC63454879C}" srcOrd="0" destOrd="0" presId="urn:microsoft.com/office/officeart/2005/8/layout/vList5"/>
    <dgm:cxn modelId="{3BF2E49E-FA7E-4155-B4FF-4FB223FAE1E2}" srcId="{7E676AA7-6E8A-432B-AFFE-13404F76B2BE}" destId="{220EFD7A-F4F0-4661-AEB0-5CF07CC11110}" srcOrd="2" destOrd="0" parTransId="{806A01FC-6639-4D2C-8D67-C283F7A41E0A}" sibTransId="{024DBD1C-8369-4EDA-860D-DDEFBD2A9D2B}"/>
    <dgm:cxn modelId="{669A84A5-6C5C-409B-8489-A08FA8C10DC4}" type="presOf" srcId="{79D1153A-E7E1-4486-9F14-96A949AC13CE}" destId="{D5C30BFE-736A-450C-B4E2-2BA5724A328D}" srcOrd="0" destOrd="0" presId="urn:microsoft.com/office/officeart/2005/8/layout/vList5"/>
    <dgm:cxn modelId="{DE4D1AA9-4F6F-43EE-91A7-8FE19F978658}" srcId="{7E676AA7-6E8A-432B-AFFE-13404F76B2BE}" destId="{9801F89E-6B03-4941-ADC3-9BF8B8CD47CB}" srcOrd="1" destOrd="0" parTransId="{BC351ED8-91A5-4E24-B22E-229BAF4FE52C}" sibTransId="{EBEA6FA2-B09D-4CD4-86BC-1D4FE20DE7BF}"/>
    <dgm:cxn modelId="{1EA352AF-A542-4228-B030-FE87B80BA69F}" type="presOf" srcId="{220EFD7A-F4F0-4661-AEB0-5CF07CC11110}" destId="{72FC6E8B-555B-4F3E-A49E-620D3C55E943}" srcOrd="0" destOrd="0" presId="urn:microsoft.com/office/officeart/2005/8/layout/vList5"/>
    <dgm:cxn modelId="{C717C7D9-12B3-446E-BD71-0BFA449CA42C}" srcId="{7E676AA7-6E8A-432B-AFFE-13404F76B2BE}" destId="{7CBA2DA8-087F-406D-BED1-5FAE3D91CDAC}" srcOrd="5" destOrd="0" parTransId="{81A6C3ED-BECC-4681-AF40-6C1CE57F6054}" sibTransId="{B4138FDD-AF05-43FC-BA1F-92BB7EA7C073}"/>
    <dgm:cxn modelId="{6D97CCF6-3A37-4F1C-80F1-A44964B4CB84}" type="presOf" srcId="{7E676AA7-6E8A-432B-AFFE-13404F76B2BE}" destId="{1C0680C7-3695-40E5-A72F-ECA9DAF438CE}" srcOrd="0" destOrd="0" presId="urn:microsoft.com/office/officeart/2005/8/layout/vList5"/>
    <dgm:cxn modelId="{E05BBBFB-86B5-4B0C-A73B-D44EA2D38B54}" type="presOf" srcId="{8B811C1C-E595-46C7-9F6D-039E6A14C65D}" destId="{CA10152D-AED6-43E5-BEEC-91D894D65030}" srcOrd="0" destOrd="0" presId="urn:microsoft.com/office/officeart/2005/8/layout/vList5"/>
    <dgm:cxn modelId="{DA411422-B822-4ACF-BE8A-D20872FDB2E7}" type="presParOf" srcId="{1C0680C7-3695-40E5-A72F-ECA9DAF438CE}" destId="{0EF520EB-5A51-4507-B3F8-00E6D6AA5679}" srcOrd="0" destOrd="0" presId="urn:microsoft.com/office/officeart/2005/8/layout/vList5"/>
    <dgm:cxn modelId="{C67191E9-6E50-44FF-8FDB-104C4D38FC91}" type="presParOf" srcId="{0EF520EB-5A51-4507-B3F8-00E6D6AA5679}" destId="{9E01972F-D559-4D43-BA69-931A9246CF22}" srcOrd="0" destOrd="0" presId="urn:microsoft.com/office/officeart/2005/8/layout/vList5"/>
    <dgm:cxn modelId="{D021AB70-8760-479A-A5F5-FBA8C59D1B7E}" type="presParOf" srcId="{1C0680C7-3695-40E5-A72F-ECA9DAF438CE}" destId="{2FF502CF-99D2-435C-8376-78906DE4BCB5}" srcOrd="1" destOrd="0" presId="urn:microsoft.com/office/officeart/2005/8/layout/vList5"/>
    <dgm:cxn modelId="{E92FA506-BE0D-4131-9B90-47D6913DFA54}" type="presParOf" srcId="{1C0680C7-3695-40E5-A72F-ECA9DAF438CE}" destId="{8E31A060-E651-4FB9-A286-44AD680B3A55}" srcOrd="2" destOrd="0" presId="urn:microsoft.com/office/officeart/2005/8/layout/vList5"/>
    <dgm:cxn modelId="{6AEACBCA-1E20-42B9-913D-342BFFA0921A}" type="presParOf" srcId="{8E31A060-E651-4FB9-A286-44AD680B3A55}" destId="{2970447F-5C0A-45A0-9D9B-BCC63454879C}" srcOrd="0" destOrd="0" presId="urn:microsoft.com/office/officeart/2005/8/layout/vList5"/>
    <dgm:cxn modelId="{E588B10A-F140-4C2B-8DCE-EB60FEB53264}" type="presParOf" srcId="{1C0680C7-3695-40E5-A72F-ECA9DAF438CE}" destId="{E7831065-D119-4545-9A31-7B59572CFAFB}" srcOrd="3" destOrd="0" presId="urn:microsoft.com/office/officeart/2005/8/layout/vList5"/>
    <dgm:cxn modelId="{5E3D7C15-94C6-4A68-A32F-86E7FDAD16EB}" type="presParOf" srcId="{1C0680C7-3695-40E5-A72F-ECA9DAF438CE}" destId="{8573E079-05C0-4FD5-B68C-BF87D519CBD8}" srcOrd="4" destOrd="0" presId="urn:microsoft.com/office/officeart/2005/8/layout/vList5"/>
    <dgm:cxn modelId="{32F41DCD-0933-4AB6-85FE-DB0C29C8B41F}" type="presParOf" srcId="{8573E079-05C0-4FD5-B68C-BF87D519CBD8}" destId="{72FC6E8B-555B-4F3E-A49E-620D3C55E943}" srcOrd="0" destOrd="0" presId="urn:microsoft.com/office/officeart/2005/8/layout/vList5"/>
    <dgm:cxn modelId="{00811D13-618F-4048-8056-E651BA99B5D0}" type="presParOf" srcId="{1C0680C7-3695-40E5-A72F-ECA9DAF438CE}" destId="{A4D05F14-4AE0-4104-A347-D68B8ADFF83E}" srcOrd="5" destOrd="0" presId="urn:microsoft.com/office/officeart/2005/8/layout/vList5"/>
    <dgm:cxn modelId="{D64E5D02-2338-4BB3-AC51-8A393180FBB9}" type="presParOf" srcId="{1C0680C7-3695-40E5-A72F-ECA9DAF438CE}" destId="{15072747-2B41-4513-8EFA-4F8FEF4E2997}" srcOrd="6" destOrd="0" presId="urn:microsoft.com/office/officeart/2005/8/layout/vList5"/>
    <dgm:cxn modelId="{9C27FF95-C199-4ECB-9B91-8E4E1DB5D04E}" type="presParOf" srcId="{15072747-2B41-4513-8EFA-4F8FEF4E2997}" destId="{CA10152D-AED6-43E5-BEEC-91D894D65030}" srcOrd="0" destOrd="0" presId="urn:microsoft.com/office/officeart/2005/8/layout/vList5"/>
    <dgm:cxn modelId="{65966BCA-6585-4FC6-94CA-ED0A9EBA00AD}" type="presParOf" srcId="{1C0680C7-3695-40E5-A72F-ECA9DAF438CE}" destId="{D4090D95-69EE-4267-A19F-EE74D2ED38ED}" srcOrd="7" destOrd="0" presId="urn:microsoft.com/office/officeart/2005/8/layout/vList5"/>
    <dgm:cxn modelId="{48718C18-9912-4214-B6D6-7D0EE84DC7AE}" type="presParOf" srcId="{1C0680C7-3695-40E5-A72F-ECA9DAF438CE}" destId="{12D49642-31BE-4DCF-8E27-27CF1D96E8DE}" srcOrd="8" destOrd="0" presId="urn:microsoft.com/office/officeart/2005/8/layout/vList5"/>
    <dgm:cxn modelId="{033E33AD-F631-48FA-B86C-4CB36319657B}" type="presParOf" srcId="{12D49642-31BE-4DCF-8E27-27CF1D96E8DE}" destId="{D5C30BFE-736A-450C-B4E2-2BA5724A328D}" srcOrd="0" destOrd="0" presId="urn:microsoft.com/office/officeart/2005/8/layout/vList5"/>
    <dgm:cxn modelId="{1074C558-5B11-4C37-BE03-9383CB3F6E60}" type="presParOf" srcId="{1C0680C7-3695-40E5-A72F-ECA9DAF438CE}" destId="{C16E053C-C77D-4DC8-8053-27F491BE061C}" srcOrd="9" destOrd="0" presId="urn:microsoft.com/office/officeart/2005/8/layout/vList5"/>
    <dgm:cxn modelId="{6CDFCBC5-17C1-4FD6-8E3F-88423A56C600}" type="presParOf" srcId="{1C0680C7-3695-40E5-A72F-ECA9DAF438CE}" destId="{1797476F-F579-4A3F-9167-F04216F9C3A8}" srcOrd="10" destOrd="0" presId="urn:microsoft.com/office/officeart/2005/8/layout/vList5"/>
    <dgm:cxn modelId="{D8CA86BE-D23B-4643-A2D5-EBCBF508CB90}" type="presParOf" srcId="{1797476F-F579-4A3F-9167-F04216F9C3A8}" destId="{C1874E92-956A-41C9-90CE-F069556662B5}" srcOrd="0"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5731A97-F201-4EB8-A10E-5B58AD2C97ED}" type="doc">
      <dgm:prSet loTypeId="urn:microsoft.com/office/officeart/2005/8/layout/StepDownProcess" loCatId="process" qsTypeId="urn:microsoft.com/office/officeart/2005/8/quickstyle/simple1" qsCatId="simple" csTypeId="urn:microsoft.com/office/officeart/2005/8/colors/colorful1" csCatId="colorful" phldr="1"/>
      <dgm:spPr/>
      <dgm:t>
        <a:bodyPr/>
        <a:lstStyle/>
        <a:p>
          <a:endParaRPr lang="en-US"/>
        </a:p>
      </dgm:t>
    </dgm:pt>
    <dgm:pt modelId="{4FEC8279-84B9-4DC7-868C-04899F094CD6}">
      <dgm:prSet phldrT="[Text]" custT="1"/>
      <dgm:spPr/>
      <dgm:t>
        <a:bodyPr/>
        <a:lstStyle/>
        <a:p>
          <a:r>
            <a:rPr lang="en-US" sz="2400" dirty="0">
              <a:latin typeface="Palatino" panose="02040502050505030304" pitchFamily="18" charset="0"/>
            </a:rPr>
            <a:t>Know &amp; Comply with Local Labor Law</a:t>
          </a:r>
        </a:p>
      </dgm:t>
    </dgm:pt>
    <dgm:pt modelId="{1AE299F0-FD45-4D50-BEEB-A3ACCC9A4CF3}" type="parTrans" cxnId="{5CB930E8-48E9-4EFD-8A1F-725D87622B2C}">
      <dgm:prSet/>
      <dgm:spPr/>
      <dgm:t>
        <a:bodyPr/>
        <a:lstStyle/>
        <a:p>
          <a:endParaRPr lang="en-US" sz="2400">
            <a:latin typeface="Palatino" panose="02040502050505030304" pitchFamily="18" charset="0"/>
          </a:endParaRPr>
        </a:p>
      </dgm:t>
    </dgm:pt>
    <dgm:pt modelId="{7C48F3A6-76BF-4648-83A1-676E61D13F7F}" type="sibTrans" cxnId="{5CB930E8-48E9-4EFD-8A1F-725D87622B2C}">
      <dgm:prSet/>
      <dgm:spPr/>
      <dgm:t>
        <a:bodyPr/>
        <a:lstStyle/>
        <a:p>
          <a:endParaRPr lang="en-US" sz="2400">
            <a:latin typeface="Palatino" panose="02040502050505030304" pitchFamily="18" charset="0"/>
          </a:endParaRPr>
        </a:p>
      </dgm:t>
    </dgm:pt>
    <dgm:pt modelId="{5A029D67-3B0B-4684-8429-B5DF297E77CE}">
      <dgm:prSet phldrT="[Text]" custT="1"/>
      <dgm:spPr/>
      <dgm:t>
        <a:bodyPr/>
        <a:lstStyle/>
        <a:p>
          <a:r>
            <a:rPr lang="en-US" sz="2400" dirty="0">
              <a:latin typeface="Palatino" panose="02040502050505030304" pitchFamily="18" charset="0"/>
            </a:rPr>
            <a:t>Post Job Descriptions ASAP</a:t>
          </a:r>
        </a:p>
      </dgm:t>
    </dgm:pt>
    <dgm:pt modelId="{04AB9DA3-6BD6-400C-94E8-6647AA7EECAA}" type="parTrans" cxnId="{905B86EC-6FCF-4151-B7D2-0CB6DC47CC4C}">
      <dgm:prSet/>
      <dgm:spPr/>
      <dgm:t>
        <a:bodyPr/>
        <a:lstStyle/>
        <a:p>
          <a:endParaRPr lang="en-US" sz="2400">
            <a:latin typeface="Palatino" panose="02040502050505030304" pitchFamily="18" charset="0"/>
          </a:endParaRPr>
        </a:p>
      </dgm:t>
    </dgm:pt>
    <dgm:pt modelId="{925A2797-0B9A-41BA-8A9B-2345DEAE8A7B}" type="sibTrans" cxnId="{905B86EC-6FCF-4151-B7D2-0CB6DC47CC4C}">
      <dgm:prSet/>
      <dgm:spPr/>
      <dgm:t>
        <a:bodyPr/>
        <a:lstStyle/>
        <a:p>
          <a:endParaRPr lang="en-US" sz="2400">
            <a:latin typeface="Palatino" panose="02040502050505030304" pitchFamily="18" charset="0"/>
          </a:endParaRPr>
        </a:p>
      </dgm:t>
    </dgm:pt>
    <dgm:pt modelId="{E85C67C3-CB72-498F-9097-2455F636B44D}">
      <dgm:prSet phldrT="[Text]" custT="1"/>
      <dgm:spPr/>
      <dgm:t>
        <a:bodyPr/>
        <a:lstStyle/>
        <a:p>
          <a:r>
            <a:rPr lang="en-US" sz="2400" dirty="0">
              <a:latin typeface="Palatino" panose="02040502050505030304" pitchFamily="18" charset="0"/>
            </a:rPr>
            <a:t>Shortlist &amp; </a:t>
          </a:r>
          <a:r>
            <a:rPr lang="en-US" sz="2400" b="1" i="1" dirty="0">
              <a:latin typeface="Palatino" panose="02040502050505030304" pitchFamily="18" charset="0"/>
            </a:rPr>
            <a:t>Streamline</a:t>
          </a:r>
          <a:r>
            <a:rPr lang="en-US" sz="2400" dirty="0">
              <a:latin typeface="Palatino" panose="02040502050505030304" pitchFamily="18" charset="0"/>
            </a:rPr>
            <a:t> Testing / Interviewing</a:t>
          </a:r>
        </a:p>
      </dgm:t>
    </dgm:pt>
    <dgm:pt modelId="{E0873318-FA05-4FD7-998A-F6DE19E83398}" type="parTrans" cxnId="{61412290-A2F3-4646-A150-C822E47AB0D1}">
      <dgm:prSet/>
      <dgm:spPr/>
      <dgm:t>
        <a:bodyPr/>
        <a:lstStyle/>
        <a:p>
          <a:endParaRPr lang="en-US" sz="2400">
            <a:latin typeface="Palatino" panose="02040502050505030304" pitchFamily="18" charset="0"/>
          </a:endParaRPr>
        </a:p>
      </dgm:t>
    </dgm:pt>
    <dgm:pt modelId="{3B93E134-1425-4288-83E1-0FD66941E20D}" type="sibTrans" cxnId="{61412290-A2F3-4646-A150-C822E47AB0D1}">
      <dgm:prSet/>
      <dgm:spPr/>
      <dgm:t>
        <a:bodyPr/>
        <a:lstStyle/>
        <a:p>
          <a:endParaRPr lang="en-US" sz="2400">
            <a:latin typeface="Palatino" panose="02040502050505030304" pitchFamily="18" charset="0"/>
          </a:endParaRPr>
        </a:p>
      </dgm:t>
    </dgm:pt>
    <dgm:pt modelId="{75603B78-56CB-4BFB-8FD1-A35CE0C7A1A1}">
      <dgm:prSet custT="1"/>
      <dgm:spPr/>
      <dgm:t>
        <a:bodyPr/>
        <a:lstStyle/>
        <a:p>
          <a:r>
            <a:rPr lang="en-US" sz="2400" dirty="0">
              <a:latin typeface="Palatino" panose="02040502050505030304" pitchFamily="18" charset="0"/>
            </a:rPr>
            <a:t>Reference Checks</a:t>
          </a:r>
        </a:p>
      </dgm:t>
    </dgm:pt>
    <dgm:pt modelId="{FF817173-E66F-4692-B4AC-41608C02776F}" type="parTrans" cxnId="{A2837E97-B720-42E4-9F21-17606E9211D5}">
      <dgm:prSet/>
      <dgm:spPr/>
      <dgm:t>
        <a:bodyPr/>
        <a:lstStyle/>
        <a:p>
          <a:endParaRPr lang="en-US" sz="2400">
            <a:latin typeface="Palatino" panose="02040502050505030304" pitchFamily="18" charset="0"/>
          </a:endParaRPr>
        </a:p>
      </dgm:t>
    </dgm:pt>
    <dgm:pt modelId="{D01EC0FF-834F-4308-9EBE-899FB1548A99}" type="sibTrans" cxnId="{A2837E97-B720-42E4-9F21-17606E9211D5}">
      <dgm:prSet/>
      <dgm:spPr/>
      <dgm:t>
        <a:bodyPr/>
        <a:lstStyle/>
        <a:p>
          <a:endParaRPr lang="en-US" sz="2400">
            <a:latin typeface="Palatino" panose="02040502050505030304" pitchFamily="18" charset="0"/>
          </a:endParaRPr>
        </a:p>
      </dgm:t>
    </dgm:pt>
    <dgm:pt modelId="{8EC69F07-D78B-4906-A5FA-0AD79A6B3DE3}">
      <dgm:prSet custT="1"/>
      <dgm:spPr/>
      <dgm:t>
        <a:bodyPr/>
        <a:lstStyle/>
        <a:p>
          <a:r>
            <a:rPr lang="en-US" sz="2400" dirty="0">
              <a:latin typeface="Palatino" panose="02040502050505030304" pitchFamily="18" charset="0"/>
            </a:rPr>
            <a:t>Orientation &amp;           On-going Training</a:t>
          </a:r>
        </a:p>
      </dgm:t>
    </dgm:pt>
    <dgm:pt modelId="{DC0B1AE3-0098-4F43-AFC4-63C75410C827}" type="parTrans" cxnId="{12A73239-FA09-4624-8B72-BBF7FE4F4065}">
      <dgm:prSet/>
      <dgm:spPr/>
      <dgm:t>
        <a:bodyPr/>
        <a:lstStyle/>
        <a:p>
          <a:endParaRPr lang="en-US" sz="2400">
            <a:latin typeface="Palatino" panose="02040502050505030304" pitchFamily="18" charset="0"/>
          </a:endParaRPr>
        </a:p>
      </dgm:t>
    </dgm:pt>
    <dgm:pt modelId="{C02631D5-CD15-42A3-933F-3763B7C2D326}" type="sibTrans" cxnId="{12A73239-FA09-4624-8B72-BBF7FE4F4065}">
      <dgm:prSet/>
      <dgm:spPr/>
      <dgm:t>
        <a:bodyPr/>
        <a:lstStyle/>
        <a:p>
          <a:endParaRPr lang="en-US" sz="2400">
            <a:latin typeface="Palatino" panose="02040502050505030304" pitchFamily="18" charset="0"/>
          </a:endParaRPr>
        </a:p>
      </dgm:t>
    </dgm:pt>
    <dgm:pt modelId="{F4DE1E33-178E-473A-983E-732296E86838}" type="pres">
      <dgm:prSet presAssocID="{E5731A97-F201-4EB8-A10E-5B58AD2C97ED}" presName="rootnode" presStyleCnt="0">
        <dgm:presLayoutVars>
          <dgm:chMax/>
          <dgm:chPref/>
          <dgm:dir/>
          <dgm:animLvl val="lvl"/>
        </dgm:presLayoutVars>
      </dgm:prSet>
      <dgm:spPr/>
    </dgm:pt>
    <dgm:pt modelId="{7E4B9119-7110-4AEA-AFE9-9B42E9FB45E7}" type="pres">
      <dgm:prSet presAssocID="{4FEC8279-84B9-4DC7-868C-04899F094CD6}" presName="composite" presStyleCnt="0"/>
      <dgm:spPr/>
    </dgm:pt>
    <dgm:pt modelId="{99F6F392-B8B2-41AE-A596-42060C24FCC8}" type="pres">
      <dgm:prSet presAssocID="{4FEC8279-84B9-4DC7-868C-04899F094CD6}" presName="bentUpArrow1" presStyleLbl="alignImgPlace1" presStyleIdx="0" presStyleCnt="4" custLinFactNeighborX="-63080" custLinFactNeighborY="-5378"/>
      <dgm:spPr/>
    </dgm:pt>
    <dgm:pt modelId="{B28E3E12-4372-4B88-913C-B30E49EDC7D0}" type="pres">
      <dgm:prSet presAssocID="{4FEC8279-84B9-4DC7-868C-04899F094CD6}" presName="ParentText" presStyleLbl="node1" presStyleIdx="0" presStyleCnt="5" custScaleX="251326" custLinFactNeighborX="-24500" custLinFactNeighborY="-3440">
        <dgm:presLayoutVars>
          <dgm:chMax val="1"/>
          <dgm:chPref val="1"/>
          <dgm:bulletEnabled val="1"/>
        </dgm:presLayoutVars>
      </dgm:prSet>
      <dgm:spPr/>
    </dgm:pt>
    <dgm:pt modelId="{4056EFF1-D6D8-4183-80B4-46FA9979A95D}" type="pres">
      <dgm:prSet presAssocID="{4FEC8279-84B9-4DC7-868C-04899F094CD6}" presName="ChildText" presStyleLbl="revTx" presStyleIdx="0" presStyleCnt="4">
        <dgm:presLayoutVars>
          <dgm:chMax val="0"/>
          <dgm:chPref val="0"/>
          <dgm:bulletEnabled val="1"/>
        </dgm:presLayoutVars>
      </dgm:prSet>
      <dgm:spPr/>
    </dgm:pt>
    <dgm:pt modelId="{85D3C2AC-348E-483A-9C79-24E1E0E7B8A3}" type="pres">
      <dgm:prSet presAssocID="{7C48F3A6-76BF-4648-83A1-676E61D13F7F}" presName="sibTrans" presStyleCnt="0"/>
      <dgm:spPr/>
    </dgm:pt>
    <dgm:pt modelId="{7576F86F-929B-480A-85A8-07DC3281A74D}" type="pres">
      <dgm:prSet presAssocID="{5A029D67-3B0B-4684-8429-B5DF297E77CE}" presName="composite" presStyleCnt="0"/>
      <dgm:spPr/>
    </dgm:pt>
    <dgm:pt modelId="{96EC175B-4208-4FE6-8E6D-48551376B56B}" type="pres">
      <dgm:prSet presAssocID="{5A029D67-3B0B-4684-8429-B5DF297E77CE}" presName="bentUpArrow1" presStyleLbl="alignImgPlace1" presStyleIdx="1" presStyleCnt="4" custLinFactNeighborX="-57845" custLinFactNeighborY="4390"/>
      <dgm:spPr/>
    </dgm:pt>
    <dgm:pt modelId="{ADD96AC2-B089-4447-88AB-883D76C50884}" type="pres">
      <dgm:prSet presAssocID="{5A029D67-3B0B-4684-8429-B5DF297E77CE}" presName="ParentText" presStyleLbl="node1" presStyleIdx="1" presStyleCnt="5" custScaleX="250922" custLinFactNeighborX="-5641" custLinFactNeighborY="1611">
        <dgm:presLayoutVars>
          <dgm:chMax val="1"/>
          <dgm:chPref val="1"/>
          <dgm:bulletEnabled val="1"/>
        </dgm:presLayoutVars>
      </dgm:prSet>
      <dgm:spPr/>
    </dgm:pt>
    <dgm:pt modelId="{578F6F0C-B4E5-48BC-9CF4-BECE71EAE7AE}" type="pres">
      <dgm:prSet presAssocID="{5A029D67-3B0B-4684-8429-B5DF297E77CE}" presName="ChildText" presStyleLbl="revTx" presStyleIdx="1" presStyleCnt="4" custLinFactX="20619" custLinFactNeighborX="100000" custLinFactNeighborY="-1988">
        <dgm:presLayoutVars>
          <dgm:chMax val="0"/>
          <dgm:chPref val="0"/>
          <dgm:bulletEnabled val="1"/>
        </dgm:presLayoutVars>
      </dgm:prSet>
      <dgm:spPr/>
    </dgm:pt>
    <dgm:pt modelId="{34699B23-9DA2-4805-919B-92596755F163}" type="pres">
      <dgm:prSet presAssocID="{925A2797-0B9A-41BA-8A9B-2345DEAE8A7B}" presName="sibTrans" presStyleCnt="0"/>
      <dgm:spPr/>
    </dgm:pt>
    <dgm:pt modelId="{52EE5D23-D4CD-46D8-B70A-97C9970CA436}" type="pres">
      <dgm:prSet presAssocID="{E85C67C3-CB72-498F-9097-2455F636B44D}" presName="composite" presStyleCnt="0"/>
      <dgm:spPr/>
    </dgm:pt>
    <dgm:pt modelId="{D70C330E-8E3D-4F41-97F5-051DCA768A0F}" type="pres">
      <dgm:prSet presAssocID="{E85C67C3-CB72-498F-9097-2455F636B44D}" presName="bentUpArrow1" presStyleLbl="alignImgPlace1" presStyleIdx="2" presStyleCnt="4" custLinFactNeighborX="-79073" custLinFactNeighborY="13171"/>
      <dgm:spPr/>
    </dgm:pt>
    <dgm:pt modelId="{61B0624D-0163-4F30-A0A7-4183B56765D6}" type="pres">
      <dgm:prSet presAssocID="{E85C67C3-CB72-498F-9097-2455F636B44D}" presName="ParentText" presStyleLbl="node1" presStyleIdx="2" presStyleCnt="5" custScaleX="275678" custLinFactNeighborX="-5237" custLinFactNeighborY="6681">
        <dgm:presLayoutVars>
          <dgm:chMax val="1"/>
          <dgm:chPref val="1"/>
          <dgm:bulletEnabled val="1"/>
        </dgm:presLayoutVars>
      </dgm:prSet>
      <dgm:spPr/>
    </dgm:pt>
    <dgm:pt modelId="{7379DF7A-CF2D-4C62-8679-360839ADF7D9}" type="pres">
      <dgm:prSet presAssocID="{E85C67C3-CB72-498F-9097-2455F636B44D}" presName="ChildText" presStyleLbl="revTx" presStyleIdx="2" presStyleCnt="4">
        <dgm:presLayoutVars>
          <dgm:chMax val="0"/>
          <dgm:chPref val="0"/>
          <dgm:bulletEnabled val="1"/>
        </dgm:presLayoutVars>
      </dgm:prSet>
      <dgm:spPr/>
    </dgm:pt>
    <dgm:pt modelId="{2F179CAF-B32D-4A65-931B-FB7E6E78F621}" type="pres">
      <dgm:prSet presAssocID="{3B93E134-1425-4288-83E1-0FD66941E20D}" presName="sibTrans" presStyleCnt="0"/>
      <dgm:spPr/>
    </dgm:pt>
    <dgm:pt modelId="{735B8855-A2AC-46C7-8768-C660AE56D9AB}" type="pres">
      <dgm:prSet presAssocID="{75603B78-56CB-4BFB-8FD1-A35CE0C7A1A1}" presName="composite" presStyleCnt="0"/>
      <dgm:spPr/>
    </dgm:pt>
    <dgm:pt modelId="{980B4A7F-F473-4505-B0B0-3F3967E5434E}" type="pres">
      <dgm:prSet presAssocID="{75603B78-56CB-4BFB-8FD1-A35CE0C7A1A1}" presName="bentUpArrow1" presStyleLbl="alignImgPlace1" presStyleIdx="3" presStyleCnt="4" custLinFactNeighborX="-75199" custLinFactNeighborY="15366"/>
      <dgm:spPr/>
    </dgm:pt>
    <dgm:pt modelId="{15294682-5863-471F-93CD-83D377C54BEE}" type="pres">
      <dgm:prSet presAssocID="{75603B78-56CB-4BFB-8FD1-A35CE0C7A1A1}" presName="ParentText" presStyleLbl="node1" presStyleIdx="3" presStyleCnt="5" custScaleX="254736" custLinFactNeighborX="-4451" custLinFactNeighborY="10131">
        <dgm:presLayoutVars>
          <dgm:chMax val="1"/>
          <dgm:chPref val="1"/>
          <dgm:bulletEnabled val="1"/>
        </dgm:presLayoutVars>
      </dgm:prSet>
      <dgm:spPr/>
    </dgm:pt>
    <dgm:pt modelId="{FCB927AC-4BBB-497C-96EC-B821DC2E06F4}" type="pres">
      <dgm:prSet presAssocID="{75603B78-56CB-4BFB-8FD1-A35CE0C7A1A1}" presName="ChildText" presStyleLbl="revTx" presStyleIdx="3" presStyleCnt="4">
        <dgm:presLayoutVars>
          <dgm:chMax val="0"/>
          <dgm:chPref val="0"/>
          <dgm:bulletEnabled val="1"/>
        </dgm:presLayoutVars>
      </dgm:prSet>
      <dgm:spPr/>
    </dgm:pt>
    <dgm:pt modelId="{2B1AFB58-72B8-4A67-8226-38FD0A41CD15}" type="pres">
      <dgm:prSet presAssocID="{D01EC0FF-834F-4308-9EBE-899FB1548A99}" presName="sibTrans" presStyleCnt="0"/>
      <dgm:spPr/>
    </dgm:pt>
    <dgm:pt modelId="{B44B250C-98D0-4254-BA2D-52CD7A111D88}" type="pres">
      <dgm:prSet presAssocID="{8EC69F07-D78B-4906-A5FA-0AD79A6B3DE3}" presName="composite" presStyleCnt="0"/>
      <dgm:spPr/>
    </dgm:pt>
    <dgm:pt modelId="{082B9065-726B-4E0C-BA42-340558681C78}" type="pres">
      <dgm:prSet presAssocID="{8EC69F07-D78B-4906-A5FA-0AD79A6B3DE3}" presName="ParentText" presStyleLbl="node1" presStyleIdx="4" presStyleCnt="5" custScaleX="253086" custLinFactNeighborX="-11566" custLinFactNeighborY="13033">
        <dgm:presLayoutVars>
          <dgm:chMax val="1"/>
          <dgm:chPref val="1"/>
          <dgm:bulletEnabled val="1"/>
        </dgm:presLayoutVars>
      </dgm:prSet>
      <dgm:spPr/>
    </dgm:pt>
  </dgm:ptLst>
  <dgm:cxnLst>
    <dgm:cxn modelId="{67E2BF0E-7DC0-4684-939A-9E4E0AEE8D30}" type="presOf" srcId="{E85C67C3-CB72-498F-9097-2455F636B44D}" destId="{61B0624D-0163-4F30-A0A7-4183B56765D6}" srcOrd="0" destOrd="0" presId="urn:microsoft.com/office/officeart/2005/8/layout/StepDownProcess"/>
    <dgm:cxn modelId="{12A73239-FA09-4624-8B72-BBF7FE4F4065}" srcId="{E5731A97-F201-4EB8-A10E-5B58AD2C97ED}" destId="{8EC69F07-D78B-4906-A5FA-0AD79A6B3DE3}" srcOrd="4" destOrd="0" parTransId="{DC0B1AE3-0098-4F43-AFC4-63C75410C827}" sibTransId="{C02631D5-CD15-42A3-933F-3763B7C2D326}"/>
    <dgm:cxn modelId="{7EE9FA40-9BB7-4AD3-9582-2EF0DDA49562}" type="presOf" srcId="{8EC69F07-D78B-4906-A5FA-0AD79A6B3DE3}" destId="{082B9065-726B-4E0C-BA42-340558681C78}" srcOrd="0" destOrd="0" presId="urn:microsoft.com/office/officeart/2005/8/layout/StepDownProcess"/>
    <dgm:cxn modelId="{61412290-A2F3-4646-A150-C822E47AB0D1}" srcId="{E5731A97-F201-4EB8-A10E-5B58AD2C97ED}" destId="{E85C67C3-CB72-498F-9097-2455F636B44D}" srcOrd="2" destOrd="0" parTransId="{E0873318-FA05-4FD7-998A-F6DE19E83398}" sibTransId="{3B93E134-1425-4288-83E1-0FD66941E20D}"/>
    <dgm:cxn modelId="{A2837E97-B720-42E4-9F21-17606E9211D5}" srcId="{E5731A97-F201-4EB8-A10E-5B58AD2C97ED}" destId="{75603B78-56CB-4BFB-8FD1-A35CE0C7A1A1}" srcOrd="3" destOrd="0" parTransId="{FF817173-E66F-4692-B4AC-41608C02776F}" sibTransId="{D01EC0FF-834F-4308-9EBE-899FB1548A99}"/>
    <dgm:cxn modelId="{77B88E9C-C882-4546-8F00-AE433D730165}" type="presOf" srcId="{5A029D67-3B0B-4684-8429-B5DF297E77CE}" destId="{ADD96AC2-B089-4447-88AB-883D76C50884}" srcOrd="0" destOrd="0" presId="urn:microsoft.com/office/officeart/2005/8/layout/StepDownProcess"/>
    <dgm:cxn modelId="{EE6DF4A1-2B42-4D68-8CDF-E3CB416744E6}" type="presOf" srcId="{E5731A97-F201-4EB8-A10E-5B58AD2C97ED}" destId="{F4DE1E33-178E-473A-983E-732296E86838}" srcOrd="0" destOrd="0" presId="urn:microsoft.com/office/officeart/2005/8/layout/StepDownProcess"/>
    <dgm:cxn modelId="{F9715DE1-083F-42AB-9CCE-CCBBFB8DCA0F}" type="presOf" srcId="{75603B78-56CB-4BFB-8FD1-A35CE0C7A1A1}" destId="{15294682-5863-471F-93CD-83D377C54BEE}" srcOrd="0" destOrd="0" presId="urn:microsoft.com/office/officeart/2005/8/layout/StepDownProcess"/>
    <dgm:cxn modelId="{5CB930E8-48E9-4EFD-8A1F-725D87622B2C}" srcId="{E5731A97-F201-4EB8-A10E-5B58AD2C97ED}" destId="{4FEC8279-84B9-4DC7-868C-04899F094CD6}" srcOrd="0" destOrd="0" parTransId="{1AE299F0-FD45-4D50-BEEB-A3ACCC9A4CF3}" sibTransId="{7C48F3A6-76BF-4648-83A1-676E61D13F7F}"/>
    <dgm:cxn modelId="{905B86EC-6FCF-4151-B7D2-0CB6DC47CC4C}" srcId="{E5731A97-F201-4EB8-A10E-5B58AD2C97ED}" destId="{5A029D67-3B0B-4684-8429-B5DF297E77CE}" srcOrd="1" destOrd="0" parTransId="{04AB9DA3-6BD6-400C-94E8-6647AA7EECAA}" sibTransId="{925A2797-0B9A-41BA-8A9B-2345DEAE8A7B}"/>
    <dgm:cxn modelId="{4EF5E3F6-1502-4ED2-98BF-902E1E8F8C48}" type="presOf" srcId="{4FEC8279-84B9-4DC7-868C-04899F094CD6}" destId="{B28E3E12-4372-4B88-913C-B30E49EDC7D0}" srcOrd="0" destOrd="0" presId="urn:microsoft.com/office/officeart/2005/8/layout/StepDownProcess"/>
    <dgm:cxn modelId="{444EE452-8791-46D5-90DC-A6C42D75F7EB}" type="presParOf" srcId="{F4DE1E33-178E-473A-983E-732296E86838}" destId="{7E4B9119-7110-4AEA-AFE9-9B42E9FB45E7}" srcOrd="0" destOrd="0" presId="urn:microsoft.com/office/officeart/2005/8/layout/StepDownProcess"/>
    <dgm:cxn modelId="{763074CF-315E-4EEB-AA1A-F582CCE2E891}" type="presParOf" srcId="{7E4B9119-7110-4AEA-AFE9-9B42E9FB45E7}" destId="{99F6F392-B8B2-41AE-A596-42060C24FCC8}" srcOrd="0" destOrd="0" presId="urn:microsoft.com/office/officeart/2005/8/layout/StepDownProcess"/>
    <dgm:cxn modelId="{BFD266DA-DE52-4B9B-9732-38B27C4DBD7B}" type="presParOf" srcId="{7E4B9119-7110-4AEA-AFE9-9B42E9FB45E7}" destId="{B28E3E12-4372-4B88-913C-B30E49EDC7D0}" srcOrd="1" destOrd="0" presId="urn:microsoft.com/office/officeart/2005/8/layout/StepDownProcess"/>
    <dgm:cxn modelId="{DEB6CAEA-7CB3-45C7-8CB6-84ACCEFB9BFE}" type="presParOf" srcId="{7E4B9119-7110-4AEA-AFE9-9B42E9FB45E7}" destId="{4056EFF1-D6D8-4183-80B4-46FA9979A95D}" srcOrd="2" destOrd="0" presId="urn:microsoft.com/office/officeart/2005/8/layout/StepDownProcess"/>
    <dgm:cxn modelId="{B52ED668-6F57-4C8E-B81B-879C259D353B}" type="presParOf" srcId="{F4DE1E33-178E-473A-983E-732296E86838}" destId="{85D3C2AC-348E-483A-9C79-24E1E0E7B8A3}" srcOrd="1" destOrd="0" presId="urn:microsoft.com/office/officeart/2005/8/layout/StepDownProcess"/>
    <dgm:cxn modelId="{863A8899-9806-4EA0-A834-35C43110D8DB}" type="presParOf" srcId="{F4DE1E33-178E-473A-983E-732296E86838}" destId="{7576F86F-929B-480A-85A8-07DC3281A74D}" srcOrd="2" destOrd="0" presId="urn:microsoft.com/office/officeart/2005/8/layout/StepDownProcess"/>
    <dgm:cxn modelId="{47E50481-8F89-4D87-B640-76B17F4AEEA1}" type="presParOf" srcId="{7576F86F-929B-480A-85A8-07DC3281A74D}" destId="{96EC175B-4208-4FE6-8E6D-48551376B56B}" srcOrd="0" destOrd="0" presId="urn:microsoft.com/office/officeart/2005/8/layout/StepDownProcess"/>
    <dgm:cxn modelId="{E953C1C7-0625-4A35-8142-0137C283490B}" type="presParOf" srcId="{7576F86F-929B-480A-85A8-07DC3281A74D}" destId="{ADD96AC2-B089-4447-88AB-883D76C50884}" srcOrd="1" destOrd="0" presId="urn:microsoft.com/office/officeart/2005/8/layout/StepDownProcess"/>
    <dgm:cxn modelId="{B33B6699-5B15-4099-8E73-53F6B9E76BB5}" type="presParOf" srcId="{7576F86F-929B-480A-85A8-07DC3281A74D}" destId="{578F6F0C-B4E5-48BC-9CF4-BECE71EAE7AE}" srcOrd="2" destOrd="0" presId="urn:microsoft.com/office/officeart/2005/8/layout/StepDownProcess"/>
    <dgm:cxn modelId="{C0540393-92C9-4EB0-A776-F4B4283F804E}" type="presParOf" srcId="{F4DE1E33-178E-473A-983E-732296E86838}" destId="{34699B23-9DA2-4805-919B-92596755F163}" srcOrd="3" destOrd="0" presId="urn:microsoft.com/office/officeart/2005/8/layout/StepDownProcess"/>
    <dgm:cxn modelId="{8C8D130C-3170-4C20-B39D-D8A8013C74B1}" type="presParOf" srcId="{F4DE1E33-178E-473A-983E-732296E86838}" destId="{52EE5D23-D4CD-46D8-B70A-97C9970CA436}" srcOrd="4" destOrd="0" presId="urn:microsoft.com/office/officeart/2005/8/layout/StepDownProcess"/>
    <dgm:cxn modelId="{8C053A83-1456-4B41-BBAD-D2B1B02D997B}" type="presParOf" srcId="{52EE5D23-D4CD-46D8-B70A-97C9970CA436}" destId="{D70C330E-8E3D-4F41-97F5-051DCA768A0F}" srcOrd="0" destOrd="0" presId="urn:microsoft.com/office/officeart/2005/8/layout/StepDownProcess"/>
    <dgm:cxn modelId="{11E0DD01-1509-42F8-819A-E2442C37AAA6}" type="presParOf" srcId="{52EE5D23-D4CD-46D8-B70A-97C9970CA436}" destId="{61B0624D-0163-4F30-A0A7-4183B56765D6}" srcOrd="1" destOrd="0" presId="urn:microsoft.com/office/officeart/2005/8/layout/StepDownProcess"/>
    <dgm:cxn modelId="{9E73E547-C56C-4A4A-9449-63A2AD04F00B}" type="presParOf" srcId="{52EE5D23-D4CD-46D8-B70A-97C9970CA436}" destId="{7379DF7A-CF2D-4C62-8679-360839ADF7D9}" srcOrd="2" destOrd="0" presId="urn:microsoft.com/office/officeart/2005/8/layout/StepDownProcess"/>
    <dgm:cxn modelId="{D3C4615E-7BC6-43DC-8F9E-2FCC57D1CAA1}" type="presParOf" srcId="{F4DE1E33-178E-473A-983E-732296E86838}" destId="{2F179CAF-B32D-4A65-931B-FB7E6E78F621}" srcOrd="5" destOrd="0" presId="urn:microsoft.com/office/officeart/2005/8/layout/StepDownProcess"/>
    <dgm:cxn modelId="{24B277F2-0485-4908-9912-3F72DDC82D33}" type="presParOf" srcId="{F4DE1E33-178E-473A-983E-732296E86838}" destId="{735B8855-A2AC-46C7-8768-C660AE56D9AB}" srcOrd="6" destOrd="0" presId="urn:microsoft.com/office/officeart/2005/8/layout/StepDownProcess"/>
    <dgm:cxn modelId="{92715C77-06F7-4930-8697-7983D6DC55CB}" type="presParOf" srcId="{735B8855-A2AC-46C7-8768-C660AE56D9AB}" destId="{980B4A7F-F473-4505-B0B0-3F3967E5434E}" srcOrd="0" destOrd="0" presId="urn:microsoft.com/office/officeart/2005/8/layout/StepDownProcess"/>
    <dgm:cxn modelId="{A8984FCF-8AB8-40CE-BF57-8D61727062FE}" type="presParOf" srcId="{735B8855-A2AC-46C7-8768-C660AE56D9AB}" destId="{15294682-5863-471F-93CD-83D377C54BEE}" srcOrd="1" destOrd="0" presId="urn:microsoft.com/office/officeart/2005/8/layout/StepDownProcess"/>
    <dgm:cxn modelId="{D76291E5-2D31-4B0B-BE52-057235679755}" type="presParOf" srcId="{735B8855-A2AC-46C7-8768-C660AE56D9AB}" destId="{FCB927AC-4BBB-497C-96EC-B821DC2E06F4}" srcOrd="2" destOrd="0" presId="urn:microsoft.com/office/officeart/2005/8/layout/StepDownProcess"/>
    <dgm:cxn modelId="{CFF22A69-DE4C-453C-BC1C-20F9B1162359}" type="presParOf" srcId="{F4DE1E33-178E-473A-983E-732296E86838}" destId="{2B1AFB58-72B8-4A67-8226-38FD0A41CD15}" srcOrd="7" destOrd="0" presId="urn:microsoft.com/office/officeart/2005/8/layout/StepDownProcess"/>
    <dgm:cxn modelId="{D4C136BD-4990-49F2-B948-620EDEA4BB0B}" type="presParOf" srcId="{F4DE1E33-178E-473A-983E-732296E86838}" destId="{B44B250C-98D0-4254-BA2D-52CD7A111D88}" srcOrd="8" destOrd="0" presId="urn:microsoft.com/office/officeart/2005/8/layout/StepDownProcess"/>
    <dgm:cxn modelId="{084A68DD-DBC1-4719-B1E3-AA6CE06302EF}" type="presParOf" srcId="{B44B250C-98D0-4254-BA2D-52CD7A111D88}" destId="{082B9065-726B-4E0C-BA42-340558681C78}" srcOrd="0" destOrd="0" presId="urn:microsoft.com/office/officeart/2005/8/layout/StepDown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33742D-9414-49B7-839E-DE4AFC075274}">
      <dsp:nvSpPr>
        <dsp:cNvPr id="0" name=""/>
        <dsp:cNvSpPr/>
      </dsp:nvSpPr>
      <dsp:spPr>
        <a:xfrm>
          <a:off x="4558" y="0"/>
          <a:ext cx="2457281" cy="3269272"/>
        </a:xfrm>
        <a:prstGeom prst="roundRect">
          <a:avLst>
            <a:gd name="adj" fmla="val 10000"/>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latin typeface="Palatino" panose="02040502050505030304" pitchFamily="18" charset="0"/>
            </a:rPr>
            <a:t>Use               CP staff,       TDYs,       Short-term assignments,     Consultants, Volunteers </a:t>
          </a:r>
        </a:p>
      </dsp:txBody>
      <dsp:txXfrm>
        <a:off x="76529" y="71971"/>
        <a:ext cx="2313339" cy="3125330"/>
      </dsp:txXfrm>
    </dsp:sp>
    <dsp:sp modelId="{FB600688-C12D-430B-9B8A-DA8D991364A9}">
      <dsp:nvSpPr>
        <dsp:cNvPr id="0" name=""/>
        <dsp:cNvSpPr/>
      </dsp:nvSpPr>
      <dsp:spPr>
        <a:xfrm>
          <a:off x="2707112" y="1335893"/>
          <a:ext cx="519978" cy="597485"/>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en-US" sz="2600" kern="1200">
            <a:latin typeface="Palatino" panose="02040502050505030304" pitchFamily="18" charset="0"/>
          </a:endParaRPr>
        </a:p>
      </dsp:txBody>
      <dsp:txXfrm>
        <a:off x="2707112" y="1455390"/>
        <a:ext cx="363985" cy="358491"/>
      </dsp:txXfrm>
    </dsp:sp>
    <dsp:sp modelId="{5AC8A745-F494-4290-A095-2B8E54CBE7D9}">
      <dsp:nvSpPr>
        <dsp:cNvPr id="0" name=""/>
        <dsp:cNvSpPr/>
      </dsp:nvSpPr>
      <dsp:spPr>
        <a:xfrm>
          <a:off x="3442930" y="-17685"/>
          <a:ext cx="2521896" cy="3304642"/>
        </a:xfrm>
        <a:prstGeom prst="roundRect">
          <a:avLst>
            <a:gd name="adj" fmla="val 1000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latin typeface="Palatino" panose="02040502050505030304" pitchFamily="18" charset="0"/>
            </a:rPr>
            <a:t>+              Temporary Service Agreements</a:t>
          </a:r>
        </a:p>
        <a:p>
          <a:pPr marL="0" lvl="0" indent="0" algn="ctr" defTabSz="1155700">
            <a:lnSpc>
              <a:spcPct val="90000"/>
            </a:lnSpc>
            <a:spcBef>
              <a:spcPct val="0"/>
            </a:spcBef>
            <a:spcAft>
              <a:spcPct val="35000"/>
            </a:spcAft>
            <a:buNone/>
          </a:pPr>
          <a:r>
            <a:rPr lang="en-US" sz="1000" kern="1200" dirty="0">
              <a:latin typeface="Palatino" panose="02040502050505030304" pitchFamily="18" charset="0"/>
            </a:rPr>
            <a:t>-------------------------------</a:t>
          </a:r>
        </a:p>
        <a:p>
          <a:pPr marL="0" lvl="0" indent="0" algn="ctr" defTabSz="1155700">
            <a:lnSpc>
              <a:spcPct val="90000"/>
            </a:lnSpc>
            <a:spcBef>
              <a:spcPct val="0"/>
            </a:spcBef>
            <a:spcAft>
              <a:spcPct val="35000"/>
            </a:spcAft>
            <a:buNone/>
          </a:pPr>
          <a:r>
            <a:rPr lang="en-US" sz="2600" kern="1200" dirty="0">
              <a:latin typeface="Palatino" panose="02040502050505030304" pitchFamily="18" charset="0"/>
            </a:rPr>
            <a:t> Start    Longer-term Recruitment</a:t>
          </a:r>
        </a:p>
      </dsp:txBody>
      <dsp:txXfrm>
        <a:off x="3516794" y="56179"/>
        <a:ext cx="2374168" cy="3156914"/>
      </dsp:txXfrm>
    </dsp:sp>
    <dsp:sp modelId="{69D0B342-2B39-49FF-803F-98A34562EF29}">
      <dsp:nvSpPr>
        <dsp:cNvPr id="0" name=""/>
        <dsp:cNvSpPr/>
      </dsp:nvSpPr>
      <dsp:spPr>
        <a:xfrm>
          <a:off x="6204250" y="1335893"/>
          <a:ext cx="507577" cy="597485"/>
        </a:xfrm>
        <a:prstGeom prst="rightArrow">
          <a:avLst>
            <a:gd name="adj1" fmla="val 60000"/>
            <a:gd name="adj2" fmla="val 5000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en-US" sz="2600" kern="1200">
            <a:latin typeface="Palatino" panose="02040502050505030304" pitchFamily="18" charset="0"/>
          </a:endParaRPr>
        </a:p>
      </dsp:txBody>
      <dsp:txXfrm>
        <a:off x="6204250" y="1455390"/>
        <a:ext cx="355304" cy="358491"/>
      </dsp:txXfrm>
    </dsp:sp>
    <dsp:sp modelId="{D3E8B5D8-BABA-4BFB-B1A8-7B863947BF2B}">
      <dsp:nvSpPr>
        <dsp:cNvPr id="0" name=""/>
        <dsp:cNvSpPr/>
      </dsp:nvSpPr>
      <dsp:spPr>
        <a:xfrm>
          <a:off x="6922520" y="-17685"/>
          <a:ext cx="2409217" cy="3304642"/>
        </a:xfrm>
        <a:prstGeom prst="roundRect">
          <a:avLst>
            <a:gd name="adj" fmla="val 10000"/>
          </a:avLst>
        </a:prstGeom>
        <a:solidFill>
          <a:schemeClr val="accent6">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latin typeface="Palatino" panose="02040502050505030304" pitchFamily="18" charset="0"/>
            </a:rPr>
            <a:t>+               New Longer-Term Staff </a:t>
          </a:r>
        </a:p>
        <a:p>
          <a:pPr marL="0" lvl="0" indent="0" algn="ctr" defTabSz="1155700">
            <a:lnSpc>
              <a:spcPct val="90000"/>
            </a:lnSpc>
            <a:spcBef>
              <a:spcPct val="0"/>
            </a:spcBef>
            <a:spcAft>
              <a:spcPct val="35000"/>
            </a:spcAft>
            <a:buNone/>
          </a:pPr>
          <a:r>
            <a:rPr lang="en-US" sz="1000" kern="1200" dirty="0">
              <a:latin typeface="Palatino" panose="02040502050505030304" pitchFamily="18" charset="0"/>
            </a:rPr>
            <a:t>------------------------------</a:t>
          </a:r>
        </a:p>
        <a:p>
          <a:pPr marL="0" lvl="0" indent="0" algn="ctr" defTabSz="1155700">
            <a:lnSpc>
              <a:spcPct val="90000"/>
            </a:lnSpc>
            <a:spcBef>
              <a:spcPct val="0"/>
            </a:spcBef>
            <a:spcAft>
              <a:spcPct val="35000"/>
            </a:spcAft>
            <a:buNone/>
          </a:pPr>
          <a:r>
            <a:rPr lang="en-US" sz="2600" kern="1200" dirty="0">
              <a:latin typeface="Palatino" panose="02040502050505030304" pitchFamily="18" charset="0"/>
            </a:rPr>
            <a:t>Start    Phasing Out Temporary Staff</a:t>
          </a:r>
        </a:p>
      </dsp:txBody>
      <dsp:txXfrm>
        <a:off x="6993084" y="52879"/>
        <a:ext cx="2268089" cy="31635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01972F-D559-4D43-BA69-931A9246CF22}">
      <dsp:nvSpPr>
        <dsp:cNvPr id="0" name=""/>
        <dsp:cNvSpPr/>
      </dsp:nvSpPr>
      <dsp:spPr>
        <a:xfrm>
          <a:off x="784904" y="136404"/>
          <a:ext cx="4302822" cy="869218"/>
        </a:xfrm>
        <a:prstGeom prst="roundRect">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t>Name</a:t>
          </a:r>
        </a:p>
      </dsp:txBody>
      <dsp:txXfrm>
        <a:off x="827336" y="178836"/>
        <a:ext cx="4217958" cy="784354"/>
      </dsp:txXfrm>
    </dsp:sp>
    <dsp:sp modelId="{2970447F-5C0A-45A0-9D9B-BCC63454879C}">
      <dsp:nvSpPr>
        <dsp:cNvPr id="0" name=""/>
        <dsp:cNvSpPr/>
      </dsp:nvSpPr>
      <dsp:spPr>
        <a:xfrm>
          <a:off x="1359286" y="927175"/>
          <a:ext cx="4353659" cy="869218"/>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t>Position for                                                       Emergency Response</a:t>
          </a:r>
        </a:p>
      </dsp:txBody>
      <dsp:txXfrm>
        <a:off x="1401718" y="969607"/>
        <a:ext cx="4268795" cy="784354"/>
      </dsp:txXfrm>
    </dsp:sp>
    <dsp:sp modelId="{72FC6E8B-555B-4F3E-A49E-620D3C55E943}">
      <dsp:nvSpPr>
        <dsp:cNvPr id="0" name=""/>
        <dsp:cNvSpPr/>
      </dsp:nvSpPr>
      <dsp:spPr>
        <a:xfrm>
          <a:off x="1934326" y="1726134"/>
          <a:ext cx="4376760" cy="869218"/>
        </a:xfrm>
        <a:prstGeom prst="roundRect">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t>Location of Assignment</a:t>
          </a:r>
        </a:p>
      </dsp:txBody>
      <dsp:txXfrm>
        <a:off x="1976758" y="1768566"/>
        <a:ext cx="4291896" cy="784354"/>
      </dsp:txXfrm>
    </dsp:sp>
    <dsp:sp modelId="{CA10152D-AED6-43E5-BEEC-91D894D65030}">
      <dsp:nvSpPr>
        <dsp:cNvPr id="0" name=""/>
        <dsp:cNvSpPr/>
      </dsp:nvSpPr>
      <dsp:spPr>
        <a:xfrm>
          <a:off x="2571243" y="2514159"/>
          <a:ext cx="4364733" cy="869218"/>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t>Contact Information                                      (email, telephone, </a:t>
          </a:r>
          <a:r>
            <a:rPr lang="en-US" sz="2400" b="1" kern="1200" dirty="0" err="1"/>
            <a:t>etc</a:t>
          </a:r>
          <a:r>
            <a:rPr lang="en-US" sz="2400" b="1" kern="1200" dirty="0"/>
            <a:t>)</a:t>
          </a:r>
        </a:p>
      </dsp:txBody>
      <dsp:txXfrm>
        <a:off x="2613675" y="2556591"/>
        <a:ext cx="4279869" cy="784354"/>
      </dsp:txXfrm>
    </dsp:sp>
    <dsp:sp modelId="{D5C30BFE-736A-450C-B4E2-2BA5724A328D}">
      <dsp:nvSpPr>
        <dsp:cNvPr id="0" name=""/>
        <dsp:cNvSpPr/>
      </dsp:nvSpPr>
      <dsp:spPr>
        <a:xfrm>
          <a:off x="3283117" y="3299880"/>
          <a:ext cx="4274792" cy="869218"/>
        </a:xfrm>
        <a:prstGeom prst="roundRect">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t>Start Date</a:t>
          </a:r>
        </a:p>
      </dsp:txBody>
      <dsp:txXfrm>
        <a:off x="3325549" y="3342312"/>
        <a:ext cx="4189928" cy="784354"/>
      </dsp:txXfrm>
    </dsp:sp>
    <dsp:sp modelId="{C1874E92-956A-41C9-90CE-F069556662B5}">
      <dsp:nvSpPr>
        <dsp:cNvPr id="0" name=""/>
        <dsp:cNvSpPr/>
      </dsp:nvSpPr>
      <dsp:spPr>
        <a:xfrm>
          <a:off x="3896604" y="4071824"/>
          <a:ext cx="4289744" cy="869218"/>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t>End Date</a:t>
          </a:r>
        </a:p>
      </dsp:txBody>
      <dsp:txXfrm>
        <a:off x="3939036" y="4114256"/>
        <a:ext cx="4204880" cy="7843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F6F392-B8B2-41AE-A596-42060C24FCC8}">
      <dsp:nvSpPr>
        <dsp:cNvPr id="0" name=""/>
        <dsp:cNvSpPr/>
      </dsp:nvSpPr>
      <dsp:spPr>
        <a:xfrm rot="5400000">
          <a:off x="645559" y="1175718"/>
          <a:ext cx="786104" cy="894951"/>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8E3E12-4372-4B88-913C-B30E49EDC7D0}">
      <dsp:nvSpPr>
        <dsp:cNvPr id="0" name=""/>
        <dsp:cNvSpPr/>
      </dsp:nvSpPr>
      <dsp:spPr>
        <a:xfrm>
          <a:off x="0" y="314718"/>
          <a:ext cx="3325888" cy="926292"/>
        </a:xfrm>
        <a:prstGeom prst="roundRect">
          <a:avLst>
            <a:gd name="adj" fmla="val 166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Palatino" panose="02040502050505030304" pitchFamily="18" charset="0"/>
            </a:rPr>
            <a:t>Know &amp; Comply with Local Labor Law</a:t>
          </a:r>
        </a:p>
      </dsp:txBody>
      <dsp:txXfrm>
        <a:off x="45226" y="359944"/>
        <a:ext cx="3235436" cy="835840"/>
      </dsp:txXfrm>
    </dsp:sp>
    <dsp:sp modelId="{4056EFF1-D6D8-4183-80B4-46FA9979A95D}">
      <dsp:nvSpPr>
        <dsp:cNvPr id="0" name=""/>
        <dsp:cNvSpPr/>
      </dsp:nvSpPr>
      <dsp:spPr>
        <a:xfrm>
          <a:off x="2325162" y="434926"/>
          <a:ext cx="962468" cy="748670"/>
        </a:xfrm>
        <a:prstGeom prst="rect">
          <a:avLst/>
        </a:prstGeom>
        <a:noFill/>
        <a:ln>
          <a:noFill/>
        </a:ln>
        <a:effectLst/>
      </dsp:spPr>
      <dsp:style>
        <a:lnRef idx="0">
          <a:scrgbClr r="0" g="0" b="0"/>
        </a:lnRef>
        <a:fillRef idx="0">
          <a:scrgbClr r="0" g="0" b="0"/>
        </a:fillRef>
        <a:effectRef idx="0">
          <a:scrgbClr r="0" g="0" b="0"/>
        </a:effectRef>
        <a:fontRef idx="minor"/>
      </dsp:style>
    </dsp:sp>
    <dsp:sp modelId="{96EC175B-4208-4FE6-8E6D-48551376B56B}">
      <dsp:nvSpPr>
        <dsp:cNvPr id="0" name=""/>
        <dsp:cNvSpPr/>
      </dsp:nvSpPr>
      <dsp:spPr>
        <a:xfrm rot="5400000">
          <a:off x="2286163" y="2293037"/>
          <a:ext cx="786104" cy="894951"/>
        </a:xfrm>
        <a:prstGeom prst="bentUpArrow">
          <a:avLst>
            <a:gd name="adj1" fmla="val 32840"/>
            <a:gd name="adj2" fmla="val 25000"/>
            <a:gd name="adj3" fmla="val 35780"/>
          </a:avLst>
        </a:prstGeom>
        <a:solidFill>
          <a:schemeClr val="accent1">
            <a:tint val="50000"/>
            <a:hueOff val="1306939"/>
            <a:satOff val="12160"/>
            <a:lumOff val="550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D96AC2-B089-4447-88AB-883D76C50884}">
      <dsp:nvSpPr>
        <dsp:cNvPr id="0" name=""/>
        <dsp:cNvSpPr/>
      </dsp:nvSpPr>
      <dsp:spPr>
        <a:xfrm>
          <a:off x="1522326" y="1402038"/>
          <a:ext cx="3320542" cy="926292"/>
        </a:xfrm>
        <a:prstGeom prst="roundRect">
          <a:avLst>
            <a:gd name="adj" fmla="val 1667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Palatino" panose="02040502050505030304" pitchFamily="18" charset="0"/>
            </a:rPr>
            <a:t>Post Job Descriptions ASAP</a:t>
          </a:r>
        </a:p>
      </dsp:txBody>
      <dsp:txXfrm>
        <a:off x="1567552" y="1447264"/>
        <a:ext cx="3230090" cy="835840"/>
      </dsp:txXfrm>
    </dsp:sp>
    <dsp:sp modelId="{578F6F0C-B4E5-48BC-9CF4-BECE71EAE7AE}">
      <dsp:nvSpPr>
        <dsp:cNvPr id="0" name=""/>
        <dsp:cNvSpPr/>
      </dsp:nvSpPr>
      <dsp:spPr>
        <a:xfrm>
          <a:off x="5079836" y="1460575"/>
          <a:ext cx="962468" cy="748670"/>
        </a:xfrm>
        <a:prstGeom prst="rect">
          <a:avLst/>
        </a:prstGeom>
        <a:noFill/>
        <a:ln>
          <a:noFill/>
        </a:ln>
        <a:effectLst/>
      </dsp:spPr>
      <dsp:style>
        <a:lnRef idx="0">
          <a:scrgbClr r="0" g="0" b="0"/>
        </a:lnRef>
        <a:fillRef idx="0">
          <a:scrgbClr r="0" g="0" b="0"/>
        </a:fillRef>
        <a:effectRef idx="0">
          <a:scrgbClr r="0" g="0" b="0"/>
        </a:effectRef>
        <a:fontRef idx="minor"/>
      </dsp:style>
    </dsp:sp>
    <dsp:sp modelId="{D70C330E-8E3D-4F41-97F5-051DCA768A0F}">
      <dsp:nvSpPr>
        <dsp:cNvPr id="0" name=""/>
        <dsp:cNvSpPr/>
      </dsp:nvSpPr>
      <dsp:spPr>
        <a:xfrm rot="5400000">
          <a:off x="3856412" y="3402598"/>
          <a:ext cx="786104" cy="894951"/>
        </a:xfrm>
        <a:prstGeom prst="bentUpArrow">
          <a:avLst>
            <a:gd name="adj1" fmla="val 32840"/>
            <a:gd name="adj2" fmla="val 25000"/>
            <a:gd name="adj3" fmla="val 35780"/>
          </a:avLst>
        </a:prstGeom>
        <a:solidFill>
          <a:schemeClr val="accent1">
            <a:tint val="50000"/>
            <a:hueOff val="2613878"/>
            <a:satOff val="24320"/>
            <a:lumOff val="1100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B0624D-0163-4F30-A0A7-4183B56765D6}">
      <dsp:nvSpPr>
        <dsp:cNvPr id="0" name=""/>
        <dsp:cNvSpPr/>
      </dsp:nvSpPr>
      <dsp:spPr>
        <a:xfrm>
          <a:off x="3124099" y="2489533"/>
          <a:ext cx="3648147" cy="926292"/>
        </a:xfrm>
        <a:prstGeom prst="roundRect">
          <a:avLst>
            <a:gd name="adj" fmla="val 1667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Palatino" panose="02040502050505030304" pitchFamily="18" charset="0"/>
            </a:rPr>
            <a:t>Shortlist &amp; </a:t>
          </a:r>
          <a:r>
            <a:rPr lang="en-US" sz="2400" b="1" i="1" kern="1200" dirty="0">
              <a:latin typeface="Palatino" panose="02040502050505030304" pitchFamily="18" charset="0"/>
            </a:rPr>
            <a:t>Streamline</a:t>
          </a:r>
          <a:r>
            <a:rPr lang="en-US" sz="2400" kern="1200" dirty="0">
              <a:latin typeface="Palatino" panose="02040502050505030304" pitchFamily="18" charset="0"/>
            </a:rPr>
            <a:t> Testing / Interviewing</a:t>
          </a:r>
        </a:p>
      </dsp:txBody>
      <dsp:txXfrm>
        <a:off x="3169325" y="2534759"/>
        <a:ext cx="3557695" cy="835840"/>
      </dsp:txXfrm>
    </dsp:sp>
    <dsp:sp modelId="{7379DF7A-CF2D-4C62-8679-360839ADF7D9}">
      <dsp:nvSpPr>
        <dsp:cNvPr id="0" name=""/>
        <dsp:cNvSpPr/>
      </dsp:nvSpPr>
      <dsp:spPr>
        <a:xfrm>
          <a:off x="5679144" y="2515991"/>
          <a:ext cx="962468" cy="748670"/>
        </a:xfrm>
        <a:prstGeom prst="rect">
          <a:avLst/>
        </a:prstGeom>
        <a:noFill/>
        <a:ln>
          <a:noFill/>
        </a:ln>
        <a:effectLst/>
      </dsp:spPr>
      <dsp:style>
        <a:lnRef idx="0">
          <a:scrgbClr r="0" g="0" b="0"/>
        </a:lnRef>
        <a:fillRef idx="0">
          <a:scrgbClr r="0" g="0" b="0"/>
        </a:fillRef>
        <a:effectRef idx="0">
          <a:scrgbClr r="0" g="0" b="0"/>
        </a:effectRef>
        <a:fontRef idx="minor"/>
      </dsp:style>
    </dsp:sp>
    <dsp:sp modelId="{980B4A7F-F473-4505-B0B0-3F3967E5434E}">
      <dsp:nvSpPr>
        <dsp:cNvPr id="0" name=""/>
        <dsp:cNvSpPr/>
      </dsp:nvSpPr>
      <dsp:spPr>
        <a:xfrm rot="5400000">
          <a:off x="5348943" y="4460385"/>
          <a:ext cx="786104" cy="894951"/>
        </a:xfrm>
        <a:prstGeom prst="bentUpArrow">
          <a:avLst>
            <a:gd name="adj1" fmla="val 32840"/>
            <a:gd name="adj2" fmla="val 25000"/>
            <a:gd name="adj3" fmla="val 35780"/>
          </a:avLst>
        </a:prstGeom>
        <a:solidFill>
          <a:schemeClr val="accent1">
            <a:tint val="50000"/>
            <a:hueOff val="3920817"/>
            <a:satOff val="36480"/>
            <a:lumOff val="1651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5294682-5863-471F-93CD-83D377C54BEE}">
      <dsp:nvSpPr>
        <dsp:cNvPr id="0" name=""/>
        <dsp:cNvSpPr/>
      </dsp:nvSpPr>
      <dsp:spPr>
        <a:xfrm>
          <a:off x="4730927" y="3562023"/>
          <a:ext cx="3371014" cy="926292"/>
        </a:xfrm>
        <a:prstGeom prst="roundRect">
          <a:avLst>
            <a:gd name="adj" fmla="val 1667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Palatino" panose="02040502050505030304" pitchFamily="18" charset="0"/>
            </a:rPr>
            <a:t>Reference Checks</a:t>
          </a:r>
        </a:p>
      </dsp:txBody>
      <dsp:txXfrm>
        <a:off x="4776153" y="3607249"/>
        <a:ext cx="3280562" cy="835840"/>
      </dsp:txXfrm>
    </dsp:sp>
    <dsp:sp modelId="{FCB927AC-4BBB-497C-96EC-B821DC2E06F4}">
      <dsp:nvSpPr>
        <dsp:cNvPr id="0" name=""/>
        <dsp:cNvSpPr/>
      </dsp:nvSpPr>
      <dsp:spPr>
        <a:xfrm>
          <a:off x="7137005" y="3556523"/>
          <a:ext cx="962468" cy="748670"/>
        </a:xfrm>
        <a:prstGeom prst="rect">
          <a:avLst/>
        </a:prstGeom>
        <a:noFill/>
        <a:ln>
          <a:noFill/>
        </a:ln>
        <a:effectLst/>
      </dsp:spPr>
      <dsp:style>
        <a:lnRef idx="0">
          <a:scrgbClr r="0" g="0" b="0"/>
        </a:lnRef>
        <a:fillRef idx="0">
          <a:scrgbClr r="0" g="0" b="0"/>
        </a:fillRef>
        <a:effectRef idx="0">
          <a:scrgbClr r="0" g="0" b="0"/>
        </a:effectRef>
        <a:fontRef idx="minor"/>
      </dsp:style>
    </dsp:sp>
    <dsp:sp modelId="{082B9065-726B-4E0C-BA42-340558681C78}">
      <dsp:nvSpPr>
        <dsp:cNvPr id="0" name=""/>
        <dsp:cNvSpPr/>
      </dsp:nvSpPr>
      <dsp:spPr>
        <a:xfrm>
          <a:off x="6233198" y="4629436"/>
          <a:ext cx="3349179" cy="926292"/>
        </a:xfrm>
        <a:prstGeom prst="roundRect">
          <a:avLst>
            <a:gd name="adj" fmla="val 1667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Palatino" panose="02040502050505030304" pitchFamily="18" charset="0"/>
            </a:rPr>
            <a:t>Orientation &amp;           On-going Training</a:t>
          </a:r>
        </a:p>
      </dsp:txBody>
      <dsp:txXfrm>
        <a:off x="6278424" y="4674662"/>
        <a:ext cx="3258727" cy="83584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AE8377D-C277-4243-890F-7D76210F3C08}" type="datetimeFigureOut">
              <a:rPr lang="en-US" smtClean="0"/>
              <a:t>1/9/2018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9B7F2B3-4DAE-CA44-8BCF-1F2B32124916}" type="slidenum">
              <a:rPr lang="en-US" smtClean="0"/>
              <a:t>‹#›</a:t>
            </a:fld>
            <a:endParaRPr lang="en-US" dirty="0"/>
          </a:p>
        </p:txBody>
      </p:sp>
    </p:spTree>
    <p:extLst>
      <p:ext uri="{BB962C8B-B14F-4D97-AF65-F5344CB8AC3E}">
        <p14:creationId xmlns:p14="http://schemas.microsoft.com/office/powerpoint/2010/main" val="163794136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45E5E6-BD34-F249-9CFD-B38C07B14384}" type="datetimeFigureOut">
              <a:rPr lang="en-US" smtClean="0"/>
              <a:t>1/9/2018</a:t>
            </a:fld>
            <a:endParaRPr lang="en-US" dirty="0"/>
          </a:p>
        </p:txBody>
      </p:sp>
      <p:sp>
        <p:nvSpPr>
          <p:cNvPr id="4" name="Slide Image Placeholder 3"/>
          <p:cNvSpPr>
            <a:spLocks noGrp="1" noRot="1" noChangeAspect="1"/>
          </p:cNvSpPr>
          <p:nvPr>
            <p:ph type="sldImg" idx="2"/>
          </p:nvPr>
        </p:nvSpPr>
        <p:spPr>
          <a:xfrm>
            <a:off x="1209675" y="685800"/>
            <a:ext cx="443865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A5B7E7-E587-8349-8679-CA163636E320}" type="slidenum">
              <a:rPr lang="en-US" smtClean="0"/>
              <a:t>‹#›</a:t>
            </a:fld>
            <a:endParaRPr lang="en-US" dirty="0"/>
          </a:p>
        </p:txBody>
      </p:sp>
    </p:spTree>
    <p:extLst>
      <p:ext uri="{BB962C8B-B14F-4D97-AF65-F5344CB8AC3E}">
        <p14:creationId xmlns:p14="http://schemas.microsoft.com/office/powerpoint/2010/main" val="1778913294"/>
      </p:ext>
    </p:extLst>
  </p:cSld>
  <p:clrMap bg1="lt1" tx1="dk1" bg2="lt2" tx2="dk2" accent1="accent1" accent2="accent2" accent3="accent3" accent4="accent4" accent5="accent5" accent6="accent6" hlink="hlink" folHlink="folHlink"/>
  <p:hf hdr="0" ftr="0" dt="0"/>
  <p:notesStyle>
    <a:lvl1pPr marL="0" algn="l" defTabSz="509412" rtl="0" eaLnBrk="1" latinLnBrk="0" hangingPunct="1">
      <a:defRPr sz="1300" kern="1200">
        <a:solidFill>
          <a:schemeClr val="tx1"/>
        </a:solidFill>
        <a:latin typeface="+mn-lt"/>
        <a:ea typeface="+mn-ea"/>
        <a:cs typeface="+mn-cs"/>
      </a:defRPr>
    </a:lvl1pPr>
    <a:lvl2pPr marL="509412" algn="l" defTabSz="509412" rtl="0" eaLnBrk="1" latinLnBrk="0" hangingPunct="1">
      <a:defRPr sz="1300" kern="1200">
        <a:solidFill>
          <a:schemeClr val="tx1"/>
        </a:solidFill>
        <a:latin typeface="+mn-lt"/>
        <a:ea typeface="+mn-ea"/>
        <a:cs typeface="+mn-cs"/>
      </a:defRPr>
    </a:lvl2pPr>
    <a:lvl3pPr marL="1018824" algn="l" defTabSz="509412" rtl="0" eaLnBrk="1" latinLnBrk="0" hangingPunct="1">
      <a:defRPr sz="1300" kern="1200">
        <a:solidFill>
          <a:schemeClr val="tx1"/>
        </a:solidFill>
        <a:latin typeface="+mn-lt"/>
        <a:ea typeface="+mn-ea"/>
        <a:cs typeface="+mn-cs"/>
      </a:defRPr>
    </a:lvl3pPr>
    <a:lvl4pPr marL="1528237" algn="l" defTabSz="509412" rtl="0" eaLnBrk="1" latinLnBrk="0" hangingPunct="1">
      <a:defRPr sz="1300" kern="1200">
        <a:solidFill>
          <a:schemeClr val="tx1"/>
        </a:solidFill>
        <a:latin typeface="+mn-lt"/>
        <a:ea typeface="+mn-ea"/>
        <a:cs typeface="+mn-cs"/>
      </a:defRPr>
    </a:lvl4pPr>
    <a:lvl5pPr marL="2037649" algn="l" defTabSz="509412" rtl="0" eaLnBrk="1" latinLnBrk="0" hangingPunct="1">
      <a:defRPr sz="1300" kern="1200">
        <a:solidFill>
          <a:schemeClr val="tx1"/>
        </a:solidFill>
        <a:latin typeface="+mn-lt"/>
        <a:ea typeface="+mn-ea"/>
        <a:cs typeface="+mn-cs"/>
      </a:defRPr>
    </a:lvl5pPr>
    <a:lvl6pPr marL="2547061" algn="l" defTabSz="509412" rtl="0" eaLnBrk="1" latinLnBrk="0" hangingPunct="1">
      <a:defRPr sz="1300" kern="1200">
        <a:solidFill>
          <a:schemeClr val="tx1"/>
        </a:solidFill>
        <a:latin typeface="+mn-lt"/>
        <a:ea typeface="+mn-ea"/>
        <a:cs typeface="+mn-cs"/>
      </a:defRPr>
    </a:lvl6pPr>
    <a:lvl7pPr marL="3056473" algn="l" defTabSz="509412" rtl="0" eaLnBrk="1" latinLnBrk="0" hangingPunct="1">
      <a:defRPr sz="1300" kern="1200">
        <a:solidFill>
          <a:schemeClr val="tx1"/>
        </a:solidFill>
        <a:latin typeface="+mn-lt"/>
        <a:ea typeface="+mn-ea"/>
        <a:cs typeface="+mn-cs"/>
      </a:defRPr>
    </a:lvl7pPr>
    <a:lvl8pPr marL="3565886" algn="l" defTabSz="509412" rtl="0" eaLnBrk="1" latinLnBrk="0" hangingPunct="1">
      <a:defRPr sz="1300" kern="1200">
        <a:solidFill>
          <a:schemeClr val="tx1"/>
        </a:solidFill>
        <a:latin typeface="+mn-lt"/>
        <a:ea typeface="+mn-ea"/>
        <a:cs typeface="+mn-cs"/>
      </a:defRPr>
    </a:lvl8pPr>
    <a:lvl9pPr marL="4075298" algn="l" defTabSz="509412"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kern="1200" dirty="0">
                <a:solidFill>
                  <a:schemeClr val="tx1"/>
                </a:solidFill>
                <a:effectLst/>
                <a:latin typeface="+mn-lt"/>
                <a:ea typeface="+mn-ea"/>
                <a:cs typeface="+mn-cs"/>
              </a:rPr>
              <a:t>Welcome to this introduction to staffing considerations in emergencies.   </a:t>
            </a:r>
          </a:p>
          <a:p>
            <a:endParaRPr lang="en-US" sz="1300" kern="1200" dirty="0">
              <a:solidFill>
                <a:schemeClr val="tx1"/>
              </a:solidFill>
              <a:effectLst/>
              <a:latin typeface="+mn-lt"/>
              <a:ea typeface="+mn-ea"/>
              <a:cs typeface="+mn-cs"/>
            </a:endParaRPr>
          </a:p>
          <a:p>
            <a:r>
              <a:rPr lang="en-US" sz="1300" kern="1200" dirty="0">
                <a:solidFill>
                  <a:schemeClr val="tx1"/>
                </a:solidFill>
                <a:effectLst/>
                <a:latin typeface="+mn-lt"/>
                <a:ea typeface="+mn-ea"/>
                <a:cs typeface="+mn-cs"/>
              </a:rPr>
              <a:t>This presentation will give you an overview of staffing and recruitment challenges your country program may face during an emergency, along with guidance and best practices to help you address these challenges.  </a:t>
            </a:r>
          </a:p>
          <a:p>
            <a:endParaRPr lang="en-US" sz="1300" kern="1200" dirty="0">
              <a:solidFill>
                <a:schemeClr val="tx1"/>
              </a:solidFill>
              <a:effectLst/>
              <a:latin typeface="+mn-lt"/>
              <a:ea typeface="+mn-ea"/>
              <a:cs typeface="+mn-cs"/>
            </a:endParaRPr>
          </a:p>
          <a:p>
            <a:r>
              <a:rPr lang="en-US" sz="1300" kern="1200" dirty="0">
                <a:solidFill>
                  <a:schemeClr val="tx1"/>
                </a:solidFill>
                <a:effectLst/>
                <a:latin typeface="+mn-lt"/>
                <a:ea typeface="+mn-ea"/>
                <a:cs typeface="+mn-cs"/>
              </a:rPr>
              <a:t>So, let’s begin…</a:t>
            </a:r>
          </a:p>
          <a:p>
            <a:endParaRPr lang="en-US" dirty="0"/>
          </a:p>
        </p:txBody>
      </p:sp>
      <p:sp>
        <p:nvSpPr>
          <p:cNvPr id="4" name="Slide Number Placeholder 3"/>
          <p:cNvSpPr>
            <a:spLocks noGrp="1"/>
          </p:cNvSpPr>
          <p:nvPr>
            <p:ph type="sldNum" sz="quarter" idx="10"/>
          </p:nvPr>
        </p:nvSpPr>
        <p:spPr/>
        <p:txBody>
          <a:bodyPr/>
          <a:lstStyle/>
          <a:p>
            <a:pPr>
              <a:defRPr/>
            </a:pPr>
            <a:fld id="{EA44C222-8371-3043-B416-0559872816F5}" type="slidenum">
              <a:rPr lang="en-US" smtClean="0"/>
              <a:pPr>
                <a:defRPr/>
              </a:pPr>
              <a:t>1</a:t>
            </a:fld>
            <a:endParaRPr lang="en-US" dirty="0"/>
          </a:p>
        </p:txBody>
      </p:sp>
    </p:spTree>
    <p:extLst>
      <p:ext uri="{BB962C8B-B14F-4D97-AF65-F5344CB8AC3E}">
        <p14:creationId xmlns:p14="http://schemas.microsoft.com/office/powerpoint/2010/main" val="26892548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kern="1200" dirty="0">
                <a:solidFill>
                  <a:schemeClr val="tx1"/>
                </a:solidFill>
                <a:effectLst/>
                <a:latin typeface="+mn-lt"/>
                <a:ea typeface="+mn-ea"/>
                <a:cs typeface="+mn-cs"/>
              </a:rPr>
              <a:t>You’ll also want to consider </a:t>
            </a:r>
            <a:r>
              <a:rPr lang="en-US" sz="1300" b="1" kern="1200" dirty="0">
                <a:solidFill>
                  <a:schemeClr val="tx1"/>
                </a:solidFill>
                <a:effectLst/>
                <a:latin typeface="+mn-lt"/>
                <a:ea typeface="+mn-ea"/>
                <a:cs typeface="+mn-cs"/>
              </a:rPr>
              <a:t>the structure </a:t>
            </a:r>
            <a:r>
              <a:rPr lang="en-US" sz="1300" kern="1200" dirty="0">
                <a:solidFill>
                  <a:schemeClr val="tx1"/>
                </a:solidFill>
                <a:effectLst/>
                <a:latin typeface="+mn-lt"/>
                <a:ea typeface="+mn-ea"/>
                <a:cs typeface="+mn-cs"/>
              </a:rPr>
              <a:t>needed to implement the emergency response. This will often depend on the availability of partners, as well as accessibility of the programming areas.  </a:t>
            </a:r>
          </a:p>
          <a:p>
            <a:endParaRPr lang="en-US" sz="1300" kern="1200" dirty="0">
              <a:solidFill>
                <a:schemeClr val="tx1"/>
              </a:solidFill>
              <a:effectLst/>
              <a:latin typeface="+mn-lt"/>
              <a:ea typeface="+mn-ea"/>
              <a:cs typeface="+mn-cs"/>
            </a:endParaRPr>
          </a:p>
          <a:p>
            <a:r>
              <a:rPr lang="en-US" sz="1300" kern="1200" dirty="0">
                <a:solidFill>
                  <a:schemeClr val="tx1"/>
                </a:solidFill>
                <a:effectLst/>
                <a:latin typeface="+mn-lt"/>
                <a:ea typeface="+mn-ea"/>
                <a:cs typeface="+mn-cs"/>
              </a:rPr>
              <a:t>If there are strong partners who will be doing the direct implementation, you may just need to increase emergency staff in the main office to provide partners with additional technical support.    </a:t>
            </a:r>
          </a:p>
          <a:p>
            <a:endParaRPr lang="en-US" sz="1300" kern="1200" dirty="0">
              <a:solidFill>
                <a:schemeClr val="tx1"/>
              </a:solidFill>
              <a:effectLst/>
              <a:latin typeface="+mn-lt"/>
              <a:ea typeface="+mn-ea"/>
              <a:cs typeface="+mn-cs"/>
            </a:endParaRPr>
          </a:p>
          <a:p>
            <a:r>
              <a:rPr lang="en-US" sz="1300" kern="1200" dirty="0">
                <a:solidFill>
                  <a:schemeClr val="tx1"/>
                </a:solidFill>
                <a:effectLst/>
                <a:latin typeface="+mn-lt"/>
                <a:ea typeface="+mn-ea"/>
                <a:cs typeface="+mn-cs"/>
              </a:rPr>
              <a:t>If partners do not have the capacity to respond on their own, which is often the case in a large emergency, you may need to either second staff or get involved in direct implementation.   </a:t>
            </a:r>
          </a:p>
          <a:p>
            <a:endParaRPr lang="en-US" sz="1300" kern="1200" dirty="0">
              <a:solidFill>
                <a:schemeClr val="tx1"/>
              </a:solidFill>
              <a:effectLst/>
              <a:latin typeface="+mn-lt"/>
              <a:ea typeface="+mn-ea"/>
              <a:cs typeface="+mn-cs"/>
            </a:endParaRPr>
          </a:p>
          <a:p>
            <a:r>
              <a:rPr lang="en-US" sz="1300" kern="1200" dirty="0">
                <a:solidFill>
                  <a:schemeClr val="tx1"/>
                </a:solidFill>
                <a:effectLst/>
                <a:latin typeface="+mn-lt"/>
                <a:ea typeface="+mn-ea"/>
                <a:cs typeface="+mn-cs"/>
              </a:rPr>
              <a:t>If areas cannot be accessed from our main office, we may need to set up additional field offices to be closer to the response locations.  In this case, additional operations staff will need to be brought in to manage and operate these sites. </a:t>
            </a:r>
            <a:endParaRPr lang="en-US" dirty="0"/>
          </a:p>
        </p:txBody>
      </p:sp>
      <p:sp>
        <p:nvSpPr>
          <p:cNvPr id="4" name="Slide Number Placeholder 3"/>
          <p:cNvSpPr>
            <a:spLocks noGrp="1"/>
          </p:cNvSpPr>
          <p:nvPr>
            <p:ph type="sldNum" sz="quarter" idx="10"/>
          </p:nvPr>
        </p:nvSpPr>
        <p:spPr/>
        <p:txBody>
          <a:bodyPr/>
          <a:lstStyle/>
          <a:p>
            <a:fld id="{27A5B7E7-E587-8349-8679-CA163636E320}" type="slidenum">
              <a:rPr lang="en-US" smtClean="0"/>
              <a:t>10</a:t>
            </a:fld>
            <a:endParaRPr lang="en-US" dirty="0"/>
          </a:p>
        </p:txBody>
      </p:sp>
    </p:spTree>
    <p:extLst>
      <p:ext uri="{BB962C8B-B14F-4D97-AF65-F5344CB8AC3E}">
        <p14:creationId xmlns:p14="http://schemas.microsoft.com/office/powerpoint/2010/main" val="29360151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kern="1200" dirty="0">
                <a:solidFill>
                  <a:schemeClr val="tx1"/>
                </a:solidFill>
                <a:effectLst/>
                <a:latin typeface="+mn-lt"/>
                <a:ea typeface="+mn-ea"/>
                <a:cs typeface="+mn-cs"/>
              </a:rPr>
              <a:t>Once you’ve determined the initial scope and structure of your response plan, you’ll need to start making a staffing plan.  This can be done in stages.  Start by focusing on immediate needs – covering the first 3 to 4 weeks.   </a:t>
            </a:r>
          </a:p>
          <a:p>
            <a:endParaRPr lang="en-US" sz="1300" kern="1200" dirty="0">
              <a:solidFill>
                <a:schemeClr val="tx1"/>
              </a:solidFill>
              <a:effectLst/>
              <a:latin typeface="+mn-lt"/>
              <a:ea typeface="+mn-ea"/>
              <a:cs typeface="+mn-cs"/>
            </a:endParaRPr>
          </a:p>
          <a:p>
            <a:r>
              <a:rPr lang="en-US" sz="1300" kern="1200" dirty="0">
                <a:solidFill>
                  <a:schemeClr val="tx1"/>
                </a:solidFill>
                <a:effectLst/>
                <a:latin typeface="+mn-lt"/>
                <a:ea typeface="+mn-ea"/>
                <a:cs typeface="+mn-cs"/>
              </a:rPr>
              <a:t>To do this, consider all the functions you will need to carry out to fulfill the response plan for this period.  Your staffing plan should include both programs &amp; operations;  in this slide, we’ll focus on operations staff as an example…  The list should be expanded as necessary.</a:t>
            </a:r>
          </a:p>
          <a:p>
            <a:endParaRPr lang="en-US" sz="1300" kern="1200" dirty="0">
              <a:solidFill>
                <a:schemeClr val="tx1"/>
              </a:solidFill>
              <a:effectLst/>
              <a:latin typeface="+mn-lt"/>
              <a:ea typeface="+mn-ea"/>
              <a:cs typeface="+mn-cs"/>
            </a:endParaRPr>
          </a:p>
          <a:p>
            <a:r>
              <a:rPr lang="en-US" sz="1300" kern="1200" dirty="0">
                <a:solidFill>
                  <a:schemeClr val="tx1"/>
                </a:solidFill>
                <a:effectLst/>
                <a:latin typeface="+mn-lt"/>
                <a:ea typeface="+mn-ea"/>
                <a:cs typeface="+mn-cs"/>
              </a:rPr>
              <a:t>Then think about </a:t>
            </a:r>
            <a:r>
              <a:rPr lang="en-US" sz="1300" b="1" kern="1200" dirty="0">
                <a:solidFill>
                  <a:schemeClr val="tx1"/>
                </a:solidFill>
                <a:effectLst/>
                <a:latin typeface="+mn-lt"/>
                <a:ea typeface="+mn-ea"/>
                <a:cs typeface="+mn-cs"/>
              </a:rPr>
              <a:t>where</a:t>
            </a:r>
            <a:r>
              <a:rPr lang="en-US" sz="1300" kern="1200" dirty="0">
                <a:solidFill>
                  <a:schemeClr val="tx1"/>
                </a:solidFill>
                <a:effectLst/>
                <a:latin typeface="+mn-lt"/>
                <a:ea typeface="+mn-ea"/>
                <a:cs typeface="+mn-cs"/>
              </a:rPr>
              <a:t> these functions need to be carried out.   For instance, if you will be doing a large commodity distribution program, where will you be buying most of these commodities and where will you need to warehouse them?   You can then determine if you will need additional supply chain and logistics staff at the main office, a field office or seconded to a partner.  You may need all three!</a:t>
            </a:r>
          </a:p>
          <a:p>
            <a:endParaRPr lang="en-US" sz="1300" kern="1200" dirty="0">
              <a:solidFill>
                <a:schemeClr val="tx1"/>
              </a:solidFill>
              <a:effectLst/>
              <a:latin typeface="+mn-lt"/>
              <a:ea typeface="+mn-ea"/>
              <a:cs typeface="+mn-cs"/>
            </a:endParaRPr>
          </a:p>
          <a:p>
            <a:r>
              <a:rPr lang="en-US" sz="1300" kern="1200" dirty="0">
                <a:solidFill>
                  <a:schemeClr val="tx1"/>
                </a:solidFill>
                <a:effectLst/>
                <a:latin typeface="+mn-lt"/>
                <a:ea typeface="+mn-ea"/>
                <a:cs typeface="+mn-cs"/>
              </a:rPr>
              <a:t>Once you have this basic idea of the functions you need to fill in each location, you can then refine the plan further, to determine numbers of staff and finalize specific job descriptions or scopes of work.  Additional tools that may help you are on the Emergency Field Operations Manual (EFOM), in the Human Resources section.  </a:t>
            </a:r>
          </a:p>
          <a:p>
            <a:endParaRPr lang="en-US" sz="1300" kern="1200" dirty="0">
              <a:solidFill>
                <a:schemeClr val="tx1"/>
              </a:solidFill>
              <a:effectLst/>
              <a:latin typeface="+mn-lt"/>
              <a:ea typeface="+mn-ea"/>
              <a:cs typeface="+mn-cs"/>
            </a:endParaRPr>
          </a:p>
          <a:p>
            <a:r>
              <a:rPr lang="en-US" sz="1300" kern="1200" dirty="0">
                <a:solidFill>
                  <a:schemeClr val="tx1"/>
                </a:solidFill>
                <a:effectLst/>
                <a:latin typeface="+mn-lt"/>
                <a:ea typeface="+mn-ea"/>
                <a:cs typeface="+mn-cs"/>
              </a:rPr>
              <a:t>Once you’ve gotten recruitment for immediate staffing needs underway, the staffing plan can be expanded to cover the next 3 to 6 months; subsequent expansion can then be done if the response and recovery will continue for a longer period.   Your staffing plan will evolve over time and should be considered a living document.</a:t>
            </a:r>
          </a:p>
          <a:p>
            <a:r>
              <a:rPr lang="en-US" sz="1300" kern="1200" dirty="0">
                <a:solidFill>
                  <a:schemeClr val="tx1"/>
                </a:solidFill>
                <a:effectLst/>
                <a:latin typeface="+mn-lt"/>
                <a:ea typeface="+mn-ea"/>
                <a:cs typeface="+mn-cs"/>
              </a:rPr>
              <a:t>And while this presentation focuses on operations staffing, don’t forget programming and field staff recruitment as well.</a:t>
            </a:r>
          </a:p>
          <a:p>
            <a:endParaRPr lang="en-US" dirty="0"/>
          </a:p>
        </p:txBody>
      </p:sp>
      <p:sp>
        <p:nvSpPr>
          <p:cNvPr id="4" name="Slide Number Placeholder 3"/>
          <p:cNvSpPr>
            <a:spLocks noGrp="1"/>
          </p:cNvSpPr>
          <p:nvPr>
            <p:ph type="sldNum" sz="quarter" idx="10"/>
          </p:nvPr>
        </p:nvSpPr>
        <p:spPr/>
        <p:txBody>
          <a:bodyPr/>
          <a:lstStyle/>
          <a:p>
            <a:fld id="{27A5B7E7-E587-8349-8679-CA163636E320}" type="slidenum">
              <a:rPr lang="en-US" smtClean="0"/>
              <a:t>11</a:t>
            </a:fld>
            <a:endParaRPr lang="en-US" dirty="0"/>
          </a:p>
        </p:txBody>
      </p:sp>
    </p:spTree>
    <p:extLst>
      <p:ext uri="{BB962C8B-B14F-4D97-AF65-F5344CB8AC3E}">
        <p14:creationId xmlns:p14="http://schemas.microsoft.com/office/powerpoint/2010/main" val="4509119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kern="1200" dirty="0">
                <a:solidFill>
                  <a:schemeClr val="tx1"/>
                </a:solidFill>
                <a:effectLst/>
                <a:latin typeface="+mn-lt"/>
                <a:ea typeface="+mn-ea"/>
                <a:cs typeface="+mn-cs"/>
              </a:rPr>
              <a:t>Senior operations positions... including the head of operations, Finance Manager, Admin Manager and Head of Office…  need to be included in your staffing plan.  You’ll need to move forward quickly with recruitment at all levels, but these senior operations should never be left open during an emergency.  They will be your </a:t>
            </a:r>
            <a:r>
              <a:rPr lang="en-US" sz="1300" b="1" kern="1200" dirty="0">
                <a:solidFill>
                  <a:schemeClr val="tx1"/>
                </a:solidFill>
                <a:effectLst/>
                <a:latin typeface="+mn-lt"/>
                <a:ea typeface="+mn-ea"/>
                <a:cs typeface="+mn-cs"/>
              </a:rPr>
              <a:t>first priority</a:t>
            </a:r>
            <a:r>
              <a:rPr lang="en-US" sz="1300" kern="1200" dirty="0">
                <a:solidFill>
                  <a:schemeClr val="tx1"/>
                </a:solidFill>
                <a:effectLst/>
                <a:latin typeface="+mn-lt"/>
                <a:ea typeface="+mn-ea"/>
                <a:cs typeface="+mn-cs"/>
              </a:rPr>
              <a:t> for recruitment if any of the them are!</a:t>
            </a:r>
            <a:endParaRPr lang="en-US" dirty="0"/>
          </a:p>
        </p:txBody>
      </p:sp>
      <p:sp>
        <p:nvSpPr>
          <p:cNvPr id="4" name="Slide Number Placeholder 3"/>
          <p:cNvSpPr>
            <a:spLocks noGrp="1"/>
          </p:cNvSpPr>
          <p:nvPr>
            <p:ph type="sldNum" sz="quarter" idx="10"/>
          </p:nvPr>
        </p:nvSpPr>
        <p:spPr/>
        <p:txBody>
          <a:bodyPr/>
          <a:lstStyle/>
          <a:p>
            <a:fld id="{27A5B7E7-E587-8349-8679-CA163636E320}" type="slidenum">
              <a:rPr lang="en-US" smtClean="0"/>
              <a:t>12</a:t>
            </a:fld>
            <a:endParaRPr lang="en-US" dirty="0"/>
          </a:p>
        </p:txBody>
      </p:sp>
    </p:spTree>
    <p:extLst>
      <p:ext uri="{BB962C8B-B14F-4D97-AF65-F5344CB8AC3E}">
        <p14:creationId xmlns:p14="http://schemas.microsoft.com/office/powerpoint/2010/main" val="31595637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509412" rtl="0" eaLnBrk="1" fontAlgn="auto" latinLnBrk="0" hangingPunct="1">
              <a:lnSpc>
                <a:spcPct val="100000"/>
              </a:lnSpc>
              <a:spcBef>
                <a:spcPts val="0"/>
              </a:spcBef>
              <a:spcAft>
                <a:spcPts val="0"/>
              </a:spcAft>
              <a:buClrTx/>
              <a:buSzTx/>
              <a:buFontTx/>
              <a:buNone/>
              <a:tabLst/>
              <a:defRPr/>
            </a:pPr>
            <a:r>
              <a:rPr lang="en-US" sz="1300" kern="1200" dirty="0">
                <a:solidFill>
                  <a:schemeClr val="tx1"/>
                </a:solidFill>
                <a:effectLst/>
                <a:latin typeface="+mn-lt"/>
                <a:ea typeface="+mn-ea"/>
                <a:cs typeface="+mn-cs"/>
              </a:rPr>
              <a:t>As the staffing plan is being developed, you’ll need to ensure that steps are also being taken to provide incoming personnel with the support they will need to successfully undertake their role.   An emergency usually means increased need for computers and communications equipment, work space, transportation and  living accommodations.  </a:t>
            </a:r>
            <a:r>
              <a:rPr lang="en-US" sz="1300" b="1" kern="1200" dirty="0">
                <a:solidFill>
                  <a:schemeClr val="tx1"/>
                </a:solidFill>
                <a:effectLst/>
                <a:latin typeface="+mn-lt"/>
                <a:ea typeface="+mn-ea"/>
                <a:cs typeface="+mn-cs"/>
              </a:rPr>
              <a:t>Estimate needs</a:t>
            </a:r>
            <a:r>
              <a:rPr lang="en-US" sz="1300" kern="1200" dirty="0">
                <a:solidFill>
                  <a:schemeClr val="tx1"/>
                </a:solidFill>
                <a:effectLst/>
                <a:latin typeface="+mn-lt"/>
                <a:ea typeface="+mn-ea"/>
                <a:cs typeface="+mn-cs"/>
              </a:rPr>
              <a:t> and put supporting </a:t>
            </a:r>
            <a:r>
              <a:rPr lang="en-US" sz="1300" b="1" i="1" kern="1200" dirty="0">
                <a:solidFill>
                  <a:schemeClr val="tx1"/>
                </a:solidFill>
                <a:effectLst/>
                <a:latin typeface="+mn-lt"/>
                <a:ea typeface="+mn-ea"/>
                <a:cs typeface="+mn-cs"/>
              </a:rPr>
              <a:t>equipment &amp; facilities in place </a:t>
            </a:r>
            <a:r>
              <a:rPr lang="en-US" sz="1300" kern="1200" dirty="0">
                <a:solidFill>
                  <a:schemeClr val="tx1"/>
                </a:solidFill>
                <a:effectLst/>
                <a:latin typeface="+mn-lt"/>
                <a:ea typeface="+mn-ea"/>
                <a:cs typeface="+mn-cs"/>
              </a:rPr>
              <a:t>as quickly as possible.   Don’t forget to build in a cushion, as needs may increase over time.</a:t>
            </a:r>
          </a:p>
          <a:p>
            <a:endParaRPr lang="en-US" dirty="0"/>
          </a:p>
        </p:txBody>
      </p:sp>
      <p:sp>
        <p:nvSpPr>
          <p:cNvPr id="4" name="Slide Number Placeholder 3"/>
          <p:cNvSpPr>
            <a:spLocks noGrp="1"/>
          </p:cNvSpPr>
          <p:nvPr>
            <p:ph type="sldNum" sz="quarter" idx="10"/>
          </p:nvPr>
        </p:nvSpPr>
        <p:spPr/>
        <p:txBody>
          <a:bodyPr/>
          <a:lstStyle/>
          <a:p>
            <a:fld id="{27A5B7E7-E587-8349-8679-CA163636E320}" type="slidenum">
              <a:rPr lang="en-US" smtClean="0"/>
              <a:t>13</a:t>
            </a:fld>
            <a:endParaRPr lang="en-US" dirty="0"/>
          </a:p>
        </p:txBody>
      </p:sp>
    </p:spTree>
    <p:extLst>
      <p:ext uri="{BB962C8B-B14F-4D97-AF65-F5344CB8AC3E}">
        <p14:creationId xmlns:p14="http://schemas.microsoft.com/office/powerpoint/2010/main" val="22801935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kern="1200" dirty="0">
                <a:solidFill>
                  <a:schemeClr val="tx1"/>
                </a:solidFill>
                <a:effectLst/>
                <a:latin typeface="+mn-lt"/>
                <a:ea typeface="+mn-ea"/>
                <a:cs typeface="+mn-cs"/>
              </a:rPr>
              <a:t>Once you have your basic staffing plan, you’ll need to find the people to fill the positions.</a:t>
            </a:r>
          </a:p>
          <a:p>
            <a:endParaRPr lang="en-US" sz="1300" kern="1200" dirty="0">
              <a:solidFill>
                <a:schemeClr val="tx1"/>
              </a:solidFill>
              <a:effectLst/>
              <a:latin typeface="+mn-lt"/>
              <a:ea typeface="+mn-ea"/>
              <a:cs typeface="+mn-cs"/>
            </a:endParaRPr>
          </a:p>
          <a:p>
            <a:r>
              <a:rPr lang="en-US" sz="1300" kern="1200" dirty="0">
                <a:solidFill>
                  <a:schemeClr val="tx1"/>
                </a:solidFill>
                <a:effectLst/>
                <a:latin typeface="+mn-lt"/>
                <a:ea typeface="+mn-ea"/>
                <a:cs typeface="+mn-cs"/>
              </a:rPr>
              <a:t>Bear in mind that you’ll need to </a:t>
            </a:r>
            <a:r>
              <a:rPr lang="en-US" sz="1300" b="1" kern="1200" dirty="0">
                <a:solidFill>
                  <a:schemeClr val="tx1"/>
                </a:solidFill>
                <a:effectLst/>
                <a:latin typeface="+mn-lt"/>
                <a:ea typeface="+mn-ea"/>
                <a:cs typeface="+mn-cs"/>
              </a:rPr>
              <a:t>act fast</a:t>
            </a:r>
            <a:r>
              <a:rPr lang="en-US" sz="1300" kern="1200" dirty="0">
                <a:solidFill>
                  <a:schemeClr val="tx1"/>
                </a:solidFill>
                <a:effectLst/>
                <a:latin typeface="+mn-lt"/>
                <a:ea typeface="+mn-ea"/>
                <a:cs typeface="+mn-cs"/>
              </a:rPr>
              <a:t> and </a:t>
            </a:r>
            <a:r>
              <a:rPr lang="en-US" sz="1300" b="1" kern="1200" dirty="0">
                <a:solidFill>
                  <a:schemeClr val="tx1"/>
                </a:solidFill>
                <a:effectLst/>
                <a:latin typeface="+mn-lt"/>
                <a:ea typeface="+mn-ea"/>
                <a:cs typeface="+mn-cs"/>
              </a:rPr>
              <a:t>be flexible</a:t>
            </a:r>
            <a:r>
              <a:rPr lang="en-US" sz="1300" kern="1200" dirty="0">
                <a:solidFill>
                  <a:schemeClr val="tx1"/>
                </a:solidFill>
                <a:effectLst/>
                <a:latin typeface="+mn-lt"/>
                <a:ea typeface="+mn-ea"/>
                <a:cs typeface="+mn-cs"/>
              </a:rPr>
              <a:t> during the start up of the emergency response.  That means looking at all of your options for staffing, and using them as effectively as you can.</a:t>
            </a:r>
          </a:p>
          <a:p>
            <a:endParaRPr lang="en-US" sz="1300" kern="1200" dirty="0">
              <a:solidFill>
                <a:schemeClr val="tx1"/>
              </a:solidFill>
              <a:effectLst/>
              <a:latin typeface="+mn-lt"/>
              <a:ea typeface="+mn-ea"/>
              <a:cs typeface="+mn-cs"/>
            </a:endParaRPr>
          </a:p>
          <a:p>
            <a:r>
              <a:rPr lang="en-US" sz="1300" kern="1200" dirty="0">
                <a:solidFill>
                  <a:schemeClr val="tx1"/>
                </a:solidFill>
                <a:effectLst/>
                <a:latin typeface="+mn-lt"/>
                <a:ea typeface="+mn-ea"/>
                <a:cs typeface="+mn-cs"/>
              </a:rPr>
              <a:t>Staffing options will include:</a:t>
            </a:r>
          </a:p>
          <a:p>
            <a:pPr marL="285750" lvl="0" indent="-285750">
              <a:buFont typeface="Arial" panose="020B0604020202020204" pitchFamily="34" charset="0"/>
              <a:buChar char="•"/>
            </a:pPr>
            <a:r>
              <a:rPr lang="en-US" sz="1300" kern="1200" dirty="0">
                <a:solidFill>
                  <a:schemeClr val="tx1"/>
                </a:solidFill>
                <a:effectLst/>
                <a:latin typeface="+mn-lt"/>
                <a:ea typeface="+mn-ea"/>
                <a:cs typeface="+mn-cs"/>
              </a:rPr>
              <a:t>Reassigning your </a:t>
            </a:r>
            <a:r>
              <a:rPr lang="en-US" sz="1300" b="1" kern="1200" dirty="0">
                <a:solidFill>
                  <a:schemeClr val="tx1"/>
                </a:solidFill>
                <a:effectLst/>
                <a:latin typeface="+mn-lt"/>
                <a:ea typeface="+mn-ea"/>
                <a:cs typeface="+mn-cs"/>
              </a:rPr>
              <a:t>country program staff</a:t>
            </a:r>
            <a:r>
              <a:rPr lang="en-US" sz="1300" kern="1200" dirty="0">
                <a:solidFill>
                  <a:schemeClr val="tx1"/>
                </a:solidFill>
                <a:effectLst/>
                <a:latin typeface="+mn-lt"/>
                <a:ea typeface="+mn-ea"/>
                <a:cs typeface="+mn-cs"/>
              </a:rPr>
              <a:t> to the emergency response, temporarily or, in some cases longer term</a:t>
            </a:r>
          </a:p>
          <a:p>
            <a:pPr marL="285750" lvl="0" indent="-285750">
              <a:buFont typeface="Arial" panose="020B0604020202020204" pitchFamily="34" charset="0"/>
              <a:buChar char="•"/>
            </a:pPr>
            <a:r>
              <a:rPr lang="en-US" sz="1300" kern="1200" dirty="0">
                <a:solidFill>
                  <a:schemeClr val="tx1"/>
                </a:solidFill>
                <a:effectLst/>
                <a:latin typeface="+mn-lt"/>
                <a:ea typeface="+mn-ea"/>
                <a:cs typeface="+mn-cs"/>
              </a:rPr>
              <a:t>Bringing in </a:t>
            </a:r>
            <a:r>
              <a:rPr lang="en-US" sz="1300" b="1" kern="1200" dirty="0">
                <a:solidFill>
                  <a:schemeClr val="tx1"/>
                </a:solidFill>
                <a:effectLst/>
                <a:latin typeface="+mn-lt"/>
                <a:ea typeface="+mn-ea"/>
                <a:cs typeface="+mn-cs"/>
              </a:rPr>
              <a:t>temporary duty (or TDY) CRS staff</a:t>
            </a:r>
            <a:r>
              <a:rPr lang="en-US" sz="1300" kern="1200" dirty="0">
                <a:solidFill>
                  <a:schemeClr val="tx1"/>
                </a:solidFill>
                <a:effectLst/>
                <a:latin typeface="+mn-lt"/>
                <a:ea typeface="+mn-ea"/>
                <a:cs typeface="+mn-cs"/>
              </a:rPr>
              <a:t>.  These staff can come from the HRD, the Region, and other Country Programs.  They can typically stay from three to six weeks, though in some cases may stay longer or may be able rotate back if the response/recovery will be continuing.</a:t>
            </a:r>
          </a:p>
          <a:p>
            <a:pPr marL="285750" lvl="0" indent="-285750">
              <a:buFont typeface="Arial" panose="020B0604020202020204" pitchFamily="34" charset="0"/>
              <a:buChar char="•"/>
            </a:pPr>
            <a:r>
              <a:rPr lang="en-US" sz="1300" kern="1200" dirty="0">
                <a:solidFill>
                  <a:schemeClr val="tx1"/>
                </a:solidFill>
                <a:effectLst/>
                <a:latin typeface="+mn-lt"/>
                <a:ea typeface="+mn-ea"/>
                <a:cs typeface="+mn-cs"/>
              </a:rPr>
              <a:t>Bringing in </a:t>
            </a:r>
            <a:r>
              <a:rPr lang="en-US" sz="1300" b="1" kern="1200" dirty="0">
                <a:solidFill>
                  <a:schemeClr val="tx1"/>
                </a:solidFill>
                <a:effectLst/>
                <a:latin typeface="+mn-lt"/>
                <a:ea typeface="+mn-ea"/>
                <a:cs typeface="+mn-cs"/>
              </a:rPr>
              <a:t>CRS staff on short term assignments</a:t>
            </a:r>
            <a:r>
              <a:rPr lang="en-US" sz="1300" kern="1200" dirty="0">
                <a:solidFill>
                  <a:schemeClr val="tx1"/>
                </a:solidFill>
                <a:effectLst/>
                <a:latin typeface="+mn-lt"/>
                <a:ea typeface="+mn-ea"/>
                <a:cs typeface="+mn-cs"/>
              </a:rPr>
              <a:t>.  These are CRS staff who are not currently associated with another department or country program, and can often stay longer than TDY staff.  Their contracts are slightly different than regular international country program staff, but are governed by the same in-country benefits policies.</a:t>
            </a:r>
          </a:p>
          <a:p>
            <a:pPr marL="285750" lvl="0" indent="-285750">
              <a:buFont typeface="Arial" panose="020B0604020202020204" pitchFamily="34" charset="0"/>
              <a:buChar char="•"/>
            </a:pPr>
            <a:r>
              <a:rPr lang="en-US" sz="1300" kern="1200" dirty="0">
                <a:solidFill>
                  <a:schemeClr val="tx1"/>
                </a:solidFill>
                <a:effectLst/>
                <a:latin typeface="+mn-lt"/>
                <a:ea typeface="+mn-ea"/>
                <a:cs typeface="+mn-cs"/>
              </a:rPr>
              <a:t>Bringing in </a:t>
            </a:r>
            <a:r>
              <a:rPr lang="en-US" sz="1300" b="1" kern="1200" dirty="0">
                <a:solidFill>
                  <a:schemeClr val="tx1"/>
                </a:solidFill>
                <a:effectLst/>
                <a:latin typeface="+mn-lt"/>
                <a:ea typeface="+mn-ea"/>
                <a:cs typeface="+mn-cs"/>
              </a:rPr>
              <a:t>consultants.</a:t>
            </a:r>
            <a:r>
              <a:rPr lang="en-US" sz="1300" kern="1200" dirty="0">
                <a:solidFill>
                  <a:schemeClr val="tx1"/>
                </a:solidFill>
                <a:effectLst/>
                <a:latin typeface="+mn-lt"/>
                <a:ea typeface="+mn-ea"/>
                <a:cs typeface="+mn-cs"/>
              </a:rPr>
              <a:t>  The HRD maintains a roster of emergency consultants, most of whom have worked with CRS in the past and have experience with CRS programming &amp; operations systems.  </a:t>
            </a:r>
          </a:p>
          <a:p>
            <a:pPr marL="285750" lvl="0" indent="-285750">
              <a:buFont typeface="Arial" panose="020B0604020202020204" pitchFamily="34" charset="0"/>
              <a:buChar char="•"/>
            </a:pPr>
            <a:r>
              <a:rPr lang="en-US" sz="1300" kern="1200" dirty="0">
                <a:solidFill>
                  <a:schemeClr val="tx1"/>
                </a:solidFill>
                <a:effectLst/>
                <a:latin typeface="+mn-lt"/>
                <a:ea typeface="+mn-ea"/>
                <a:cs typeface="+mn-cs"/>
              </a:rPr>
              <a:t>Working with </a:t>
            </a:r>
            <a:r>
              <a:rPr lang="en-US" sz="1300" b="1" kern="1200" dirty="0">
                <a:solidFill>
                  <a:schemeClr val="tx1"/>
                </a:solidFill>
                <a:effectLst/>
                <a:latin typeface="+mn-lt"/>
                <a:ea typeface="+mn-ea"/>
                <a:cs typeface="+mn-cs"/>
              </a:rPr>
              <a:t>local volunteers and daily labor</a:t>
            </a:r>
            <a:r>
              <a:rPr lang="en-US" sz="1300" kern="1200" dirty="0">
                <a:solidFill>
                  <a:schemeClr val="tx1"/>
                </a:solidFill>
                <a:effectLst/>
                <a:latin typeface="+mn-lt"/>
                <a:ea typeface="+mn-ea"/>
                <a:cs typeface="+mn-cs"/>
              </a:rPr>
              <a:t>, who are overseen by CRS staff or </a:t>
            </a:r>
            <a:r>
              <a:rPr lang="en-US" sz="1300" kern="1200" dirty="0" err="1">
                <a:solidFill>
                  <a:schemeClr val="tx1"/>
                </a:solidFill>
                <a:effectLst/>
                <a:latin typeface="+mn-lt"/>
                <a:ea typeface="+mn-ea"/>
                <a:cs typeface="+mn-cs"/>
              </a:rPr>
              <a:t>TDYers</a:t>
            </a:r>
            <a:r>
              <a:rPr lang="en-US" sz="1300" kern="1200" dirty="0">
                <a:solidFill>
                  <a:schemeClr val="tx1"/>
                </a:solidFill>
                <a:effectLst/>
                <a:latin typeface="+mn-lt"/>
                <a:ea typeface="+mn-ea"/>
                <a:cs typeface="+mn-cs"/>
              </a:rPr>
              <a:t>.   This is often a loose arrangement to begin with, but should always be documented and the relationship should be clarified as soon as possible if it will continue for longer than a few weeks.  This is typically done through </a:t>
            </a:r>
            <a:r>
              <a:rPr lang="en-US" sz="1300" b="1" kern="1200" dirty="0">
                <a:solidFill>
                  <a:schemeClr val="tx1"/>
                </a:solidFill>
                <a:effectLst/>
                <a:latin typeface="+mn-lt"/>
                <a:ea typeface="+mn-ea"/>
                <a:cs typeface="+mn-cs"/>
              </a:rPr>
              <a:t>local Temporary Service Agreements</a:t>
            </a:r>
            <a:r>
              <a:rPr lang="en-US" sz="1300" kern="1200" dirty="0">
                <a:solidFill>
                  <a:schemeClr val="tx1"/>
                </a:solidFill>
                <a:effectLst/>
                <a:latin typeface="+mn-lt"/>
                <a:ea typeface="+mn-ea"/>
                <a:cs typeface="+mn-cs"/>
              </a:rPr>
              <a:t>, under which people are contracted to work with CRS on a short term basis to fulfill specific tasks.  If we are providing anyone with payment of any kind (including a daily wage, per diem, transport or other “allowances”) on a regular basis, they should have a temporary service agreement, with the work and support arrangements detailed.  It should be noted that those hired under consultancy or temporary service contracts should be supervised by a CRS staff member and they should not be given responsibility for managing staff, budgets or finance.  </a:t>
            </a:r>
          </a:p>
          <a:p>
            <a:pPr marL="285750" lvl="0" indent="-285750">
              <a:buFont typeface="Arial" panose="020B0604020202020204" pitchFamily="34" charset="0"/>
              <a:buChar char="•"/>
            </a:pPr>
            <a:r>
              <a:rPr lang="en-US" sz="1300" kern="1200" dirty="0">
                <a:solidFill>
                  <a:schemeClr val="tx1"/>
                </a:solidFill>
                <a:effectLst/>
                <a:latin typeface="+mn-lt"/>
                <a:ea typeface="+mn-ea"/>
                <a:cs typeface="+mn-cs"/>
              </a:rPr>
              <a:t>Last, but not least, there is the </a:t>
            </a:r>
            <a:r>
              <a:rPr lang="en-US" sz="1300" b="1" kern="1200" dirty="0">
                <a:solidFill>
                  <a:schemeClr val="tx1"/>
                </a:solidFill>
                <a:effectLst/>
                <a:latin typeface="+mn-lt"/>
                <a:ea typeface="+mn-ea"/>
                <a:cs typeface="+mn-cs"/>
              </a:rPr>
              <a:t>recruitment of new, longer-term staff</a:t>
            </a:r>
            <a:r>
              <a:rPr lang="en-US" sz="1300" kern="1200" dirty="0">
                <a:solidFill>
                  <a:schemeClr val="tx1"/>
                </a:solidFill>
                <a:effectLst/>
                <a:latin typeface="+mn-lt"/>
                <a:ea typeface="+mn-ea"/>
                <a:cs typeface="+mn-cs"/>
              </a:rPr>
              <a:t> for the emergency response and recovery. </a:t>
            </a:r>
          </a:p>
          <a:p>
            <a:endParaRPr lang="en-US" dirty="0"/>
          </a:p>
        </p:txBody>
      </p:sp>
      <p:sp>
        <p:nvSpPr>
          <p:cNvPr id="4" name="Slide Number Placeholder 3"/>
          <p:cNvSpPr>
            <a:spLocks noGrp="1"/>
          </p:cNvSpPr>
          <p:nvPr>
            <p:ph type="sldNum" sz="quarter" idx="10"/>
          </p:nvPr>
        </p:nvSpPr>
        <p:spPr/>
        <p:txBody>
          <a:bodyPr/>
          <a:lstStyle/>
          <a:p>
            <a:fld id="{27A5B7E7-E587-8349-8679-CA163636E320}" type="slidenum">
              <a:rPr lang="en-US" smtClean="0"/>
              <a:t>14</a:t>
            </a:fld>
            <a:endParaRPr lang="en-US" dirty="0"/>
          </a:p>
        </p:txBody>
      </p:sp>
    </p:spTree>
    <p:extLst>
      <p:ext uri="{BB962C8B-B14F-4D97-AF65-F5344CB8AC3E}">
        <p14:creationId xmlns:p14="http://schemas.microsoft.com/office/powerpoint/2010/main" val="10978114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kern="1200" dirty="0">
                <a:solidFill>
                  <a:schemeClr val="tx1"/>
                </a:solidFill>
                <a:effectLst/>
                <a:latin typeface="+mn-lt"/>
                <a:ea typeface="+mn-ea"/>
                <a:cs typeface="+mn-cs"/>
              </a:rPr>
              <a:t>In the immediate aftermath of a shock, you’ll often start out using people who are already available.  One of your main resources in an emergency will be the CRS country program staff.   While it is important to continue with regular development programming whenever feasible, the emergency response usually takes precedence at least for the short term. </a:t>
            </a:r>
          </a:p>
          <a:p>
            <a:endParaRPr lang="en-US" sz="1300" kern="1200" dirty="0">
              <a:solidFill>
                <a:schemeClr val="tx1"/>
              </a:solidFill>
              <a:effectLst/>
              <a:latin typeface="+mn-lt"/>
              <a:ea typeface="+mn-ea"/>
              <a:cs typeface="+mn-cs"/>
            </a:endParaRPr>
          </a:p>
          <a:p>
            <a:r>
              <a:rPr lang="en-US" sz="1300" kern="1200" dirty="0" err="1">
                <a:solidFill>
                  <a:schemeClr val="tx1"/>
                </a:solidFill>
                <a:effectLst/>
                <a:latin typeface="+mn-lt"/>
                <a:ea typeface="+mn-ea"/>
                <a:cs typeface="+mn-cs"/>
              </a:rPr>
              <a:t>TDYers</a:t>
            </a:r>
            <a:r>
              <a:rPr lang="en-US" sz="1300" kern="1200" dirty="0">
                <a:solidFill>
                  <a:schemeClr val="tx1"/>
                </a:solidFill>
                <a:effectLst/>
                <a:latin typeface="+mn-lt"/>
                <a:ea typeface="+mn-ea"/>
                <a:cs typeface="+mn-cs"/>
              </a:rPr>
              <a:t> or consultants can also be brought in quickly.  Depending on your needs, these staff can play general managerial and technical advisory roles, or can focus on very specific tasks such as developing new proposals.  Bear in mind, though, that their ability to come into country may be slowed by visa requirements.  You will need to be up to date on the visa policies and procedures for your country.</a:t>
            </a:r>
          </a:p>
          <a:p>
            <a:endParaRPr lang="en-US" sz="1300" kern="1200" dirty="0">
              <a:solidFill>
                <a:schemeClr val="tx1"/>
              </a:solidFill>
              <a:effectLst/>
              <a:latin typeface="+mn-lt"/>
              <a:ea typeface="+mn-ea"/>
              <a:cs typeface="+mn-cs"/>
            </a:endParaRPr>
          </a:p>
          <a:p>
            <a:r>
              <a:rPr lang="en-US" sz="1300" kern="1200" dirty="0">
                <a:solidFill>
                  <a:schemeClr val="tx1"/>
                </a:solidFill>
                <a:effectLst/>
                <a:latin typeface="+mn-lt"/>
                <a:ea typeface="+mn-ea"/>
                <a:cs typeface="+mn-cs"/>
              </a:rPr>
              <a:t>At the community level, you and your partners may start out relying on volunteers.   </a:t>
            </a:r>
          </a:p>
          <a:p>
            <a:endParaRPr lang="en-US" sz="1300" kern="1200" dirty="0">
              <a:solidFill>
                <a:schemeClr val="tx1"/>
              </a:solidFill>
              <a:effectLst/>
              <a:latin typeface="+mn-lt"/>
              <a:ea typeface="+mn-ea"/>
              <a:cs typeface="+mn-cs"/>
            </a:endParaRPr>
          </a:p>
          <a:p>
            <a:r>
              <a:rPr lang="en-US" sz="1300" kern="1200" dirty="0">
                <a:solidFill>
                  <a:schemeClr val="tx1"/>
                </a:solidFill>
                <a:effectLst/>
                <a:latin typeface="+mn-lt"/>
                <a:ea typeface="+mn-ea"/>
                <a:cs typeface="+mn-cs"/>
              </a:rPr>
              <a:t>Within the first month of the emergency, an initial staffing plan should be developed and Temporary Service Agreements should be put in place to bring national staff and volunteers on board short-term.   </a:t>
            </a:r>
          </a:p>
          <a:p>
            <a:endParaRPr lang="en-US" sz="1300" kern="1200" dirty="0">
              <a:solidFill>
                <a:schemeClr val="tx1"/>
              </a:solidFill>
              <a:effectLst/>
              <a:latin typeface="+mn-lt"/>
              <a:ea typeface="+mn-ea"/>
              <a:cs typeface="+mn-cs"/>
            </a:endParaRPr>
          </a:p>
          <a:p>
            <a:r>
              <a:rPr lang="en-US" sz="1300" kern="1200" dirty="0">
                <a:solidFill>
                  <a:schemeClr val="tx1"/>
                </a:solidFill>
                <a:effectLst/>
                <a:latin typeface="+mn-lt"/>
                <a:ea typeface="+mn-ea"/>
                <a:cs typeface="+mn-cs"/>
              </a:rPr>
              <a:t>If the response will be short – four months or less – you may be able staff it this way for the duration.  </a:t>
            </a:r>
          </a:p>
          <a:p>
            <a:endParaRPr lang="en-US" sz="1300" kern="1200" dirty="0">
              <a:solidFill>
                <a:schemeClr val="tx1"/>
              </a:solidFill>
              <a:effectLst/>
              <a:latin typeface="+mn-lt"/>
              <a:ea typeface="+mn-ea"/>
              <a:cs typeface="+mn-cs"/>
            </a:endParaRPr>
          </a:p>
          <a:p>
            <a:r>
              <a:rPr lang="en-US" sz="1300" kern="1200" dirty="0">
                <a:solidFill>
                  <a:schemeClr val="tx1"/>
                </a:solidFill>
                <a:effectLst/>
                <a:latin typeface="+mn-lt"/>
                <a:ea typeface="+mn-ea"/>
                <a:cs typeface="+mn-cs"/>
              </a:rPr>
              <a:t>If you expect the response and recovery to go beyond four months, however, you’ll need to do longer term recruitment as well.  This should be initiated as soon as possible.   Current CRS regular staff and those working under temporary service agreements can apply for the longer-term positions;  they are often the best equipped to fill these roles, as they will already be familiar with the context and CRS’ programming response.  </a:t>
            </a:r>
          </a:p>
          <a:p>
            <a:endParaRPr lang="en-US" sz="1300" kern="1200" dirty="0">
              <a:solidFill>
                <a:schemeClr val="tx1"/>
              </a:solidFill>
              <a:effectLst/>
              <a:latin typeface="+mn-lt"/>
              <a:ea typeface="+mn-ea"/>
              <a:cs typeface="+mn-cs"/>
            </a:endParaRPr>
          </a:p>
          <a:p>
            <a:r>
              <a:rPr lang="en-US" sz="1300" kern="1200" dirty="0">
                <a:solidFill>
                  <a:schemeClr val="tx1"/>
                </a:solidFill>
                <a:effectLst/>
                <a:latin typeface="+mn-lt"/>
                <a:ea typeface="+mn-ea"/>
                <a:cs typeface="+mn-cs"/>
              </a:rPr>
              <a:t>Generally, you should be bringing in longer term staff and starting to phase out temporary staff during the second and third months of the emergency.   Recruitment, however, especially for management and highly technical positions, can take a while – so continue to supplement your staff using the other options as needed. </a:t>
            </a:r>
          </a:p>
          <a:p>
            <a:endParaRPr lang="en-US" dirty="0"/>
          </a:p>
        </p:txBody>
      </p:sp>
      <p:sp>
        <p:nvSpPr>
          <p:cNvPr id="4" name="Slide Number Placeholder 3"/>
          <p:cNvSpPr>
            <a:spLocks noGrp="1"/>
          </p:cNvSpPr>
          <p:nvPr>
            <p:ph type="sldNum" sz="quarter" idx="10"/>
          </p:nvPr>
        </p:nvSpPr>
        <p:spPr/>
        <p:txBody>
          <a:bodyPr/>
          <a:lstStyle/>
          <a:p>
            <a:fld id="{27A5B7E7-E587-8349-8679-CA163636E320}" type="slidenum">
              <a:rPr lang="en-US" smtClean="0"/>
              <a:t>15</a:t>
            </a:fld>
            <a:endParaRPr lang="en-US" dirty="0"/>
          </a:p>
        </p:txBody>
      </p:sp>
    </p:spTree>
    <p:extLst>
      <p:ext uri="{BB962C8B-B14F-4D97-AF65-F5344CB8AC3E}">
        <p14:creationId xmlns:p14="http://schemas.microsoft.com/office/powerpoint/2010/main" val="40956295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509412" rtl="0" eaLnBrk="1" fontAlgn="auto" latinLnBrk="0" hangingPunct="1">
              <a:lnSpc>
                <a:spcPct val="100000"/>
              </a:lnSpc>
              <a:spcBef>
                <a:spcPts val="0"/>
              </a:spcBef>
              <a:spcAft>
                <a:spcPts val="0"/>
              </a:spcAft>
              <a:buClrTx/>
              <a:buSzTx/>
              <a:buFontTx/>
              <a:buNone/>
              <a:tabLst/>
              <a:defRPr/>
            </a:pPr>
            <a:r>
              <a:rPr lang="en-US" sz="1300" kern="1200" dirty="0">
                <a:solidFill>
                  <a:schemeClr val="tx1"/>
                </a:solidFill>
                <a:effectLst/>
                <a:latin typeface="+mn-lt"/>
                <a:ea typeface="+mn-ea"/>
                <a:cs typeface="+mn-cs"/>
              </a:rPr>
              <a:t>As you start putting staff in place, you’ll need to track which positions have been filled and for how long.   A simple way of doing this is to develop a matrix, listing each of the emergency positions.  You can link this to a calendar and fill in the information on staffing as it comes available.  You can then quickly see how you are doing with your staffing and prioritize outstanding needs.</a:t>
            </a:r>
          </a:p>
          <a:p>
            <a:endParaRPr lang="en-US" dirty="0"/>
          </a:p>
        </p:txBody>
      </p:sp>
      <p:sp>
        <p:nvSpPr>
          <p:cNvPr id="4" name="Slide Number Placeholder 3"/>
          <p:cNvSpPr>
            <a:spLocks noGrp="1"/>
          </p:cNvSpPr>
          <p:nvPr>
            <p:ph type="sldNum" sz="quarter" idx="10"/>
          </p:nvPr>
        </p:nvSpPr>
        <p:spPr/>
        <p:txBody>
          <a:bodyPr/>
          <a:lstStyle/>
          <a:p>
            <a:fld id="{27A5B7E7-E587-8349-8679-CA163636E320}" type="slidenum">
              <a:rPr lang="en-US" smtClean="0"/>
              <a:t>16</a:t>
            </a:fld>
            <a:endParaRPr lang="en-US" dirty="0"/>
          </a:p>
        </p:txBody>
      </p:sp>
    </p:spTree>
    <p:extLst>
      <p:ext uri="{BB962C8B-B14F-4D97-AF65-F5344CB8AC3E}">
        <p14:creationId xmlns:p14="http://schemas.microsoft.com/office/powerpoint/2010/main" val="34248596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509412" rtl="0" eaLnBrk="1" fontAlgn="auto" latinLnBrk="0" hangingPunct="1">
              <a:lnSpc>
                <a:spcPct val="100000"/>
              </a:lnSpc>
              <a:spcBef>
                <a:spcPts val="0"/>
              </a:spcBef>
              <a:spcAft>
                <a:spcPts val="0"/>
              </a:spcAft>
              <a:buClrTx/>
              <a:buSzTx/>
              <a:buFontTx/>
              <a:buNone/>
              <a:tabLst/>
              <a:defRPr/>
            </a:pPr>
            <a:r>
              <a:rPr lang="en-US" sz="1300" kern="1200" dirty="0">
                <a:solidFill>
                  <a:schemeClr val="tx1"/>
                </a:solidFill>
                <a:effectLst/>
                <a:latin typeface="+mn-lt"/>
                <a:ea typeface="+mn-ea"/>
                <a:cs typeface="+mn-cs"/>
              </a:rPr>
              <a:t>It is useful to keep a detailed list of staff as well.  At a minimum, the list should indicate each staff member’s position while working on the emergency response, location of assignment, contact information while in country, start date and anticipated end or departure date.  This list should be updated and shared out with all staff whenever someone joins or leaves the emergency response.  </a:t>
            </a:r>
          </a:p>
          <a:p>
            <a:endParaRPr lang="en-US" dirty="0"/>
          </a:p>
        </p:txBody>
      </p:sp>
      <p:sp>
        <p:nvSpPr>
          <p:cNvPr id="4" name="Slide Number Placeholder 3"/>
          <p:cNvSpPr>
            <a:spLocks noGrp="1"/>
          </p:cNvSpPr>
          <p:nvPr>
            <p:ph type="sldNum" sz="quarter" idx="10"/>
          </p:nvPr>
        </p:nvSpPr>
        <p:spPr/>
        <p:txBody>
          <a:bodyPr/>
          <a:lstStyle/>
          <a:p>
            <a:fld id="{27A5B7E7-E587-8349-8679-CA163636E320}" type="slidenum">
              <a:rPr lang="en-US" smtClean="0"/>
              <a:t>17</a:t>
            </a:fld>
            <a:endParaRPr lang="en-US" dirty="0"/>
          </a:p>
        </p:txBody>
      </p:sp>
    </p:spTree>
    <p:extLst>
      <p:ext uri="{BB962C8B-B14F-4D97-AF65-F5344CB8AC3E}">
        <p14:creationId xmlns:p14="http://schemas.microsoft.com/office/powerpoint/2010/main" val="35181443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kern="1200" dirty="0">
                <a:solidFill>
                  <a:schemeClr val="tx1"/>
                </a:solidFill>
                <a:effectLst/>
                <a:latin typeface="+mn-lt"/>
                <a:ea typeface="+mn-ea"/>
                <a:cs typeface="+mn-cs"/>
              </a:rPr>
              <a:t>When undertaking recruitment, there are various steps you should take.   </a:t>
            </a:r>
          </a:p>
          <a:p>
            <a:endParaRPr lang="en-US" sz="1300" kern="1200" dirty="0">
              <a:solidFill>
                <a:schemeClr val="tx1"/>
              </a:solidFill>
              <a:effectLst/>
              <a:latin typeface="+mn-lt"/>
              <a:ea typeface="+mn-ea"/>
              <a:cs typeface="+mn-cs"/>
            </a:endParaRPr>
          </a:p>
          <a:p>
            <a:r>
              <a:rPr lang="en-US" sz="1300" kern="1200" dirty="0">
                <a:solidFill>
                  <a:schemeClr val="tx1"/>
                </a:solidFill>
                <a:effectLst/>
                <a:latin typeface="+mn-lt"/>
                <a:ea typeface="+mn-ea"/>
                <a:cs typeface="+mn-cs"/>
              </a:rPr>
              <a:t>First -- </a:t>
            </a:r>
            <a:r>
              <a:rPr lang="en-US" sz="1300" b="1" kern="1200" dirty="0">
                <a:solidFill>
                  <a:schemeClr val="tx1"/>
                </a:solidFill>
                <a:effectLst/>
                <a:latin typeface="+mn-lt"/>
                <a:ea typeface="+mn-ea"/>
                <a:cs typeface="+mn-cs"/>
              </a:rPr>
              <a:t>make sure you know and are complying with local labor laws!  </a:t>
            </a:r>
            <a:r>
              <a:rPr lang="en-US" sz="1300" kern="1200" dirty="0">
                <a:solidFill>
                  <a:schemeClr val="tx1"/>
                </a:solidFill>
                <a:effectLst/>
                <a:latin typeface="+mn-lt"/>
                <a:ea typeface="+mn-ea"/>
                <a:cs typeface="+mn-cs"/>
              </a:rPr>
              <a:t>If you don’t, it can create huge problems down the line.   CRS policies should always be in compliance with local law.</a:t>
            </a:r>
          </a:p>
          <a:p>
            <a:endParaRPr lang="en-US" sz="1300" kern="1200" dirty="0">
              <a:solidFill>
                <a:schemeClr val="tx1"/>
              </a:solidFill>
              <a:effectLst/>
              <a:latin typeface="+mn-lt"/>
              <a:ea typeface="+mn-ea"/>
              <a:cs typeface="+mn-cs"/>
            </a:endParaRPr>
          </a:p>
          <a:p>
            <a:r>
              <a:rPr lang="en-US" sz="1300" kern="1200" dirty="0">
                <a:solidFill>
                  <a:schemeClr val="tx1"/>
                </a:solidFill>
                <a:effectLst/>
                <a:latin typeface="+mn-lt"/>
                <a:ea typeface="+mn-ea"/>
                <a:cs typeface="+mn-cs"/>
              </a:rPr>
              <a:t>Next,</a:t>
            </a:r>
            <a:r>
              <a:rPr lang="en-US" sz="1300" b="1" kern="1200" dirty="0">
                <a:solidFill>
                  <a:schemeClr val="tx1"/>
                </a:solidFill>
                <a:effectLst/>
                <a:latin typeface="+mn-lt"/>
                <a:ea typeface="+mn-ea"/>
                <a:cs typeface="+mn-cs"/>
              </a:rPr>
              <a:t> </a:t>
            </a:r>
            <a:r>
              <a:rPr lang="en-US" sz="1300" kern="1200" dirty="0">
                <a:solidFill>
                  <a:schemeClr val="tx1"/>
                </a:solidFill>
                <a:effectLst/>
                <a:latin typeface="+mn-lt"/>
                <a:ea typeface="+mn-ea"/>
                <a:cs typeface="+mn-cs"/>
              </a:rPr>
              <a:t>you should develop job descriptions and advertise the positions as soon as possible.  The job postings don’t have to be very detailed;  the job descriptions can be refined further during the hiring process.  The positions can be posted in multiple ways and locations, as applicable, to ensure a wide audience.  You can post internally and externally simultaneously, if needed;  if it is likely you will have good internal candidates, you may just need to post internally.  </a:t>
            </a:r>
          </a:p>
          <a:p>
            <a:endParaRPr lang="en-US" sz="1300" kern="1200" dirty="0">
              <a:solidFill>
                <a:schemeClr val="tx1"/>
              </a:solidFill>
              <a:effectLst/>
              <a:latin typeface="+mn-lt"/>
              <a:ea typeface="+mn-ea"/>
              <a:cs typeface="+mn-cs"/>
            </a:endParaRPr>
          </a:p>
          <a:p>
            <a:r>
              <a:rPr lang="en-US" sz="1300" kern="1200" dirty="0">
                <a:solidFill>
                  <a:schemeClr val="tx1"/>
                </a:solidFill>
                <a:effectLst/>
                <a:latin typeface="+mn-lt"/>
                <a:ea typeface="+mn-ea"/>
                <a:cs typeface="+mn-cs"/>
              </a:rPr>
              <a:t>Shortlist, and then interview and test people, as appropriate.  But do try to stream line these processes as much as possible.   A very short test can tell you if someone is literate in a particular language or has the skills to prepare a budget.  If, during an interview, it quickly becomes obvious to the panel that the applicant is not appropriate for the position, you don’t need to spend an additional twenty minutes going through the rest of the questions on your list;  you can thank them for their time and move on to the next interview.   For people that will be working as part of a team, consider doing group interviews with role plays, rather than formal one-on-ones  – this can give you insight into each person’s social and communication skills, while also saving time.  Also, if someone is not the best choice for the position they applied for, but was otherwise an excellent fit for the Country Program – see if another position might be more appropriate.</a:t>
            </a:r>
          </a:p>
          <a:p>
            <a:endParaRPr lang="en-US" sz="1300" kern="1200" dirty="0">
              <a:solidFill>
                <a:schemeClr val="tx1"/>
              </a:solidFill>
              <a:effectLst/>
              <a:latin typeface="+mn-lt"/>
              <a:ea typeface="+mn-ea"/>
              <a:cs typeface="+mn-cs"/>
            </a:endParaRPr>
          </a:p>
          <a:p>
            <a:r>
              <a:rPr lang="en-US" sz="1300" kern="1200" dirty="0">
                <a:solidFill>
                  <a:schemeClr val="tx1"/>
                </a:solidFill>
                <a:effectLst/>
                <a:latin typeface="+mn-lt"/>
                <a:ea typeface="+mn-ea"/>
                <a:cs typeface="+mn-cs"/>
              </a:rPr>
              <a:t>Reference checks are a must.  Don’t skip these.  And then provide on-boarding and training for the new staff.</a:t>
            </a:r>
          </a:p>
          <a:p>
            <a:endParaRPr lang="en-US" dirty="0"/>
          </a:p>
        </p:txBody>
      </p:sp>
      <p:sp>
        <p:nvSpPr>
          <p:cNvPr id="4" name="Slide Number Placeholder 3"/>
          <p:cNvSpPr>
            <a:spLocks noGrp="1"/>
          </p:cNvSpPr>
          <p:nvPr>
            <p:ph type="sldNum" sz="quarter" idx="10"/>
          </p:nvPr>
        </p:nvSpPr>
        <p:spPr/>
        <p:txBody>
          <a:bodyPr/>
          <a:lstStyle/>
          <a:p>
            <a:fld id="{27A5B7E7-E587-8349-8679-CA163636E320}" type="slidenum">
              <a:rPr lang="en-US" smtClean="0"/>
              <a:t>18</a:t>
            </a:fld>
            <a:endParaRPr lang="en-US" dirty="0"/>
          </a:p>
        </p:txBody>
      </p:sp>
    </p:spTree>
    <p:extLst>
      <p:ext uri="{BB962C8B-B14F-4D97-AF65-F5344CB8AC3E}">
        <p14:creationId xmlns:p14="http://schemas.microsoft.com/office/powerpoint/2010/main" val="36572106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kern="1200" dirty="0">
                <a:solidFill>
                  <a:schemeClr val="tx1"/>
                </a:solidFill>
                <a:effectLst/>
                <a:latin typeface="+mn-lt"/>
                <a:ea typeface="+mn-ea"/>
                <a:cs typeface="+mn-cs"/>
              </a:rPr>
              <a:t>As part of developing your job descriptions, you will need to determine qualifications.  One of these should be whether previous CRS experience is required.   It is often deemed necessary for senior leadership, as well as positions involving cash or commodity oversight. </a:t>
            </a:r>
          </a:p>
          <a:p>
            <a:endParaRPr lang="en-US" sz="1300" kern="1200" dirty="0">
              <a:solidFill>
                <a:schemeClr val="tx1"/>
              </a:solidFill>
              <a:effectLst/>
              <a:latin typeface="+mn-lt"/>
              <a:ea typeface="+mn-ea"/>
              <a:cs typeface="+mn-cs"/>
            </a:endParaRPr>
          </a:p>
          <a:p>
            <a:r>
              <a:rPr lang="en-US" sz="1300" kern="1200" dirty="0">
                <a:solidFill>
                  <a:schemeClr val="tx1"/>
                </a:solidFill>
                <a:effectLst/>
                <a:latin typeface="+mn-lt"/>
                <a:ea typeface="+mn-ea"/>
                <a:cs typeface="+mn-cs"/>
              </a:rPr>
              <a:t>For these positions, you’ll need to decide if you can reassign current CP staff for the duration of the response.  This can cause tension with the existing development programs, which may be losing some of their most valuable staff.   If this is not a viable solution, you have two options.  One is to bring in CRS staff from another Country Program for the duration of the emergency.  The other is to do external recruitment.  This, however, means that longer term CRS senior staff will need to play a much greater oversight role. </a:t>
            </a:r>
            <a:endParaRPr lang="en-US" dirty="0"/>
          </a:p>
        </p:txBody>
      </p:sp>
      <p:sp>
        <p:nvSpPr>
          <p:cNvPr id="4" name="Slide Number Placeholder 3"/>
          <p:cNvSpPr>
            <a:spLocks noGrp="1"/>
          </p:cNvSpPr>
          <p:nvPr>
            <p:ph type="sldNum" sz="quarter" idx="10"/>
          </p:nvPr>
        </p:nvSpPr>
        <p:spPr/>
        <p:txBody>
          <a:bodyPr/>
          <a:lstStyle/>
          <a:p>
            <a:fld id="{27A5B7E7-E587-8349-8679-CA163636E320}" type="slidenum">
              <a:rPr lang="en-US" smtClean="0"/>
              <a:t>19</a:t>
            </a:fld>
            <a:endParaRPr lang="en-US" dirty="0"/>
          </a:p>
        </p:txBody>
      </p:sp>
    </p:spTree>
    <p:extLst>
      <p:ext uri="{BB962C8B-B14F-4D97-AF65-F5344CB8AC3E}">
        <p14:creationId xmlns:p14="http://schemas.microsoft.com/office/powerpoint/2010/main" val="2665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kern="1200" dirty="0">
                <a:solidFill>
                  <a:schemeClr val="tx1"/>
                </a:solidFill>
                <a:effectLst/>
                <a:latin typeface="+mn-lt"/>
                <a:ea typeface="+mn-ea"/>
                <a:cs typeface="+mn-cs"/>
              </a:rPr>
              <a:t>In this presentation, we’ll look at:</a:t>
            </a:r>
          </a:p>
          <a:p>
            <a:pPr lvl="0"/>
            <a:r>
              <a:rPr lang="en-US" sz="1300" kern="1200" dirty="0">
                <a:solidFill>
                  <a:schemeClr val="tx1"/>
                </a:solidFill>
                <a:effectLst/>
                <a:latin typeface="+mn-lt"/>
                <a:ea typeface="+mn-ea"/>
                <a:cs typeface="+mn-cs"/>
              </a:rPr>
              <a:t>- adjusting operations staff roles and responsibilities during an emergency,</a:t>
            </a:r>
          </a:p>
          <a:p>
            <a:pPr lvl="0"/>
            <a:r>
              <a:rPr lang="en-US" sz="1300" kern="1200" dirty="0">
                <a:solidFill>
                  <a:schemeClr val="tx1"/>
                </a:solidFill>
                <a:effectLst/>
                <a:latin typeface="+mn-lt"/>
                <a:ea typeface="+mn-ea"/>
                <a:cs typeface="+mn-cs"/>
              </a:rPr>
              <a:t>- determining staffing needs, and </a:t>
            </a:r>
          </a:p>
          <a:p>
            <a:pPr lvl="0"/>
            <a:r>
              <a:rPr lang="en-US" sz="1300" kern="1200" dirty="0">
                <a:solidFill>
                  <a:schemeClr val="tx1"/>
                </a:solidFill>
                <a:effectLst/>
                <a:latin typeface="+mn-lt"/>
                <a:ea typeface="+mn-ea"/>
                <a:cs typeface="+mn-cs"/>
              </a:rPr>
              <a:t>- finding staff to meet these needs.</a:t>
            </a:r>
          </a:p>
          <a:p>
            <a:endParaRPr lang="en-US" dirty="0"/>
          </a:p>
        </p:txBody>
      </p:sp>
      <p:sp>
        <p:nvSpPr>
          <p:cNvPr id="4" name="Slide Number Placeholder 3"/>
          <p:cNvSpPr>
            <a:spLocks noGrp="1"/>
          </p:cNvSpPr>
          <p:nvPr>
            <p:ph type="sldNum" sz="quarter" idx="10"/>
          </p:nvPr>
        </p:nvSpPr>
        <p:spPr/>
        <p:txBody>
          <a:bodyPr/>
          <a:lstStyle/>
          <a:p>
            <a:fld id="{27A5B7E7-E587-8349-8679-CA163636E320}" type="slidenum">
              <a:rPr lang="en-US" smtClean="0"/>
              <a:t>2</a:t>
            </a:fld>
            <a:endParaRPr lang="en-US" dirty="0"/>
          </a:p>
        </p:txBody>
      </p:sp>
    </p:spTree>
    <p:extLst>
      <p:ext uri="{BB962C8B-B14F-4D97-AF65-F5344CB8AC3E}">
        <p14:creationId xmlns:p14="http://schemas.microsoft.com/office/powerpoint/2010/main" val="41449574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509412" rtl="0" eaLnBrk="1" fontAlgn="auto" latinLnBrk="0" hangingPunct="1">
              <a:lnSpc>
                <a:spcPct val="100000"/>
              </a:lnSpc>
              <a:spcBef>
                <a:spcPts val="0"/>
              </a:spcBef>
              <a:spcAft>
                <a:spcPts val="0"/>
              </a:spcAft>
              <a:buClrTx/>
              <a:buSzTx/>
              <a:buFontTx/>
              <a:buNone/>
              <a:tabLst/>
              <a:defRPr/>
            </a:pPr>
            <a:r>
              <a:rPr lang="en-US" sz="1300" kern="1200" dirty="0">
                <a:solidFill>
                  <a:schemeClr val="tx1"/>
                </a:solidFill>
                <a:effectLst/>
                <a:latin typeface="+mn-lt"/>
                <a:ea typeface="+mn-ea"/>
                <a:cs typeface="+mn-cs"/>
              </a:rPr>
              <a:t>You’ll need to ensure on-going supervision and support for new staff.  This links to the need for strong, experienced senior operations management, and your determination of which positions will require previous CRS experience.</a:t>
            </a:r>
          </a:p>
          <a:p>
            <a:endParaRPr lang="en-US" dirty="0"/>
          </a:p>
        </p:txBody>
      </p:sp>
      <p:sp>
        <p:nvSpPr>
          <p:cNvPr id="4" name="Slide Number Placeholder 3"/>
          <p:cNvSpPr>
            <a:spLocks noGrp="1"/>
          </p:cNvSpPr>
          <p:nvPr>
            <p:ph type="sldNum" sz="quarter" idx="10"/>
          </p:nvPr>
        </p:nvSpPr>
        <p:spPr/>
        <p:txBody>
          <a:bodyPr/>
          <a:lstStyle/>
          <a:p>
            <a:fld id="{27A5B7E7-E587-8349-8679-CA163636E320}" type="slidenum">
              <a:rPr lang="en-US" smtClean="0"/>
              <a:t>20</a:t>
            </a:fld>
            <a:endParaRPr lang="en-US" dirty="0"/>
          </a:p>
        </p:txBody>
      </p:sp>
    </p:spTree>
    <p:extLst>
      <p:ext uri="{BB962C8B-B14F-4D97-AF65-F5344CB8AC3E}">
        <p14:creationId xmlns:p14="http://schemas.microsoft.com/office/powerpoint/2010/main" val="12828850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kern="1200" dirty="0">
                <a:solidFill>
                  <a:schemeClr val="tx1"/>
                </a:solidFill>
                <a:effectLst/>
                <a:latin typeface="+mn-lt"/>
                <a:ea typeface="+mn-ea"/>
                <a:cs typeface="+mn-cs"/>
              </a:rPr>
              <a:t>Bear in mind that you’ll need to consider the locations you are hiring for and recruit locally as much as possible.  For positions that require working closely with communities in the field, you’ll really want staff who know the area and are conversant with local languages and cultural norms.  There may also be sensitivities around religion or ethnicity, which will need to be considered as well.</a:t>
            </a:r>
          </a:p>
          <a:p>
            <a:endParaRPr lang="en-US" sz="1300" kern="1200" dirty="0">
              <a:solidFill>
                <a:schemeClr val="tx1"/>
              </a:solidFill>
              <a:effectLst/>
              <a:latin typeface="+mn-lt"/>
              <a:ea typeface="+mn-ea"/>
              <a:cs typeface="+mn-cs"/>
            </a:endParaRPr>
          </a:p>
          <a:p>
            <a:r>
              <a:rPr lang="en-US" sz="1300" kern="1200" dirty="0">
                <a:solidFill>
                  <a:schemeClr val="tx1"/>
                </a:solidFill>
                <a:effectLst/>
                <a:latin typeface="+mn-lt"/>
                <a:ea typeface="+mn-ea"/>
                <a:cs typeface="+mn-cs"/>
              </a:rPr>
              <a:t>Exceptions may often need to be made for highly technical or managerial positions;  for these staff, you may need to widen your candidate pool to find people with the necessary qualifications…   but usually when recruiting, the closer to home, the better.  </a:t>
            </a:r>
          </a:p>
          <a:p>
            <a:endParaRPr lang="en-US" dirty="0"/>
          </a:p>
        </p:txBody>
      </p:sp>
      <p:sp>
        <p:nvSpPr>
          <p:cNvPr id="4" name="Slide Number Placeholder 3"/>
          <p:cNvSpPr>
            <a:spLocks noGrp="1"/>
          </p:cNvSpPr>
          <p:nvPr>
            <p:ph type="sldNum" sz="quarter" idx="10"/>
          </p:nvPr>
        </p:nvSpPr>
        <p:spPr/>
        <p:txBody>
          <a:bodyPr/>
          <a:lstStyle/>
          <a:p>
            <a:fld id="{27A5B7E7-E587-8349-8679-CA163636E320}" type="slidenum">
              <a:rPr lang="en-US" smtClean="0"/>
              <a:t>21</a:t>
            </a:fld>
            <a:endParaRPr lang="en-US" dirty="0"/>
          </a:p>
        </p:txBody>
      </p:sp>
    </p:spTree>
    <p:extLst>
      <p:ext uri="{BB962C8B-B14F-4D97-AF65-F5344CB8AC3E}">
        <p14:creationId xmlns:p14="http://schemas.microsoft.com/office/powerpoint/2010/main" val="12821546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509412" rtl="0" eaLnBrk="1" fontAlgn="auto" latinLnBrk="0" hangingPunct="1">
              <a:lnSpc>
                <a:spcPct val="100000"/>
              </a:lnSpc>
              <a:spcBef>
                <a:spcPts val="0"/>
              </a:spcBef>
              <a:spcAft>
                <a:spcPts val="0"/>
              </a:spcAft>
              <a:buClrTx/>
              <a:buSzTx/>
              <a:buFontTx/>
              <a:buNone/>
              <a:tabLst/>
              <a:defRPr/>
            </a:pPr>
            <a:r>
              <a:rPr lang="en-US" sz="1300" kern="1200" dirty="0">
                <a:solidFill>
                  <a:schemeClr val="tx1"/>
                </a:solidFill>
                <a:effectLst/>
                <a:latin typeface="+mn-lt"/>
                <a:ea typeface="+mn-ea"/>
                <a:cs typeface="+mn-cs"/>
              </a:rPr>
              <a:t>Given how stressful emergencies are, with teams often working long hours under difficult conditions, for most positions you should put a premium on the personal qualities of applicants, not solely on their technical skills  – look at their motivation and values, their ability and willingness to learn, and their capacity to work well as part of a team.   For many positions, if someone is bright, willing to learn and literate, CRS will be able to quickly train them in the skills they need.</a:t>
            </a:r>
          </a:p>
          <a:p>
            <a:endParaRPr lang="en-US" dirty="0"/>
          </a:p>
        </p:txBody>
      </p:sp>
      <p:sp>
        <p:nvSpPr>
          <p:cNvPr id="4" name="Slide Number Placeholder 3"/>
          <p:cNvSpPr>
            <a:spLocks noGrp="1"/>
          </p:cNvSpPr>
          <p:nvPr>
            <p:ph type="sldNum" sz="quarter" idx="10"/>
          </p:nvPr>
        </p:nvSpPr>
        <p:spPr/>
        <p:txBody>
          <a:bodyPr/>
          <a:lstStyle/>
          <a:p>
            <a:fld id="{27A5B7E7-E587-8349-8679-CA163636E320}" type="slidenum">
              <a:rPr lang="en-US" smtClean="0"/>
              <a:t>22</a:t>
            </a:fld>
            <a:endParaRPr lang="en-US" dirty="0"/>
          </a:p>
        </p:txBody>
      </p:sp>
    </p:spTree>
    <p:extLst>
      <p:ext uri="{BB962C8B-B14F-4D97-AF65-F5344CB8AC3E}">
        <p14:creationId xmlns:p14="http://schemas.microsoft.com/office/powerpoint/2010/main" val="4026822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kern="1200" dirty="0">
                <a:solidFill>
                  <a:schemeClr val="tx1"/>
                </a:solidFill>
                <a:effectLst/>
                <a:latin typeface="+mn-lt"/>
                <a:ea typeface="+mn-ea"/>
                <a:cs typeface="+mn-cs"/>
              </a:rPr>
              <a:t>And as you’re hiring – remember that others will need staff too.   You don’t want to steal key staff from partners and local authorities!   Good people, regardless of which organization they’re working for, will be contributing to the emergency response.  Think of ways that you can support these organizations in retaining and best utilizing these staff...  consider things like </a:t>
            </a:r>
            <a:r>
              <a:rPr lang="en-US" sz="1300" kern="1200" dirty="0" err="1">
                <a:solidFill>
                  <a:schemeClr val="tx1"/>
                </a:solidFill>
                <a:effectLst/>
                <a:latin typeface="+mn-lt"/>
                <a:ea typeface="+mn-ea"/>
                <a:cs typeface="+mn-cs"/>
              </a:rPr>
              <a:t>secondments</a:t>
            </a:r>
            <a:r>
              <a:rPr lang="en-US" sz="1300" kern="1200" dirty="0">
                <a:solidFill>
                  <a:schemeClr val="tx1"/>
                </a:solidFill>
                <a:effectLst/>
                <a:latin typeface="+mn-lt"/>
                <a:ea typeface="+mn-ea"/>
                <a:cs typeface="+mn-cs"/>
              </a:rPr>
              <a:t> to provide support and training, or assisting the partner with instituting staff care policies for the emergency period.   </a:t>
            </a:r>
          </a:p>
          <a:p>
            <a:r>
              <a:rPr lang="en-US" sz="1300" kern="1200" dirty="0">
                <a:solidFill>
                  <a:schemeClr val="tx1"/>
                </a:solidFill>
                <a:effectLst/>
                <a:latin typeface="+mn-lt"/>
                <a:ea typeface="+mn-ea"/>
                <a:cs typeface="+mn-cs"/>
              </a:rPr>
              <a:t>If you do need to take staff, make sure that the partner is aware and agrees.</a:t>
            </a:r>
          </a:p>
          <a:p>
            <a:endParaRPr lang="en-US" dirty="0"/>
          </a:p>
        </p:txBody>
      </p:sp>
      <p:sp>
        <p:nvSpPr>
          <p:cNvPr id="4" name="Slide Number Placeholder 3"/>
          <p:cNvSpPr>
            <a:spLocks noGrp="1"/>
          </p:cNvSpPr>
          <p:nvPr>
            <p:ph type="sldNum" sz="quarter" idx="10"/>
          </p:nvPr>
        </p:nvSpPr>
        <p:spPr/>
        <p:txBody>
          <a:bodyPr/>
          <a:lstStyle/>
          <a:p>
            <a:fld id="{27A5B7E7-E587-8349-8679-CA163636E320}" type="slidenum">
              <a:rPr lang="en-US" smtClean="0"/>
              <a:t>23</a:t>
            </a:fld>
            <a:endParaRPr lang="en-US" dirty="0"/>
          </a:p>
        </p:txBody>
      </p:sp>
    </p:spTree>
    <p:extLst>
      <p:ext uri="{BB962C8B-B14F-4D97-AF65-F5344CB8AC3E}">
        <p14:creationId xmlns:p14="http://schemas.microsoft.com/office/powerpoint/2010/main" val="18823914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509412" rtl="0" eaLnBrk="1" fontAlgn="auto" latinLnBrk="0" hangingPunct="1">
              <a:lnSpc>
                <a:spcPct val="100000"/>
              </a:lnSpc>
              <a:spcBef>
                <a:spcPts val="0"/>
              </a:spcBef>
              <a:spcAft>
                <a:spcPts val="0"/>
              </a:spcAft>
              <a:buClrTx/>
              <a:buSzTx/>
              <a:buFontTx/>
              <a:buNone/>
              <a:tabLst/>
              <a:defRPr/>
            </a:pPr>
            <a:r>
              <a:rPr lang="en-US" sz="1300" kern="1200" dirty="0">
                <a:solidFill>
                  <a:schemeClr val="tx1"/>
                </a:solidFill>
                <a:effectLst/>
                <a:latin typeface="+mn-lt"/>
                <a:ea typeface="+mn-ea"/>
                <a:cs typeface="+mn-cs"/>
              </a:rPr>
              <a:t>As you’re making your decisions and moving forward with your staffing plans, just make sure to be keeping response needs and safety and security in mind!  </a:t>
            </a:r>
          </a:p>
          <a:p>
            <a:endParaRPr lang="en-US" dirty="0"/>
          </a:p>
        </p:txBody>
      </p:sp>
      <p:sp>
        <p:nvSpPr>
          <p:cNvPr id="4" name="Slide Number Placeholder 3"/>
          <p:cNvSpPr>
            <a:spLocks noGrp="1"/>
          </p:cNvSpPr>
          <p:nvPr>
            <p:ph type="sldNum" sz="quarter" idx="10"/>
          </p:nvPr>
        </p:nvSpPr>
        <p:spPr/>
        <p:txBody>
          <a:bodyPr/>
          <a:lstStyle/>
          <a:p>
            <a:fld id="{27A5B7E7-E587-8349-8679-CA163636E320}" type="slidenum">
              <a:rPr lang="en-US" smtClean="0"/>
              <a:t>24</a:t>
            </a:fld>
            <a:endParaRPr lang="en-US" dirty="0"/>
          </a:p>
        </p:txBody>
      </p:sp>
    </p:spTree>
    <p:extLst>
      <p:ext uri="{BB962C8B-B14F-4D97-AF65-F5344CB8AC3E}">
        <p14:creationId xmlns:p14="http://schemas.microsoft.com/office/powerpoint/2010/main" val="33208603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kern="1200" dirty="0">
                <a:solidFill>
                  <a:schemeClr val="tx1"/>
                </a:solidFill>
                <a:effectLst/>
                <a:latin typeface="+mn-lt"/>
                <a:ea typeface="+mn-ea"/>
                <a:cs typeface="+mn-cs"/>
              </a:rPr>
              <a:t>The Emergency Field Operations Manual or EFOM provides additional guidance on recruitment you may find helpful – especially the Emergency Response Operations Set-Up (or EROS) checklist and the Human Resources section.  The Human Resources section includes staff charts and generic job descriptions for various positions typically needed during an emergency.</a:t>
            </a:r>
          </a:p>
          <a:p>
            <a:endParaRPr lang="en-US" sz="1300" kern="1200" dirty="0">
              <a:solidFill>
                <a:schemeClr val="tx1"/>
              </a:solidFill>
              <a:effectLst/>
              <a:latin typeface="+mn-lt"/>
              <a:ea typeface="+mn-ea"/>
              <a:cs typeface="+mn-cs"/>
            </a:endParaRPr>
          </a:p>
          <a:p>
            <a:r>
              <a:rPr lang="en-US" sz="1300" kern="1200" dirty="0">
                <a:solidFill>
                  <a:schemeClr val="tx1"/>
                </a:solidFill>
                <a:effectLst/>
                <a:latin typeface="+mn-lt"/>
                <a:ea typeface="+mn-ea"/>
                <a:cs typeface="+mn-cs"/>
              </a:rPr>
              <a:t>You may also find some of the other presentations in the Operations in Emergencies series helpful. And if you need more guidance or support, please don’t hesitate to reach out to the Humanitarian Response Department!</a:t>
            </a:r>
          </a:p>
          <a:p>
            <a:endParaRPr lang="en-US" dirty="0"/>
          </a:p>
        </p:txBody>
      </p:sp>
      <p:sp>
        <p:nvSpPr>
          <p:cNvPr id="4" name="Slide Number Placeholder 3"/>
          <p:cNvSpPr>
            <a:spLocks noGrp="1"/>
          </p:cNvSpPr>
          <p:nvPr>
            <p:ph type="sldNum" sz="quarter" idx="10"/>
          </p:nvPr>
        </p:nvSpPr>
        <p:spPr/>
        <p:txBody>
          <a:bodyPr/>
          <a:lstStyle/>
          <a:p>
            <a:fld id="{27A5B7E7-E587-8349-8679-CA163636E320}" type="slidenum">
              <a:rPr lang="en-US" smtClean="0"/>
              <a:t>25</a:t>
            </a:fld>
            <a:endParaRPr lang="en-US" dirty="0"/>
          </a:p>
        </p:txBody>
      </p:sp>
    </p:spTree>
    <p:extLst>
      <p:ext uri="{BB962C8B-B14F-4D97-AF65-F5344CB8AC3E}">
        <p14:creationId xmlns:p14="http://schemas.microsoft.com/office/powerpoint/2010/main" val="479827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509412" rtl="0" eaLnBrk="1" fontAlgn="auto" latinLnBrk="0" hangingPunct="1">
              <a:lnSpc>
                <a:spcPct val="100000"/>
              </a:lnSpc>
              <a:spcBef>
                <a:spcPts val="0"/>
              </a:spcBef>
              <a:spcAft>
                <a:spcPts val="0"/>
              </a:spcAft>
              <a:buClrTx/>
              <a:buSzTx/>
              <a:buFontTx/>
              <a:buNone/>
              <a:tabLst/>
              <a:defRPr/>
            </a:pPr>
            <a:r>
              <a:rPr lang="en-US" sz="1300" kern="1200" dirty="0">
                <a:solidFill>
                  <a:schemeClr val="tx1"/>
                </a:solidFill>
                <a:effectLst/>
                <a:latin typeface="+mn-lt"/>
                <a:ea typeface="+mn-ea"/>
                <a:cs typeface="+mn-cs"/>
              </a:rPr>
              <a:t>The first thing to bear in mind is that in emergencies, things change…  so you’ll need to be ready to adapt.  This applies to your operations staff, as well as the rest of the Country Program team.</a:t>
            </a:r>
          </a:p>
          <a:p>
            <a:endParaRPr lang="en-US" dirty="0"/>
          </a:p>
        </p:txBody>
      </p:sp>
      <p:sp>
        <p:nvSpPr>
          <p:cNvPr id="4" name="Slide Number Placeholder 3"/>
          <p:cNvSpPr>
            <a:spLocks noGrp="1"/>
          </p:cNvSpPr>
          <p:nvPr>
            <p:ph type="sldNum" sz="quarter" idx="10"/>
          </p:nvPr>
        </p:nvSpPr>
        <p:spPr/>
        <p:txBody>
          <a:bodyPr/>
          <a:lstStyle/>
          <a:p>
            <a:fld id="{27A5B7E7-E587-8349-8679-CA163636E320}" type="slidenum">
              <a:rPr lang="en-US" smtClean="0"/>
              <a:t>3</a:t>
            </a:fld>
            <a:endParaRPr lang="en-US" dirty="0"/>
          </a:p>
        </p:txBody>
      </p:sp>
    </p:spTree>
    <p:extLst>
      <p:ext uri="{BB962C8B-B14F-4D97-AF65-F5344CB8AC3E}">
        <p14:creationId xmlns:p14="http://schemas.microsoft.com/office/powerpoint/2010/main" val="23728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kern="1200" dirty="0">
                <a:solidFill>
                  <a:schemeClr val="tx1"/>
                </a:solidFill>
                <a:effectLst/>
                <a:latin typeface="+mn-lt"/>
                <a:ea typeface="+mn-ea"/>
                <a:cs typeface="+mn-cs"/>
              </a:rPr>
              <a:t>From a staffing &amp; Human Resources perspective – an emergency often means:</a:t>
            </a:r>
          </a:p>
          <a:p>
            <a:pPr lvl="0"/>
            <a:r>
              <a:rPr lang="en-US" sz="1300" kern="1200" dirty="0">
                <a:solidFill>
                  <a:schemeClr val="tx1"/>
                </a:solidFill>
                <a:effectLst/>
                <a:latin typeface="+mn-lt"/>
                <a:ea typeface="+mn-ea"/>
                <a:cs typeface="+mn-cs"/>
              </a:rPr>
              <a:t>- bringing in lots of new staff – both temporarily and longer term,</a:t>
            </a:r>
          </a:p>
          <a:p>
            <a:pPr lvl="0"/>
            <a:r>
              <a:rPr lang="en-US" sz="1300" kern="1200" dirty="0">
                <a:solidFill>
                  <a:schemeClr val="tx1"/>
                </a:solidFill>
                <a:effectLst/>
                <a:latin typeface="+mn-lt"/>
                <a:ea typeface="+mn-ea"/>
                <a:cs typeface="+mn-cs"/>
              </a:rPr>
              <a:t>- adjusting staffing and reporting structures, and</a:t>
            </a:r>
          </a:p>
          <a:p>
            <a:pPr lvl="0"/>
            <a:r>
              <a:rPr lang="en-US" sz="1300" kern="1200" dirty="0">
                <a:solidFill>
                  <a:schemeClr val="tx1"/>
                </a:solidFill>
                <a:effectLst/>
                <a:latin typeface="+mn-lt"/>
                <a:ea typeface="+mn-ea"/>
                <a:cs typeface="+mn-cs"/>
              </a:rPr>
              <a:t>- streamlining policies, procedures and processes, including recruitment</a:t>
            </a:r>
          </a:p>
          <a:p>
            <a:r>
              <a:rPr lang="en-US" sz="1300" kern="1200" dirty="0">
                <a:solidFill>
                  <a:schemeClr val="tx1"/>
                </a:solidFill>
                <a:effectLst/>
                <a:latin typeface="+mn-lt"/>
                <a:ea typeface="+mn-ea"/>
                <a:cs typeface="+mn-cs"/>
              </a:rPr>
              <a:t>to address evolving response and recovery needs.</a:t>
            </a:r>
          </a:p>
          <a:p>
            <a:endParaRPr lang="en-US" dirty="0"/>
          </a:p>
        </p:txBody>
      </p:sp>
      <p:sp>
        <p:nvSpPr>
          <p:cNvPr id="4" name="Slide Number Placeholder 3"/>
          <p:cNvSpPr>
            <a:spLocks noGrp="1"/>
          </p:cNvSpPr>
          <p:nvPr>
            <p:ph type="sldNum" sz="quarter" idx="10"/>
          </p:nvPr>
        </p:nvSpPr>
        <p:spPr/>
        <p:txBody>
          <a:bodyPr/>
          <a:lstStyle/>
          <a:p>
            <a:fld id="{27A5B7E7-E587-8349-8679-CA163636E320}" type="slidenum">
              <a:rPr lang="en-US" smtClean="0"/>
              <a:t>4</a:t>
            </a:fld>
            <a:endParaRPr lang="en-US" dirty="0"/>
          </a:p>
        </p:txBody>
      </p:sp>
    </p:spTree>
    <p:extLst>
      <p:ext uri="{BB962C8B-B14F-4D97-AF65-F5344CB8AC3E}">
        <p14:creationId xmlns:p14="http://schemas.microsoft.com/office/powerpoint/2010/main" val="2590925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kern="1200" dirty="0">
                <a:solidFill>
                  <a:schemeClr val="tx1"/>
                </a:solidFill>
                <a:effectLst/>
                <a:latin typeface="+mn-lt"/>
                <a:ea typeface="+mn-ea"/>
                <a:cs typeface="+mn-cs"/>
              </a:rPr>
              <a:t>Senior Operations staff – such as the Head of Operations, the Finance Manager and the Admin Manager – will have leadership roles in the response. They will be the ones determining how to streamline policies &amp; procedures…  &amp; they will be the ones finding good staff and supporting them in carrying out their roles effectively.    </a:t>
            </a:r>
          </a:p>
          <a:p>
            <a:endParaRPr lang="en-US" sz="1300" kern="1200" dirty="0">
              <a:solidFill>
                <a:schemeClr val="tx1"/>
              </a:solidFill>
              <a:effectLst/>
              <a:latin typeface="+mn-lt"/>
              <a:ea typeface="+mn-ea"/>
              <a:cs typeface="+mn-cs"/>
            </a:endParaRPr>
          </a:p>
          <a:p>
            <a:r>
              <a:rPr lang="en-US" sz="1300" kern="1200" dirty="0">
                <a:solidFill>
                  <a:schemeClr val="tx1"/>
                </a:solidFill>
                <a:effectLst/>
                <a:latin typeface="+mn-lt"/>
                <a:ea typeface="+mn-ea"/>
                <a:cs typeface="+mn-cs"/>
              </a:rPr>
              <a:t>As such, these senior operations staff are essential for both the planning and implementation of the emergency response.  They need to be involved from the outset, to ensure both that the response plans are grounded in operational reality and that the operations department will be prepared to expand their teams as needed to support the emergency response. </a:t>
            </a:r>
          </a:p>
          <a:p>
            <a:endParaRPr lang="en-US" dirty="0"/>
          </a:p>
        </p:txBody>
      </p:sp>
      <p:sp>
        <p:nvSpPr>
          <p:cNvPr id="4" name="Slide Number Placeholder 3"/>
          <p:cNvSpPr>
            <a:spLocks noGrp="1"/>
          </p:cNvSpPr>
          <p:nvPr>
            <p:ph type="sldNum" sz="quarter" idx="10"/>
          </p:nvPr>
        </p:nvSpPr>
        <p:spPr/>
        <p:txBody>
          <a:bodyPr/>
          <a:lstStyle/>
          <a:p>
            <a:fld id="{27A5B7E7-E587-8349-8679-CA163636E320}" type="slidenum">
              <a:rPr lang="en-US" smtClean="0"/>
              <a:t>5</a:t>
            </a:fld>
            <a:endParaRPr lang="en-US" dirty="0"/>
          </a:p>
        </p:txBody>
      </p:sp>
    </p:spTree>
    <p:extLst>
      <p:ext uri="{BB962C8B-B14F-4D97-AF65-F5344CB8AC3E}">
        <p14:creationId xmlns:p14="http://schemas.microsoft.com/office/powerpoint/2010/main" val="3597486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kern="1200" dirty="0">
                <a:solidFill>
                  <a:schemeClr val="tx1"/>
                </a:solidFill>
                <a:effectLst/>
                <a:latin typeface="+mn-lt"/>
                <a:ea typeface="+mn-ea"/>
                <a:cs typeface="+mn-cs"/>
              </a:rPr>
              <a:t>Given the state of flux during an emergency, one of the country program’s Senior Management Team members  - usually the </a:t>
            </a:r>
            <a:r>
              <a:rPr lang="en-US" sz="1300" kern="1200" dirty="0" err="1">
                <a:solidFill>
                  <a:schemeClr val="tx1"/>
                </a:solidFill>
                <a:effectLst/>
                <a:latin typeface="+mn-lt"/>
                <a:ea typeface="+mn-ea"/>
                <a:cs typeface="+mn-cs"/>
              </a:rPr>
              <a:t>HoOPs</a:t>
            </a:r>
            <a:r>
              <a:rPr lang="en-US" sz="1300" kern="1200" dirty="0">
                <a:solidFill>
                  <a:schemeClr val="tx1"/>
                </a:solidFill>
                <a:effectLst/>
                <a:latin typeface="+mn-lt"/>
                <a:ea typeface="+mn-ea"/>
                <a:cs typeface="+mn-cs"/>
              </a:rPr>
              <a:t> -- will need to take on additional responsibilities during this time.  </a:t>
            </a:r>
          </a:p>
          <a:p>
            <a:endParaRPr lang="en-US" sz="1300" kern="1200" dirty="0">
              <a:solidFill>
                <a:schemeClr val="tx1"/>
              </a:solidFill>
              <a:effectLst/>
              <a:latin typeface="+mn-lt"/>
              <a:ea typeface="+mn-ea"/>
              <a:cs typeface="+mn-cs"/>
            </a:endParaRPr>
          </a:p>
          <a:p>
            <a:r>
              <a:rPr lang="en-US" sz="1300" kern="1200" dirty="0">
                <a:solidFill>
                  <a:schemeClr val="tx1"/>
                </a:solidFill>
                <a:effectLst/>
                <a:latin typeface="+mn-lt"/>
                <a:ea typeface="+mn-ea"/>
                <a:cs typeface="+mn-cs"/>
              </a:rPr>
              <a:t>The first is to ensure regular review and updating of the staffing and operations policies &amp; procedures.</a:t>
            </a:r>
          </a:p>
          <a:p>
            <a:endParaRPr lang="en-US" sz="1300" kern="1200" dirty="0">
              <a:solidFill>
                <a:schemeClr val="tx1"/>
              </a:solidFill>
              <a:effectLst/>
              <a:latin typeface="+mn-lt"/>
              <a:ea typeface="+mn-ea"/>
              <a:cs typeface="+mn-cs"/>
            </a:endParaRPr>
          </a:p>
          <a:p>
            <a:r>
              <a:rPr lang="en-US" sz="1300" kern="1200" dirty="0">
                <a:solidFill>
                  <a:schemeClr val="tx1"/>
                </a:solidFill>
                <a:effectLst/>
                <a:latin typeface="+mn-lt"/>
                <a:ea typeface="+mn-ea"/>
                <a:cs typeface="+mn-cs"/>
              </a:rPr>
              <a:t>This includes putting security protocols and staff care policies in place, to support the safety, health and wellbeing of the staff in a high stress environment.   It will also include the staffing structure and authorization matrix, as well as supply chain and finance procedures.   The frequency of the review and updating process will often be high at the start of the emergency and can then be scaled back as the situation stabilizes.</a:t>
            </a:r>
          </a:p>
          <a:p>
            <a:endParaRPr lang="en-US" sz="1300" kern="1200" dirty="0">
              <a:solidFill>
                <a:schemeClr val="tx1"/>
              </a:solidFill>
              <a:effectLst/>
              <a:latin typeface="+mn-lt"/>
              <a:ea typeface="+mn-ea"/>
              <a:cs typeface="+mn-cs"/>
            </a:endParaRPr>
          </a:p>
          <a:p>
            <a:r>
              <a:rPr lang="en-US" sz="1300" kern="1200" dirty="0">
                <a:solidFill>
                  <a:schemeClr val="tx1"/>
                </a:solidFill>
                <a:effectLst/>
                <a:latin typeface="+mn-lt"/>
                <a:ea typeface="+mn-ea"/>
                <a:cs typeface="+mn-cs"/>
              </a:rPr>
              <a:t>This person will also need to ensure that all staff are continually updated on who’s responsible for what, and how to get things done.  This is important as new people arrive and adjustments are made to policies and procedures!   This information needs to be posted centrally – so everyone knows where to get the most current version.</a:t>
            </a:r>
          </a:p>
          <a:p>
            <a:endParaRPr lang="en-US" sz="1300" kern="1200" dirty="0">
              <a:solidFill>
                <a:schemeClr val="tx1"/>
              </a:solidFill>
              <a:effectLst/>
              <a:latin typeface="+mn-lt"/>
              <a:ea typeface="+mn-ea"/>
              <a:cs typeface="+mn-cs"/>
            </a:endParaRPr>
          </a:p>
          <a:p>
            <a:r>
              <a:rPr lang="en-US" sz="1300" kern="1200" dirty="0">
                <a:solidFill>
                  <a:schemeClr val="tx1"/>
                </a:solidFill>
                <a:effectLst/>
                <a:latin typeface="+mn-lt"/>
                <a:ea typeface="+mn-ea"/>
                <a:cs typeface="+mn-cs"/>
              </a:rPr>
              <a:t>And finally, they must also ensure that information is not lost when staff leave…  this can be a major problem in emergencies, where TDY staff often don’t get a chance to have a long overlap with their replacement.  Detailed, written handovers along with copies of files </a:t>
            </a:r>
            <a:r>
              <a:rPr lang="en-US" sz="1300" b="1" kern="1200" dirty="0">
                <a:solidFill>
                  <a:schemeClr val="tx1"/>
                </a:solidFill>
                <a:effectLst/>
                <a:latin typeface="+mn-lt"/>
                <a:ea typeface="+mn-ea"/>
                <a:cs typeface="+mn-cs"/>
              </a:rPr>
              <a:t>must</a:t>
            </a:r>
            <a:r>
              <a:rPr lang="en-US" sz="1300" kern="1200" dirty="0">
                <a:solidFill>
                  <a:schemeClr val="tx1"/>
                </a:solidFill>
                <a:effectLst/>
                <a:latin typeface="+mn-lt"/>
                <a:ea typeface="+mn-ea"/>
                <a:cs typeface="+mn-cs"/>
              </a:rPr>
              <a:t> be shared with the supervisor and the replacement, as well as other co-workers involved with their work.   </a:t>
            </a:r>
          </a:p>
          <a:p>
            <a:endParaRPr lang="en-US" sz="1300" kern="1200" dirty="0">
              <a:solidFill>
                <a:schemeClr val="tx1"/>
              </a:solidFill>
              <a:effectLst/>
              <a:latin typeface="+mn-lt"/>
              <a:ea typeface="+mn-ea"/>
              <a:cs typeface="+mn-cs"/>
            </a:endParaRPr>
          </a:p>
          <a:p>
            <a:r>
              <a:rPr lang="en-US" sz="1300" kern="1200" dirty="0">
                <a:solidFill>
                  <a:schemeClr val="tx1"/>
                </a:solidFill>
                <a:effectLst/>
                <a:latin typeface="+mn-lt"/>
                <a:ea typeface="+mn-ea"/>
                <a:cs typeface="+mn-cs"/>
              </a:rPr>
              <a:t>For these last two issues -- setting up a </a:t>
            </a:r>
            <a:r>
              <a:rPr lang="en-US" sz="1300" kern="1200" dirty="0" err="1">
                <a:solidFill>
                  <a:schemeClr val="tx1"/>
                </a:solidFill>
                <a:effectLst/>
                <a:latin typeface="+mn-lt"/>
                <a:ea typeface="+mn-ea"/>
                <a:cs typeface="+mn-cs"/>
              </a:rPr>
              <a:t>sharepoint</a:t>
            </a:r>
            <a:r>
              <a:rPr lang="en-US" sz="1300" kern="1200" dirty="0">
                <a:solidFill>
                  <a:schemeClr val="tx1"/>
                </a:solidFill>
                <a:effectLst/>
                <a:latin typeface="+mn-lt"/>
                <a:ea typeface="+mn-ea"/>
                <a:cs typeface="+mn-cs"/>
              </a:rPr>
              <a:t> or Office 365 group, with a designated site manager, is often helpful for archiving staffing information, policy &amp; procedure updates and handover documents…  if this isn’t possible, other options need to be explored.  Setting up a group email for those involved in the response is often useful as well, but will need to be regularly updated.</a:t>
            </a:r>
          </a:p>
          <a:p>
            <a:endParaRPr lang="en-US" dirty="0"/>
          </a:p>
        </p:txBody>
      </p:sp>
      <p:sp>
        <p:nvSpPr>
          <p:cNvPr id="4" name="Slide Number Placeholder 3"/>
          <p:cNvSpPr>
            <a:spLocks noGrp="1"/>
          </p:cNvSpPr>
          <p:nvPr>
            <p:ph type="sldNum" sz="quarter" idx="10"/>
          </p:nvPr>
        </p:nvSpPr>
        <p:spPr/>
        <p:txBody>
          <a:bodyPr/>
          <a:lstStyle/>
          <a:p>
            <a:fld id="{27A5B7E7-E587-8349-8679-CA163636E320}" type="slidenum">
              <a:rPr lang="en-US" smtClean="0"/>
              <a:t>6</a:t>
            </a:fld>
            <a:endParaRPr lang="en-US" dirty="0"/>
          </a:p>
        </p:txBody>
      </p:sp>
    </p:spTree>
    <p:extLst>
      <p:ext uri="{BB962C8B-B14F-4D97-AF65-F5344CB8AC3E}">
        <p14:creationId xmlns:p14="http://schemas.microsoft.com/office/powerpoint/2010/main" val="3113534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kern="1200" dirty="0">
                <a:solidFill>
                  <a:schemeClr val="tx1"/>
                </a:solidFill>
                <a:effectLst/>
                <a:latin typeface="+mn-lt"/>
                <a:ea typeface="+mn-ea"/>
                <a:cs typeface="+mn-cs"/>
              </a:rPr>
              <a:t>Specific to staff-related policies, the Country Program management should consider putting in place hazard pay and R&amp;R policies, reviewing and updating per diem rates – as costs may have been affected by the emergency, updating work hours for the response and providing additional support to staff, such as meals or transport.</a:t>
            </a:r>
          </a:p>
          <a:p>
            <a:endParaRPr lang="en-US" sz="1300" kern="1200" dirty="0">
              <a:solidFill>
                <a:schemeClr val="tx1"/>
              </a:solidFill>
              <a:effectLst/>
              <a:latin typeface="+mn-lt"/>
              <a:ea typeface="+mn-ea"/>
              <a:cs typeface="+mn-cs"/>
            </a:endParaRPr>
          </a:p>
          <a:p>
            <a:r>
              <a:rPr lang="en-US" sz="1300" kern="1200" dirty="0">
                <a:solidFill>
                  <a:schemeClr val="tx1"/>
                </a:solidFill>
                <a:effectLst/>
                <a:latin typeface="+mn-lt"/>
                <a:ea typeface="+mn-ea"/>
                <a:cs typeface="+mn-cs"/>
              </a:rPr>
              <a:t>It should be noted that the emergency response may be affecting certain locations or staff more than others, and policies may therefore need to offer different levels of support.  If this is the case, the policies must clearly specify support for each location and category of personnel, any differences must be understood by staff, and the policies should be enforced equitably.  If not, it can cause resentment and conflict among the staff.   These policies will also need to be updated as the situation evolves.</a:t>
            </a:r>
          </a:p>
          <a:p>
            <a:endParaRPr lang="en-US" sz="1300" kern="1200" dirty="0">
              <a:solidFill>
                <a:schemeClr val="tx1"/>
              </a:solidFill>
              <a:effectLst/>
              <a:latin typeface="+mn-lt"/>
              <a:ea typeface="+mn-ea"/>
              <a:cs typeface="+mn-cs"/>
            </a:endParaRPr>
          </a:p>
          <a:p>
            <a:r>
              <a:rPr lang="en-US" sz="1300" kern="1200" dirty="0">
                <a:solidFill>
                  <a:schemeClr val="tx1"/>
                </a:solidFill>
                <a:effectLst/>
                <a:latin typeface="+mn-lt"/>
                <a:ea typeface="+mn-ea"/>
                <a:cs typeface="+mn-cs"/>
              </a:rPr>
              <a:t>These issues are discussed in more detail in the Staff Care presentation in this series.  Those who will be responsible for developing and updating staff policies should watch this presentation as well.   </a:t>
            </a:r>
          </a:p>
          <a:p>
            <a:endParaRPr lang="en-US" dirty="0"/>
          </a:p>
        </p:txBody>
      </p:sp>
      <p:sp>
        <p:nvSpPr>
          <p:cNvPr id="4" name="Slide Number Placeholder 3"/>
          <p:cNvSpPr>
            <a:spLocks noGrp="1"/>
          </p:cNvSpPr>
          <p:nvPr>
            <p:ph type="sldNum" sz="quarter" idx="10"/>
          </p:nvPr>
        </p:nvSpPr>
        <p:spPr/>
        <p:txBody>
          <a:bodyPr/>
          <a:lstStyle/>
          <a:p>
            <a:fld id="{27A5B7E7-E587-8349-8679-CA163636E320}" type="slidenum">
              <a:rPr lang="en-US" smtClean="0"/>
              <a:t>7</a:t>
            </a:fld>
            <a:endParaRPr lang="en-US" dirty="0"/>
          </a:p>
        </p:txBody>
      </p:sp>
    </p:spTree>
    <p:extLst>
      <p:ext uri="{BB962C8B-B14F-4D97-AF65-F5344CB8AC3E}">
        <p14:creationId xmlns:p14="http://schemas.microsoft.com/office/powerpoint/2010/main" val="2262061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kern="1200" dirty="0">
                <a:solidFill>
                  <a:schemeClr val="tx1"/>
                </a:solidFill>
                <a:effectLst/>
                <a:latin typeface="+mn-lt"/>
                <a:ea typeface="+mn-ea"/>
                <a:cs typeface="+mn-cs"/>
              </a:rPr>
              <a:t>Now let’s look at staffing and recruitment.  Emergencies often increase staffing needs significantly.   Emphasis is often focused on finding programming staff to support partners and carry out the response.  Emergencies, however, usually significantly increase demands on operations staff as well, from supply chain and fleet to human resources, IT and finance.   </a:t>
            </a:r>
          </a:p>
          <a:p>
            <a:endParaRPr lang="en-US" sz="1300" b="1" kern="1200" dirty="0">
              <a:solidFill>
                <a:schemeClr val="tx1"/>
              </a:solidFill>
              <a:effectLst/>
              <a:latin typeface="+mn-lt"/>
              <a:ea typeface="+mn-ea"/>
              <a:cs typeface="+mn-cs"/>
            </a:endParaRPr>
          </a:p>
          <a:p>
            <a:r>
              <a:rPr lang="en-US" sz="1300" b="1" kern="1200" dirty="0">
                <a:solidFill>
                  <a:schemeClr val="tx1"/>
                </a:solidFill>
                <a:effectLst/>
                <a:latin typeface="+mn-lt"/>
                <a:ea typeface="+mn-ea"/>
                <a:cs typeface="+mn-cs"/>
              </a:rPr>
              <a:t>These functions are essential for the implementation of the response and are often needed sooner than we think!</a:t>
            </a:r>
            <a:endParaRPr lang="en-US" sz="1300" kern="1200" dirty="0">
              <a:solidFill>
                <a:schemeClr val="tx1"/>
              </a:solidFill>
              <a:effectLst/>
              <a:latin typeface="+mn-lt"/>
              <a:ea typeface="+mn-ea"/>
              <a:cs typeface="+mn-cs"/>
            </a:endParaRPr>
          </a:p>
          <a:p>
            <a:endParaRPr lang="en-US" sz="1300" kern="1200" dirty="0">
              <a:solidFill>
                <a:schemeClr val="tx1"/>
              </a:solidFill>
              <a:effectLst/>
              <a:latin typeface="+mn-lt"/>
              <a:ea typeface="+mn-ea"/>
              <a:cs typeface="+mn-cs"/>
            </a:endParaRPr>
          </a:p>
          <a:p>
            <a:r>
              <a:rPr lang="en-US" sz="1300" kern="1200" dirty="0">
                <a:solidFill>
                  <a:schemeClr val="tx1"/>
                </a:solidFill>
                <a:effectLst/>
                <a:latin typeface="+mn-lt"/>
                <a:ea typeface="+mn-ea"/>
                <a:cs typeface="+mn-cs"/>
              </a:rPr>
              <a:t>Your emergency response </a:t>
            </a:r>
            <a:r>
              <a:rPr lang="en-US" sz="1300" b="1" kern="1200" dirty="0">
                <a:solidFill>
                  <a:schemeClr val="tx1"/>
                </a:solidFill>
                <a:effectLst/>
                <a:latin typeface="+mn-lt"/>
                <a:ea typeface="+mn-ea"/>
                <a:cs typeface="+mn-cs"/>
              </a:rPr>
              <a:t>cannot</a:t>
            </a:r>
            <a:r>
              <a:rPr lang="en-US" sz="1300" kern="1200" dirty="0">
                <a:solidFill>
                  <a:schemeClr val="tx1"/>
                </a:solidFill>
                <a:effectLst/>
                <a:latin typeface="+mn-lt"/>
                <a:ea typeface="+mn-ea"/>
                <a:cs typeface="+mn-cs"/>
              </a:rPr>
              <a:t> move forward without adequate operations support.   So </a:t>
            </a:r>
            <a:r>
              <a:rPr lang="en-US" sz="1300" b="1" kern="1200" dirty="0">
                <a:solidFill>
                  <a:schemeClr val="tx1"/>
                </a:solidFill>
                <a:effectLst/>
                <a:latin typeface="+mn-lt"/>
                <a:ea typeface="+mn-ea"/>
                <a:cs typeface="+mn-cs"/>
              </a:rPr>
              <a:t>staff up in operations</a:t>
            </a:r>
            <a:r>
              <a:rPr lang="en-US" sz="1300" kern="1200" dirty="0">
                <a:solidFill>
                  <a:schemeClr val="tx1"/>
                </a:solidFill>
                <a:effectLst/>
                <a:latin typeface="+mn-lt"/>
                <a:ea typeface="+mn-ea"/>
                <a:cs typeface="+mn-cs"/>
              </a:rPr>
              <a:t>, not just programming!  And do it </a:t>
            </a:r>
            <a:r>
              <a:rPr lang="en-US" sz="1300" b="1" i="1" kern="1200" dirty="0">
                <a:solidFill>
                  <a:schemeClr val="tx1"/>
                </a:solidFill>
                <a:effectLst/>
                <a:latin typeface="+mn-lt"/>
                <a:ea typeface="+mn-ea"/>
                <a:cs typeface="+mn-cs"/>
              </a:rPr>
              <a:t>sooner</a:t>
            </a:r>
            <a:r>
              <a:rPr lang="en-US" sz="1300" b="1" kern="1200" dirty="0">
                <a:solidFill>
                  <a:schemeClr val="tx1"/>
                </a:solidFill>
                <a:effectLst/>
                <a:latin typeface="+mn-lt"/>
                <a:ea typeface="+mn-ea"/>
                <a:cs typeface="+mn-cs"/>
              </a:rPr>
              <a:t> </a:t>
            </a:r>
            <a:r>
              <a:rPr lang="en-US" sz="1300" kern="1200" dirty="0">
                <a:solidFill>
                  <a:schemeClr val="tx1"/>
                </a:solidFill>
                <a:effectLst/>
                <a:latin typeface="+mn-lt"/>
                <a:ea typeface="+mn-ea"/>
                <a:cs typeface="+mn-cs"/>
              </a:rPr>
              <a:t>rather than later.</a:t>
            </a:r>
          </a:p>
          <a:p>
            <a:endParaRPr lang="en-US" dirty="0"/>
          </a:p>
        </p:txBody>
      </p:sp>
      <p:sp>
        <p:nvSpPr>
          <p:cNvPr id="4" name="Slide Number Placeholder 3"/>
          <p:cNvSpPr>
            <a:spLocks noGrp="1"/>
          </p:cNvSpPr>
          <p:nvPr>
            <p:ph type="sldNum" sz="quarter" idx="10"/>
          </p:nvPr>
        </p:nvSpPr>
        <p:spPr/>
        <p:txBody>
          <a:bodyPr/>
          <a:lstStyle/>
          <a:p>
            <a:fld id="{27A5B7E7-E587-8349-8679-CA163636E320}" type="slidenum">
              <a:rPr lang="en-US" smtClean="0"/>
              <a:t>8</a:t>
            </a:fld>
            <a:endParaRPr lang="en-US" dirty="0"/>
          </a:p>
        </p:txBody>
      </p:sp>
    </p:spTree>
    <p:extLst>
      <p:ext uri="{BB962C8B-B14F-4D97-AF65-F5344CB8AC3E}">
        <p14:creationId xmlns:p14="http://schemas.microsoft.com/office/powerpoint/2010/main" val="1762629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kern="1200" dirty="0">
                <a:solidFill>
                  <a:schemeClr val="tx1"/>
                </a:solidFill>
                <a:effectLst/>
                <a:latin typeface="+mn-lt"/>
                <a:ea typeface="+mn-ea"/>
                <a:cs typeface="+mn-cs"/>
              </a:rPr>
              <a:t>Staffing </a:t>
            </a:r>
            <a:r>
              <a:rPr lang="en-US" sz="1300" kern="1200" dirty="0">
                <a:solidFill>
                  <a:schemeClr val="tx1"/>
                </a:solidFill>
                <a:effectLst/>
                <a:latin typeface="+mn-lt"/>
                <a:ea typeface="+mn-ea"/>
                <a:cs typeface="+mn-cs"/>
              </a:rPr>
              <a:t>for the emergency should be based on the anticipated size and scope of the emergency programming, so consider: </a:t>
            </a:r>
          </a:p>
          <a:p>
            <a:pPr marL="285750" lvl="0" indent="-285750">
              <a:buFont typeface="Arial" panose="020B0604020202020204" pitchFamily="34" charset="0"/>
              <a:buChar char="•"/>
            </a:pPr>
            <a:r>
              <a:rPr lang="en-US" sz="1300" kern="1200" dirty="0">
                <a:solidFill>
                  <a:schemeClr val="tx1"/>
                </a:solidFill>
                <a:effectLst/>
                <a:latin typeface="+mn-lt"/>
                <a:ea typeface="+mn-ea"/>
                <a:cs typeface="+mn-cs"/>
              </a:rPr>
              <a:t>What type of activities will you undertake and how many people will you try to reach?   Will the response involve cash and vouchers, direct distributions of commodities, or a combination of both? </a:t>
            </a:r>
          </a:p>
          <a:p>
            <a:pPr marL="285750" lvl="0" indent="-285750">
              <a:buFont typeface="Arial" panose="020B0604020202020204" pitchFamily="34" charset="0"/>
              <a:buChar char="•"/>
            </a:pPr>
            <a:r>
              <a:rPr lang="en-US" sz="1300" kern="1200" dirty="0">
                <a:solidFill>
                  <a:schemeClr val="tx1"/>
                </a:solidFill>
                <a:effectLst/>
                <a:latin typeface="+mn-lt"/>
                <a:ea typeface="+mn-ea"/>
                <a:cs typeface="+mn-cs"/>
              </a:rPr>
              <a:t>How long do you think you’ll be responding in the area – will it be a quick intervention for a few months, or will you be there for a year or more?   And…</a:t>
            </a:r>
          </a:p>
          <a:p>
            <a:pPr marL="285750" lvl="0" indent="-285750">
              <a:buFont typeface="Arial" panose="020B0604020202020204" pitchFamily="34" charset="0"/>
              <a:buChar char="•"/>
            </a:pPr>
            <a:r>
              <a:rPr lang="en-US" sz="1300" kern="1200" dirty="0">
                <a:solidFill>
                  <a:schemeClr val="tx1"/>
                </a:solidFill>
                <a:effectLst/>
                <a:latin typeface="+mn-lt"/>
                <a:ea typeface="+mn-ea"/>
                <a:cs typeface="+mn-cs"/>
              </a:rPr>
              <a:t>Who will do it -- are there partners available?  If so, how much hands-on programming and operations support will they need?    And if there are no viable partners, will CRS implement directly?   In discussing this, it’s important to be realistic about the capacities of partners and the extent to which CRS may need to support them – especially in the immediate aftermath of a disaster.    There are many different ways to work with partners and partnerships can evolve over the course of a response – if you need some more information on this, please look at some of the guidance on partnerships in emergencies provided by the HRD.</a:t>
            </a:r>
          </a:p>
          <a:p>
            <a:endParaRPr lang="en-US" dirty="0"/>
          </a:p>
        </p:txBody>
      </p:sp>
      <p:sp>
        <p:nvSpPr>
          <p:cNvPr id="4" name="Slide Number Placeholder 3"/>
          <p:cNvSpPr>
            <a:spLocks noGrp="1"/>
          </p:cNvSpPr>
          <p:nvPr>
            <p:ph type="sldNum" sz="quarter" idx="10"/>
          </p:nvPr>
        </p:nvSpPr>
        <p:spPr/>
        <p:txBody>
          <a:bodyPr/>
          <a:lstStyle/>
          <a:p>
            <a:fld id="{27A5B7E7-E587-8349-8679-CA163636E320}" type="slidenum">
              <a:rPr lang="en-US" smtClean="0"/>
              <a:t>9</a:t>
            </a:fld>
            <a:endParaRPr lang="en-US" dirty="0"/>
          </a:p>
        </p:txBody>
      </p:sp>
    </p:spTree>
    <p:extLst>
      <p:ext uri="{BB962C8B-B14F-4D97-AF65-F5344CB8AC3E}">
        <p14:creationId xmlns:p14="http://schemas.microsoft.com/office/powerpoint/2010/main" val="10919758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679582" y="2211276"/>
            <a:ext cx="5810250" cy="1554241"/>
          </a:xfrm>
        </p:spPr>
        <p:txBody>
          <a:bodyPr>
            <a:noAutofit/>
          </a:bodyPr>
          <a:lstStyle>
            <a:lvl1pPr>
              <a:defRPr sz="3800">
                <a:solidFill>
                  <a:schemeClr val="tx2"/>
                </a:solidFill>
              </a:defRPr>
            </a:lvl1pPr>
          </a:lstStyle>
          <a:p>
            <a:r>
              <a:rPr lang="en-US" dirty="0"/>
              <a:t>Title goes here</a:t>
            </a:r>
          </a:p>
        </p:txBody>
      </p:sp>
      <p:sp>
        <p:nvSpPr>
          <p:cNvPr id="3" name="Subtitle 2"/>
          <p:cNvSpPr>
            <a:spLocks noGrp="1"/>
          </p:cNvSpPr>
          <p:nvPr>
            <p:ph type="subTitle" idx="1"/>
          </p:nvPr>
        </p:nvSpPr>
        <p:spPr>
          <a:xfrm>
            <a:off x="2679583" y="4360872"/>
            <a:ext cx="5810248" cy="1449834"/>
          </a:xfrm>
        </p:spPr>
        <p:txBody>
          <a:bodyPr/>
          <a:lstStyle>
            <a:lvl1pPr marL="0" indent="0" algn="l">
              <a:buNone/>
              <a:defRPr sz="2200" b="0">
                <a:solidFill>
                  <a:srgbClr val="585858"/>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dirty="0"/>
              <a:t>Click to edit Master subtitle style</a:t>
            </a:r>
          </a:p>
        </p:txBody>
      </p:sp>
      <p:cxnSp>
        <p:nvCxnSpPr>
          <p:cNvPr id="9" name="Straight Connector 8"/>
          <p:cNvCxnSpPr/>
          <p:nvPr userDrawn="1"/>
        </p:nvCxnSpPr>
        <p:spPr>
          <a:xfrm>
            <a:off x="2679583" y="3900562"/>
            <a:ext cx="5794373"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3" name="Picture 12" descr="PPT-0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734298" y="5179818"/>
            <a:ext cx="3334512" cy="2602992"/>
          </a:xfrm>
          <a:prstGeom prst="rect">
            <a:avLst/>
          </a:prstGeom>
        </p:spPr>
      </p:pic>
      <p:pic>
        <p:nvPicPr>
          <p:cNvPr id="10" name="Picture 9" descr="CRS_Logo_Pos_Hor_RGB.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116702" y="1009936"/>
            <a:ext cx="6400376" cy="763792"/>
          </a:xfrm>
          <a:prstGeom prst="rect">
            <a:avLst/>
          </a:prstGeom>
        </p:spPr>
      </p:pic>
      <p:pic>
        <p:nvPicPr>
          <p:cNvPr id="5" name="Picture 4" descr="CRS_Tag_Fresh_RGB.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679582" y="7057368"/>
            <a:ext cx="3115056" cy="268224"/>
          </a:xfrm>
          <a:prstGeom prst="rect">
            <a:avLst/>
          </a:prstGeom>
        </p:spPr>
      </p:pic>
      <p:pic>
        <p:nvPicPr>
          <p:cNvPr id="6" name="Picture 5" descr="fresh_corner_left.pn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0" y="-1"/>
            <a:ext cx="3299882" cy="3281395"/>
          </a:xfrm>
          <a:prstGeom prst="rect">
            <a:avLst/>
          </a:prstGeom>
        </p:spPr>
      </p:pic>
    </p:spTree>
    <p:extLst>
      <p:ext uri="{BB962C8B-B14F-4D97-AF65-F5344CB8AC3E}">
        <p14:creationId xmlns:p14="http://schemas.microsoft.com/office/powerpoint/2010/main" val="1395277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4"/>
          </p:nvPr>
        </p:nvSpPr>
        <p:spPr>
          <a:xfrm>
            <a:off x="322415" y="7441142"/>
            <a:ext cx="336919" cy="228600"/>
          </a:xfrm>
          <a:prstGeom prst="rect">
            <a:avLst/>
          </a:prstGeom>
        </p:spPr>
        <p:txBody>
          <a:bodyPr/>
          <a:lstStyle>
            <a:lvl1pPr>
              <a:defRPr sz="1000" b="1">
                <a:solidFill>
                  <a:schemeClr val="bg1"/>
                </a:solidFill>
              </a:defRPr>
            </a:lvl1pPr>
          </a:lstStyle>
          <a:p>
            <a:fld id="{3AF21FA0-C69A-D549-B93E-AD7DB9D7EB7A}" type="slidenum">
              <a:rPr lang="en-US" smtClean="0"/>
              <a:pPr/>
              <a:t>‹#›</a:t>
            </a:fld>
            <a:endParaRPr lang="en-US" dirty="0"/>
          </a:p>
        </p:txBody>
      </p:sp>
    </p:spTree>
    <p:extLst>
      <p:ext uri="{BB962C8B-B14F-4D97-AF65-F5344CB8AC3E}">
        <p14:creationId xmlns:p14="http://schemas.microsoft.com/office/powerpoint/2010/main" val="3996437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5"/>
          <p:cNvSpPr txBox="1">
            <a:spLocks/>
          </p:cNvSpPr>
          <p:nvPr userDrawn="1"/>
        </p:nvSpPr>
        <p:spPr>
          <a:xfrm>
            <a:off x="322415" y="7441142"/>
            <a:ext cx="336919" cy="228600"/>
          </a:xfrm>
          <a:prstGeom prst="rect">
            <a:avLst/>
          </a:prstGeom>
        </p:spPr>
        <p:txBody>
          <a:bodyPr/>
          <a:lstStyle>
            <a:defPPr>
              <a:defRPr lang="en-US"/>
            </a:defPPr>
            <a:lvl1pPr marL="0" algn="l" defTabSz="509412" rtl="0" eaLnBrk="1" latinLnBrk="0" hangingPunct="1">
              <a:defRPr sz="1000" b="1" kern="1200">
                <a:solidFill>
                  <a:schemeClr val="bg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a:lstStyle>
          <a:p>
            <a:fld id="{3AF21FA0-C69A-D549-B93E-AD7DB9D7EB7A}" type="slidenum">
              <a:rPr lang="en-US" smtClean="0"/>
              <a:pPr/>
              <a:t>‹#›</a:t>
            </a:fld>
            <a:endParaRPr lang="en-US" dirty="0"/>
          </a:p>
        </p:txBody>
      </p:sp>
    </p:spTree>
    <p:extLst>
      <p:ext uri="{BB962C8B-B14F-4D97-AF65-F5344CB8AC3E}">
        <p14:creationId xmlns:p14="http://schemas.microsoft.com/office/powerpoint/2010/main" val="676892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917245" y="1579563"/>
            <a:ext cx="3886200" cy="5169927"/>
          </a:xfrm>
        </p:spPr>
        <p:txBody>
          <a:bodyPr/>
          <a:lstStyle>
            <a:lvl1pPr>
              <a:defRPr sz="22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254625" y="1579563"/>
            <a:ext cx="3886200" cy="5169927"/>
          </a:xfrm>
        </p:spPr>
        <p:txBody>
          <a:bodyPr/>
          <a:lstStyle>
            <a:lvl1pPr marL="0" indent="0">
              <a:buNone/>
              <a:defRPr sz="22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endParaRPr lang="en-US" dirty="0"/>
          </a:p>
        </p:txBody>
      </p:sp>
      <p:sp>
        <p:nvSpPr>
          <p:cNvPr id="8" name="Slide Number Placeholder 5"/>
          <p:cNvSpPr txBox="1">
            <a:spLocks/>
          </p:cNvSpPr>
          <p:nvPr userDrawn="1"/>
        </p:nvSpPr>
        <p:spPr>
          <a:xfrm>
            <a:off x="322415" y="7441142"/>
            <a:ext cx="336919" cy="228600"/>
          </a:xfrm>
          <a:prstGeom prst="rect">
            <a:avLst/>
          </a:prstGeom>
        </p:spPr>
        <p:txBody>
          <a:bodyPr/>
          <a:lstStyle>
            <a:defPPr>
              <a:defRPr lang="en-US"/>
            </a:defPPr>
            <a:lvl1pPr marL="0" algn="l" defTabSz="509412" rtl="0" eaLnBrk="1" latinLnBrk="0" hangingPunct="1">
              <a:defRPr sz="1000" b="1" kern="1200">
                <a:solidFill>
                  <a:schemeClr val="bg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a:lstStyle>
          <a:p>
            <a:fld id="{3AF21FA0-C69A-D549-B93E-AD7DB9D7EB7A}" type="slidenum">
              <a:rPr lang="en-US" smtClean="0"/>
              <a:pPr/>
              <a:t>‹#›</a:t>
            </a:fld>
            <a:endParaRPr lang="en-US" dirty="0"/>
          </a:p>
        </p:txBody>
      </p:sp>
    </p:spTree>
    <p:extLst>
      <p:ext uri="{BB962C8B-B14F-4D97-AF65-F5344CB8AC3E}">
        <p14:creationId xmlns:p14="http://schemas.microsoft.com/office/powerpoint/2010/main" val="278295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deb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7244" y="1579563"/>
            <a:ext cx="4508807" cy="5169927"/>
          </a:xfrm>
        </p:spPr>
        <p:txBody>
          <a:bodyPr/>
          <a:lstStyle>
            <a:lvl1pPr>
              <a:defRPr sz="22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txBox="1">
            <a:spLocks/>
          </p:cNvSpPr>
          <p:nvPr userDrawn="1"/>
        </p:nvSpPr>
        <p:spPr>
          <a:xfrm>
            <a:off x="322415" y="7441142"/>
            <a:ext cx="336919" cy="228600"/>
          </a:xfrm>
          <a:prstGeom prst="rect">
            <a:avLst/>
          </a:prstGeom>
        </p:spPr>
        <p:txBody>
          <a:bodyPr/>
          <a:lstStyle>
            <a:defPPr>
              <a:defRPr lang="en-US"/>
            </a:defPPr>
            <a:lvl1pPr marL="0" algn="l" defTabSz="509412" rtl="0" eaLnBrk="1" latinLnBrk="0" hangingPunct="1">
              <a:defRPr sz="1000" b="1" kern="1200">
                <a:solidFill>
                  <a:schemeClr val="bg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a:lstStyle>
          <a:p>
            <a:fld id="{3AF21FA0-C69A-D549-B93E-AD7DB9D7EB7A}" type="slidenum">
              <a:rPr lang="en-US" smtClean="0"/>
              <a:pPr/>
              <a:t>‹#›</a:t>
            </a:fld>
            <a:endParaRPr lang="en-US" dirty="0"/>
          </a:p>
        </p:txBody>
      </p:sp>
    </p:spTree>
    <p:extLst>
      <p:ext uri="{BB962C8B-B14F-4D97-AF65-F5344CB8AC3E}">
        <p14:creationId xmlns:p14="http://schemas.microsoft.com/office/powerpoint/2010/main" val="3734919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right Green Divider">
    <p:spTree>
      <p:nvGrpSpPr>
        <p:cNvPr id="1" name=""/>
        <p:cNvGrpSpPr/>
        <p:nvPr/>
      </p:nvGrpSpPr>
      <p:grpSpPr>
        <a:xfrm>
          <a:off x="0" y="0"/>
          <a:ext cx="0" cy="0"/>
          <a:chOff x="0" y="0"/>
          <a:chExt cx="0" cy="0"/>
        </a:xfrm>
      </p:grpSpPr>
      <p:sp>
        <p:nvSpPr>
          <p:cNvPr id="12" name="Content Placeholder 2"/>
          <p:cNvSpPr>
            <a:spLocks noGrp="1"/>
          </p:cNvSpPr>
          <p:nvPr>
            <p:ph idx="1" hasCustomPrompt="1"/>
          </p:nvPr>
        </p:nvSpPr>
        <p:spPr>
          <a:xfrm>
            <a:off x="3330576" y="2723175"/>
            <a:ext cx="5810250" cy="455406"/>
          </a:xfrm>
        </p:spPr>
        <p:txBody>
          <a:bodyPr anchor="b" anchorCtr="0"/>
          <a:lstStyle>
            <a:lvl1pPr marL="0" indent="0">
              <a:buNone/>
              <a:defRPr sz="1800" b="0">
                <a:solidFill>
                  <a:schemeClr val="accent1"/>
                </a:solidFill>
              </a:defRPr>
            </a:lvl1pPr>
          </a:lstStyle>
          <a:p>
            <a:pPr lvl="0"/>
            <a:r>
              <a:rPr lang="en-US" dirty="0"/>
              <a:t>CLICK TO EDIT MASTER TEXT STYLES</a:t>
            </a:r>
          </a:p>
        </p:txBody>
      </p:sp>
      <p:sp>
        <p:nvSpPr>
          <p:cNvPr id="16" name="Title 1"/>
          <p:cNvSpPr>
            <a:spLocks noGrp="1"/>
          </p:cNvSpPr>
          <p:nvPr>
            <p:ph type="ctrTitle" hasCustomPrompt="1"/>
          </p:nvPr>
        </p:nvSpPr>
        <p:spPr>
          <a:xfrm>
            <a:off x="3330576" y="3275676"/>
            <a:ext cx="5810250" cy="2439961"/>
          </a:xfrm>
        </p:spPr>
        <p:txBody>
          <a:bodyPr anchor="t" anchorCtr="0">
            <a:noAutofit/>
          </a:bodyPr>
          <a:lstStyle>
            <a:lvl1pPr>
              <a:defRPr sz="3800">
                <a:solidFill>
                  <a:schemeClr val="accent2"/>
                </a:solidFill>
              </a:defRPr>
            </a:lvl1pPr>
          </a:lstStyle>
          <a:p>
            <a:r>
              <a:rPr lang="en-US" dirty="0"/>
              <a:t>Title goes here</a:t>
            </a:r>
          </a:p>
        </p:txBody>
      </p:sp>
      <p:pic>
        <p:nvPicPr>
          <p:cNvPr id="10" name="Picture 9" descr="PPT-0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3936" y="0"/>
            <a:ext cx="3334512" cy="2602992"/>
          </a:xfrm>
          <a:prstGeom prst="rect">
            <a:avLst/>
          </a:prstGeom>
        </p:spPr>
      </p:pic>
      <p:sp>
        <p:nvSpPr>
          <p:cNvPr id="5" name="Slide Number Placeholder 5"/>
          <p:cNvSpPr>
            <a:spLocks noGrp="1"/>
          </p:cNvSpPr>
          <p:nvPr>
            <p:ph type="sldNum" sz="quarter" idx="4"/>
          </p:nvPr>
        </p:nvSpPr>
        <p:spPr>
          <a:xfrm>
            <a:off x="322415" y="7441142"/>
            <a:ext cx="336919" cy="228600"/>
          </a:xfrm>
          <a:prstGeom prst="rect">
            <a:avLst/>
          </a:prstGeom>
        </p:spPr>
        <p:txBody>
          <a:bodyPr/>
          <a:lstStyle>
            <a:lvl1pPr>
              <a:defRPr sz="1000" b="1">
                <a:solidFill>
                  <a:schemeClr val="bg1"/>
                </a:solidFill>
              </a:defRPr>
            </a:lvl1pPr>
          </a:lstStyle>
          <a:p>
            <a:fld id="{3AF21FA0-C69A-D549-B93E-AD7DB9D7EB7A}" type="slidenum">
              <a:rPr lang="en-US" smtClean="0"/>
              <a:pPr/>
              <a:t>‹#›</a:t>
            </a:fld>
            <a:endParaRPr lang="en-US" dirty="0"/>
          </a:p>
        </p:txBody>
      </p:sp>
    </p:spTree>
    <p:extLst>
      <p:ext uri="{BB962C8B-B14F-4D97-AF65-F5344CB8AC3E}">
        <p14:creationId xmlns:p14="http://schemas.microsoft.com/office/powerpoint/2010/main" val="3738434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een Divider">
    <p:spTree>
      <p:nvGrpSpPr>
        <p:cNvPr id="1" name=""/>
        <p:cNvGrpSpPr/>
        <p:nvPr/>
      </p:nvGrpSpPr>
      <p:grpSpPr>
        <a:xfrm>
          <a:off x="0" y="0"/>
          <a:ext cx="0" cy="0"/>
          <a:chOff x="0" y="0"/>
          <a:chExt cx="0" cy="0"/>
        </a:xfrm>
      </p:grpSpPr>
      <p:sp>
        <p:nvSpPr>
          <p:cNvPr id="14" name="Title 1"/>
          <p:cNvSpPr>
            <a:spLocks noGrp="1"/>
          </p:cNvSpPr>
          <p:nvPr>
            <p:ph type="ctrTitle" hasCustomPrompt="1"/>
          </p:nvPr>
        </p:nvSpPr>
        <p:spPr>
          <a:xfrm>
            <a:off x="3330576" y="3275676"/>
            <a:ext cx="5810250" cy="2439961"/>
          </a:xfrm>
        </p:spPr>
        <p:txBody>
          <a:bodyPr anchor="t" anchorCtr="0">
            <a:noAutofit/>
          </a:bodyPr>
          <a:lstStyle>
            <a:lvl1pPr>
              <a:defRPr sz="3800">
                <a:solidFill>
                  <a:schemeClr val="accent3"/>
                </a:solidFill>
              </a:defRPr>
            </a:lvl1pPr>
          </a:lstStyle>
          <a:p>
            <a:r>
              <a:rPr lang="en-US" dirty="0"/>
              <a:t>Title goes here</a:t>
            </a:r>
          </a:p>
        </p:txBody>
      </p:sp>
      <p:sp>
        <p:nvSpPr>
          <p:cNvPr id="19" name="Content Placeholder 2"/>
          <p:cNvSpPr>
            <a:spLocks noGrp="1"/>
          </p:cNvSpPr>
          <p:nvPr>
            <p:ph idx="1" hasCustomPrompt="1"/>
          </p:nvPr>
        </p:nvSpPr>
        <p:spPr>
          <a:xfrm>
            <a:off x="3330576" y="2723175"/>
            <a:ext cx="5810250" cy="455406"/>
          </a:xfrm>
        </p:spPr>
        <p:txBody>
          <a:bodyPr anchor="b" anchorCtr="0"/>
          <a:lstStyle>
            <a:lvl1pPr marL="0" indent="0">
              <a:buNone/>
              <a:defRPr sz="1800" b="0">
                <a:solidFill>
                  <a:schemeClr val="accent1"/>
                </a:solidFill>
              </a:defRPr>
            </a:lvl1pPr>
          </a:lstStyle>
          <a:p>
            <a:pPr lvl="0"/>
            <a:r>
              <a:rPr lang="en-US" dirty="0"/>
              <a:t>CLICK TO EDIT MASTER TEXT STYLES</a:t>
            </a:r>
          </a:p>
        </p:txBody>
      </p:sp>
      <p:pic>
        <p:nvPicPr>
          <p:cNvPr id="9" name="Picture 8" descr="PPT-0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3936" y="0"/>
            <a:ext cx="3334512" cy="2602992"/>
          </a:xfrm>
          <a:prstGeom prst="rect">
            <a:avLst/>
          </a:prstGeom>
        </p:spPr>
      </p:pic>
    </p:spTree>
    <p:extLst>
      <p:ext uri="{BB962C8B-B14F-4D97-AF65-F5344CB8AC3E}">
        <p14:creationId xmlns:p14="http://schemas.microsoft.com/office/powerpoint/2010/main" val="33321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right Blue Divider">
    <p:spTree>
      <p:nvGrpSpPr>
        <p:cNvPr id="1" name=""/>
        <p:cNvGrpSpPr/>
        <p:nvPr/>
      </p:nvGrpSpPr>
      <p:grpSpPr>
        <a:xfrm>
          <a:off x="0" y="0"/>
          <a:ext cx="0" cy="0"/>
          <a:chOff x="0" y="0"/>
          <a:chExt cx="0" cy="0"/>
        </a:xfrm>
      </p:grpSpPr>
      <p:sp>
        <p:nvSpPr>
          <p:cNvPr id="16" name="Title 1"/>
          <p:cNvSpPr>
            <a:spLocks noGrp="1"/>
          </p:cNvSpPr>
          <p:nvPr>
            <p:ph type="ctrTitle" hasCustomPrompt="1"/>
          </p:nvPr>
        </p:nvSpPr>
        <p:spPr>
          <a:xfrm>
            <a:off x="3330576" y="3275676"/>
            <a:ext cx="5810250" cy="2439961"/>
          </a:xfrm>
        </p:spPr>
        <p:txBody>
          <a:bodyPr anchor="t" anchorCtr="0">
            <a:noAutofit/>
          </a:bodyPr>
          <a:lstStyle>
            <a:lvl1pPr>
              <a:defRPr sz="3800">
                <a:solidFill>
                  <a:schemeClr val="accent4"/>
                </a:solidFill>
              </a:defRPr>
            </a:lvl1pPr>
          </a:lstStyle>
          <a:p>
            <a:r>
              <a:rPr lang="en-US" dirty="0"/>
              <a:t>Title goes here</a:t>
            </a:r>
          </a:p>
        </p:txBody>
      </p:sp>
      <p:sp>
        <p:nvSpPr>
          <p:cNvPr id="21" name="Content Placeholder 2"/>
          <p:cNvSpPr>
            <a:spLocks noGrp="1"/>
          </p:cNvSpPr>
          <p:nvPr>
            <p:ph idx="1" hasCustomPrompt="1"/>
          </p:nvPr>
        </p:nvSpPr>
        <p:spPr>
          <a:xfrm>
            <a:off x="3330576" y="2723175"/>
            <a:ext cx="5810250" cy="455406"/>
          </a:xfrm>
        </p:spPr>
        <p:txBody>
          <a:bodyPr anchor="b" anchorCtr="0"/>
          <a:lstStyle>
            <a:lvl1pPr marL="0" indent="0">
              <a:buNone/>
              <a:defRPr sz="1800" b="0">
                <a:solidFill>
                  <a:schemeClr val="accent1"/>
                </a:solidFill>
              </a:defRPr>
            </a:lvl1pPr>
          </a:lstStyle>
          <a:p>
            <a:pPr lvl="0"/>
            <a:r>
              <a:rPr lang="en-US" dirty="0"/>
              <a:t>CLICK TO EDIT MASTER TEXT STYLES</a:t>
            </a:r>
          </a:p>
        </p:txBody>
      </p:sp>
      <p:pic>
        <p:nvPicPr>
          <p:cNvPr id="9" name="Picture 8" descr="PPT-0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3936" y="0"/>
            <a:ext cx="3334512" cy="2602992"/>
          </a:xfrm>
          <a:prstGeom prst="rect">
            <a:avLst/>
          </a:prstGeom>
        </p:spPr>
      </p:pic>
    </p:spTree>
    <p:extLst>
      <p:ext uri="{BB962C8B-B14F-4D97-AF65-F5344CB8AC3E}">
        <p14:creationId xmlns:p14="http://schemas.microsoft.com/office/powerpoint/2010/main" val="33321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footer_fresh.jpg"/>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0" y="7031736"/>
            <a:ext cx="10058400" cy="740664"/>
          </a:xfrm>
          <a:prstGeom prst="rect">
            <a:avLst/>
          </a:prstGeom>
        </p:spPr>
      </p:pic>
      <p:sp>
        <p:nvSpPr>
          <p:cNvPr id="2" name="Title Placeholder 1"/>
          <p:cNvSpPr>
            <a:spLocks noGrp="1"/>
          </p:cNvSpPr>
          <p:nvPr>
            <p:ph type="title"/>
          </p:nvPr>
        </p:nvSpPr>
        <p:spPr>
          <a:xfrm>
            <a:off x="914400" y="-4670"/>
            <a:ext cx="7315200" cy="1124712"/>
          </a:xfrm>
          <a:prstGeom prst="rect">
            <a:avLst/>
          </a:prstGeom>
        </p:spPr>
        <p:txBody>
          <a:bodyPr vert="horz" lIns="0" tIns="0" rIns="101882" bIns="0" rtlCol="0" anchor="b" anchorCtr="0">
            <a:noAutofit/>
          </a:bodyPr>
          <a:lstStyle/>
          <a:p>
            <a:r>
              <a:rPr lang="en-US" dirty="0"/>
              <a:t>Click to edit Master title style</a:t>
            </a:r>
          </a:p>
        </p:txBody>
      </p:sp>
      <p:sp>
        <p:nvSpPr>
          <p:cNvPr id="3" name="Text Placeholder 2"/>
          <p:cNvSpPr>
            <a:spLocks noGrp="1"/>
          </p:cNvSpPr>
          <p:nvPr>
            <p:ph type="body" idx="1"/>
          </p:nvPr>
        </p:nvSpPr>
        <p:spPr>
          <a:xfrm>
            <a:off x="914400" y="1587677"/>
            <a:ext cx="8229600" cy="517888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4"/>
          </p:nvPr>
        </p:nvSpPr>
        <p:spPr>
          <a:xfrm>
            <a:off x="322415" y="7441142"/>
            <a:ext cx="336919" cy="228600"/>
          </a:xfrm>
          <a:prstGeom prst="rect">
            <a:avLst/>
          </a:prstGeom>
        </p:spPr>
        <p:txBody>
          <a:bodyPr/>
          <a:lstStyle>
            <a:lvl1pPr>
              <a:defRPr sz="1000" b="1">
                <a:solidFill>
                  <a:schemeClr val="bg1"/>
                </a:solidFill>
              </a:defRPr>
            </a:lvl1pPr>
          </a:lstStyle>
          <a:p>
            <a:fld id="{3AF21FA0-C69A-D549-B93E-AD7DB9D7EB7A}" type="slidenum">
              <a:rPr lang="en-US" smtClean="0"/>
              <a:pPr/>
              <a:t>‹#›</a:t>
            </a:fld>
            <a:endParaRPr lang="en-US" dirty="0"/>
          </a:p>
        </p:txBody>
      </p:sp>
    </p:spTree>
    <p:extLst>
      <p:ext uri="{BB962C8B-B14F-4D97-AF65-F5344CB8AC3E}">
        <p14:creationId xmlns:p14="http://schemas.microsoft.com/office/powerpoint/2010/main" val="33540958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2" r:id="rId4"/>
    <p:sldLayoutId id="2147483656" r:id="rId5"/>
    <p:sldLayoutId id="2147483651" r:id="rId6"/>
    <p:sldLayoutId id="2147483654" r:id="rId7"/>
    <p:sldLayoutId id="2147483655"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509412" rtl="0" eaLnBrk="1" latinLnBrk="0" hangingPunct="1">
        <a:spcBef>
          <a:spcPct val="0"/>
        </a:spcBef>
        <a:buNone/>
        <a:defRPr sz="3000" b="1" i="0" kern="1200" spc="-111">
          <a:solidFill>
            <a:schemeClr val="tx2"/>
          </a:solidFill>
          <a:latin typeface="Times New Roman"/>
          <a:ea typeface="+mj-ea"/>
          <a:cs typeface="Times New Roman"/>
        </a:defRPr>
      </a:lvl1pPr>
    </p:titleStyle>
    <p:bodyStyle>
      <a:lvl1pPr marL="251169" indent="-251169" algn="l" defTabSz="509412" rtl="0" eaLnBrk="1" latinLnBrk="0" hangingPunct="1">
        <a:lnSpc>
          <a:spcPct val="110000"/>
        </a:lnSpc>
        <a:spcBef>
          <a:spcPts val="1000"/>
        </a:spcBef>
        <a:buSzPct val="80000"/>
        <a:buFont typeface="Arial"/>
        <a:buChar char="•"/>
        <a:defRPr sz="2200" b="0" kern="1200">
          <a:solidFill>
            <a:schemeClr val="accent1"/>
          </a:solidFill>
          <a:latin typeface="+mn-lt"/>
          <a:ea typeface="+mn-ea"/>
          <a:cs typeface="+mn-cs"/>
        </a:defRPr>
      </a:lvl1pPr>
      <a:lvl2pPr marL="512950" indent="-261781" algn="l" defTabSz="509412" rtl="0" eaLnBrk="1" latinLnBrk="0" hangingPunct="1">
        <a:lnSpc>
          <a:spcPct val="110000"/>
        </a:lnSpc>
        <a:spcBef>
          <a:spcPts val="1000"/>
        </a:spcBef>
        <a:buSzPct val="80000"/>
        <a:buFont typeface="Arial"/>
        <a:buChar char="–"/>
        <a:defRPr sz="1800" kern="1200">
          <a:solidFill>
            <a:schemeClr val="accent1"/>
          </a:solidFill>
          <a:latin typeface="+mn-lt"/>
          <a:ea typeface="+mn-ea"/>
          <a:cs typeface="+mn-cs"/>
        </a:defRPr>
      </a:lvl2pPr>
      <a:lvl3pPr marL="765888" indent="-252938" algn="l" defTabSz="509412" rtl="0" eaLnBrk="1" latinLnBrk="0" hangingPunct="1">
        <a:lnSpc>
          <a:spcPct val="110000"/>
        </a:lnSpc>
        <a:spcBef>
          <a:spcPts val="1000"/>
        </a:spcBef>
        <a:buSzPct val="80000"/>
        <a:buFont typeface="Arial"/>
        <a:buChar char="•"/>
        <a:defRPr sz="1800" i="1" kern="1200">
          <a:solidFill>
            <a:schemeClr val="accent1"/>
          </a:solidFill>
          <a:latin typeface="+mn-lt"/>
          <a:ea typeface="+mn-ea"/>
          <a:cs typeface="+mn-cs"/>
        </a:defRPr>
      </a:lvl3pPr>
      <a:lvl4pPr marL="1017056" indent="-251169" algn="l" defTabSz="509412" rtl="0" eaLnBrk="1" latinLnBrk="0" hangingPunct="1">
        <a:lnSpc>
          <a:spcPct val="110000"/>
        </a:lnSpc>
        <a:spcBef>
          <a:spcPts val="1000"/>
        </a:spcBef>
        <a:buSzPct val="80000"/>
        <a:buFont typeface="Arial"/>
        <a:buChar char="–"/>
        <a:defRPr sz="1800" kern="1200">
          <a:solidFill>
            <a:schemeClr val="accent1"/>
          </a:solidFill>
          <a:latin typeface="+mn-lt"/>
          <a:ea typeface="+mn-ea"/>
          <a:cs typeface="+mn-cs"/>
        </a:defRPr>
      </a:lvl4pPr>
      <a:lvl5pPr marL="1278838" indent="-261781" algn="l" defTabSz="509412" rtl="0" eaLnBrk="1" latinLnBrk="0" hangingPunct="1">
        <a:lnSpc>
          <a:spcPct val="110000"/>
        </a:lnSpc>
        <a:spcBef>
          <a:spcPts val="1000"/>
        </a:spcBef>
        <a:buSzPct val="80000"/>
        <a:buFont typeface="Arial"/>
        <a:buChar char="»"/>
        <a:defRPr sz="1800" kern="1200">
          <a:solidFill>
            <a:schemeClr val="accent1"/>
          </a:solidFill>
          <a:latin typeface="+mn-lt"/>
          <a:ea typeface="+mn-ea"/>
          <a:cs typeface="+mn-cs"/>
        </a:defRPr>
      </a:lvl5pPr>
      <a:lvl6pPr marL="2801767" indent="-254706" algn="l" defTabSz="509412" rtl="0" eaLnBrk="1" latinLnBrk="0" hangingPunct="1">
        <a:spcBef>
          <a:spcPct val="20000"/>
        </a:spcBef>
        <a:buFont typeface="Arial"/>
        <a:buChar char="•"/>
        <a:defRPr sz="22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9412" rtl="0" eaLnBrk="1" latinLnBrk="0" hangingPunct="1">
        <a:defRPr sz="2000" kern="1200">
          <a:solidFill>
            <a:schemeClr val="tx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5.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15.emf"/></Relationships>
</file>

<file path=ppt/slides/_rels/slide1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17.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18.xml"/><Relationship Id="rId7" Type="http://schemas.openxmlformats.org/officeDocument/2006/relationships/diagramColors" Target="../diagrams/colors3.xml"/><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efom.crs.org/efom"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0" y="1"/>
            <a:ext cx="10058400" cy="1293962"/>
          </a:xfrm>
          <a:solidFill>
            <a:srgbClr val="CCF6CA"/>
          </a:solidFill>
        </p:spPr>
        <p:txBody>
          <a:bodyPr/>
          <a:lstStyle/>
          <a:p>
            <a:pPr algn="ctr"/>
            <a:r>
              <a:rPr lang="en-US" sz="4400" b="0" dirty="0">
                <a:solidFill>
                  <a:schemeClr val="tx1"/>
                </a:solidFill>
                <a:latin typeface="Palatino" charset="0"/>
                <a:ea typeface="Palatino" charset="0"/>
                <a:cs typeface="Palatino" charset="0"/>
              </a:rPr>
              <a:t>Operations in Emergencies:</a:t>
            </a:r>
            <a:br>
              <a:rPr lang="en-US" sz="4400" b="0" dirty="0">
                <a:solidFill>
                  <a:schemeClr val="tx1"/>
                </a:solidFill>
                <a:latin typeface="Palatino" charset="0"/>
                <a:ea typeface="Palatino" charset="0"/>
                <a:cs typeface="Palatino" charset="0"/>
              </a:rPr>
            </a:br>
            <a:r>
              <a:rPr lang="en-US" sz="4400" dirty="0">
                <a:latin typeface="Palatino" charset="0"/>
                <a:ea typeface="Palatino" charset="0"/>
                <a:cs typeface="Palatino" charset="0"/>
              </a:rPr>
              <a:t>Staffing Considerations</a:t>
            </a:r>
          </a:p>
        </p:txBody>
      </p:sp>
      <p:pic>
        <p:nvPicPr>
          <p:cNvPr id="8" name="Content Placeholder 5" descr="Tsunami.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0934" y="1403851"/>
            <a:ext cx="8396531" cy="5546533"/>
          </a:xfrm>
          <a:prstGeom prst="rect">
            <a:avLst/>
          </a:prstGeom>
        </p:spPr>
      </p:pic>
    </p:spTree>
    <p:extLst>
      <p:ext uri="{BB962C8B-B14F-4D97-AF65-F5344CB8AC3E}">
        <p14:creationId xmlns:p14="http://schemas.microsoft.com/office/powerpoint/2010/main" val="192510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3AF21FA0-C69A-D549-B93E-AD7DB9D7EB7A}" type="slidenum">
              <a:rPr lang="en-US" smtClean="0"/>
              <a:pPr/>
              <a:t>10</a:t>
            </a:fld>
            <a:endParaRPr lang="en-US" dirty="0"/>
          </a:p>
        </p:txBody>
      </p:sp>
      <p:sp>
        <p:nvSpPr>
          <p:cNvPr id="5" name="Title 1"/>
          <p:cNvSpPr>
            <a:spLocks noGrp="1"/>
          </p:cNvSpPr>
          <p:nvPr>
            <p:ph type="title"/>
          </p:nvPr>
        </p:nvSpPr>
        <p:spPr>
          <a:xfrm>
            <a:off x="0" y="359228"/>
            <a:ext cx="10058400" cy="760813"/>
          </a:xfrm>
          <a:solidFill>
            <a:srgbClr val="CCF6CA"/>
          </a:solidFill>
        </p:spPr>
        <p:txBody>
          <a:bodyPr/>
          <a:lstStyle/>
          <a:p>
            <a:pPr algn="ctr"/>
            <a:r>
              <a:rPr lang="en-US" sz="4000" dirty="0">
                <a:solidFill>
                  <a:schemeClr val="tx1"/>
                </a:solidFill>
                <a:latin typeface="Palatino" panose="02040502050505030304" pitchFamily="18" charset="0"/>
              </a:rPr>
              <a:t>	</a:t>
            </a:r>
            <a:r>
              <a:rPr lang="en-US" sz="4400" b="0" dirty="0">
                <a:solidFill>
                  <a:schemeClr val="tx1"/>
                </a:solidFill>
                <a:latin typeface="Palatino" panose="02040502050505030304" pitchFamily="18" charset="0"/>
              </a:rPr>
              <a:t>Staffing Needs</a:t>
            </a:r>
          </a:p>
        </p:txBody>
      </p:sp>
      <p:sp>
        <p:nvSpPr>
          <p:cNvPr id="14" name="Content Placeholder 2"/>
          <p:cNvSpPr>
            <a:spLocks noGrp="1"/>
          </p:cNvSpPr>
          <p:nvPr>
            <p:ph idx="1"/>
          </p:nvPr>
        </p:nvSpPr>
        <p:spPr>
          <a:xfrm>
            <a:off x="-179613" y="1289958"/>
            <a:ext cx="9825796" cy="6151184"/>
          </a:xfrm>
        </p:spPr>
        <p:txBody>
          <a:bodyPr/>
          <a:lstStyle/>
          <a:p>
            <a:pPr marL="765888" lvl="4" indent="0">
              <a:buNone/>
            </a:pPr>
            <a:r>
              <a:rPr lang="en-US" sz="3600" b="1" dirty="0">
                <a:latin typeface="Palatino" panose="02040502050505030304" pitchFamily="18" charset="0"/>
              </a:rPr>
              <a:t>&amp;</a:t>
            </a:r>
            <a:r>
              <a:rPr lang="en-US" sz="3600" b="1" i="0" dirty="0">
                <a:latin typeface="Palatino" panose="02040502050505030304" pitchFamily="18" charset="0"/>
              </a:rPr>
              <a:t> </a:t>
            </a:r>
            <a:r>
              <a:rPr lang="en-US" sz="3600" b="1" i="1" dirty="0">
                <a:solidFill>
                  <a:schemeClr val="tx2"/>
                </a:solidFill>
                <a:latin typeface="Palatino" panose="02040502050505030304" pitchFamily="18" charset="0"/>
              </a:rPr>
              <a:t>the structure </a:t>
            </a:r>
            <a:r>
              <a:rPr lang="en-US" sz="3600" b="1" i="0" dirty="0">
                <a:latin typeface="Palatino" panose="02040502050505030304" pitchFamily="18" charset="0"/>
              </a:rPr>
              <a:t>needed                                   to carry this out…</a:t>
            </a:r>
          </a:p>
        </p:txBody>
      </p:sp>
      <p:sp>
        <p:nvSpPr>
          <p:cNvPr id="16" name="Oval 15"/>
          <p:cNvSpPr/>
          <p:nvPr/>
        </p:nvSpPr>
        <p:spPr>
          <a:xfrm>
            <a:off x="476569" y="3850639"/>
            <a:ext cx="2426780" cy="2503207"/>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latin typeface="Palatino" panose="02040502050505030304" pitchFamily="18" charset="0"/>
              </a:rPr>
              <a:t>Main Office</a:t>
            </a:r>
          </a:p>
        </p:txBody>
      </p:sp>
      <p:sp>
        <p:nvSpPr>
          <p:cNvPr id="17" name="Rounded Rectangle 16"/>
          <p:cNvSpPr/>
          <p:nvPr/>
        </p:nvSpPr>
        <p:spPr>
          <a:xfrm>
            <a:off x="6419664" y="1559313"/>
            <a:ext cx="3209622" cy="1233563"/>
          </a:xfrm>
          <a:prstGeom prst="round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latin typeface="Palatino" panose="02040502050505030304" pitchFamily="18" charset="0"/>
              </a:rPr>
              <a:t>Partners</a:t>
            </a:r>
          </a:p>
        </p:txBody>
      </p:sp>
      <p:sp>
        <p:nvSpPr>
          <p:cNvPr id="18" name="Oval 17"/>
          <p:cNvSpPr/>
          <p:nvPr/>
        </p:nvSpPr>
        <p:spPr>
          <a:xfrm>
            <a:off x="4830575" y="4102303"/>
            <a:ext cx="2340163" cy="2143774"/>
          </a:xfrm>
          <a:prstGeom prst="ellipse">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latin typeface="Palatino" panose="02040502050505030304" pitchFamily="18" charset="0"/>
              </a:rPr>
              <a:t>District Field Office</a:t>
            </a:r>
          </a:p>
        </p:txBody>
      </p:sp>
      <p:sp>
        <p:nvSpPr>
          <p:cNvPr id="19" name="Oval 18"/>
          <p:cNvSpPr/>
          <p:nvPr/>
        </p:nvSpPr>
        <p:spPr>
          <a:xfrm>
            <a:off x="8063133" y="5156641"/>
            <a:ext cx="1570877" cy="1308225"/>
          </a:xfrm>
          <a:prstGeom prst="ellipse">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latin typeface="Palatino" panose="02040502050505030304" pitchFamily="18" charset="0"/>
              </a:rPr>
              <a:t>Field Office</a:t>
            </a:r>
          </a:p>
        </p:txBody>
      </p:sp>
      <p:sp>
        <p:nvSpPr>
          <p:cNvPr id="20" name="Oval 19"/>
          <p:cNvSpPr/>
          <p:nvPr/>
        </p:nvSpPr>
        <p:spPr>
          <a:xfrm>
            <a:off x="8062332" y="3713458"/>
            <a:ext cx="1570878" cy="1308225"/>
          </a:xfrm>
          <a:prstGeom prst="ellipse">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latin typeface="Palatino" panose="02040502050505030304" pitchFamily="18" charset="0"/>
              </a:rPr>
              <a:t>Field Office</a:t>
            </a:r>
          </a:p>
        </p:txBody>
      </p:sp>
      <p:cxnSp>
        <p:nvCxnSpPr>
          <p:cNvPr id="22" name="Straight Connector 21"/>
          <p:cNvCxnSpPr/>
          <p:nvPr/>
        </p:nvCxnSpPr>
        <p:spPr>
          <a:xfrm flipV="1">
            <a:off x="3312826" y="2836142"/>
            <a:ext cx="2863494" cy="1181204"/>
          </a:xfrm>
          <a:prstGeom prst="line">
            <a:avLst/>
          </a:prstGeom>
          <a:ln>
            <a:solidFill>
              <a:schemeClr val="accent1"/>
            </a:solidFill>
            <a:prstDash val="sysDash"/>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3795744" y="5191699"/>
            <a:ext cx="95976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7284375" y="5237418"/>
            <a:ext cx="777957" cy="232730"/>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V="1">
            <a:off x="7264688" y="4717067"/>
            <a:ext cx="817333" cy="290682"/>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V="1">
            <a:off x="6716807" y="3431765"/>
            <a:ext cx="358495" cy="730763"/>
          </a:xfrm>
          <a:prstGeom prst="line">
            <a:avLst/>
          </a:prstGeom>
          <a:ln>
            <a:solidFill>
              <a:schemeClr val="accent1"/>
            </a:solidFill>
            <a:prstDash val="sysDash"/>
          </a:ln>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2903349" y="2660391"/>
            <a:ext cx="3436458" cy="1441912"/>
          </a:xfrm>
          <a:prstGeom prst="rect">
            <a:avLst/>
          </a:prstGeom>
          <a:solidFill>
            <a:schemeClr val="bg1"/>
          </a:solidFill>
        </p:spPr>
        <p:txBody>
          <a:bodyPr wrap="square" rtlCol="0">
            <a:spAutoFit/>
          </a:bodyPr>
          <a:lstStyle/>
          <a:p>
            <a:endParaRPr lang="en-US" dirty="0"/>
          </a:p>
        </p:txBody>
      </p:sp>
      <p:sp>
        <p:nvSpPr>
          <p:cNvPr id="21" name="Oval 20"/>
          <p:cNvSpPr/>
          <p:nvPr/>
        </p:nvSpPr>
        <p:spPr>
          <a:xfrm>
            <a:off x="282210" y="3365843"/>
            <a:ext cx="3308795" cy="3161053"/>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latin typeface="Palatino" panose="02040502050505030304" pitchFamily="18" charset="0"/>
              </a:rPr>
              <a:t>Main Office</a:t>
            </a:r>
          </a:p>
        </p:txBody>
      </p:sp>
      <p:sp>
        <p:nvSpPr>
          <p:cNvPr id="26" name="Rounded Rectangle 25"/>
          <p:cNvSpPr/>
          <p:nvPr/>
        </p:nvSpPr>
        <p:spPr>
          <a:xfrm>
            <a:off x="6419663" y="2804351"/>
            <a:ext cx="3238221" cy="492456"/>
          </a:xfrm>
          <a:prstGeom prst="round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latin typeface="Palatino" panose="02040502050505030304" pitchFamily="18" charset="0"/>
              </a:rPr>
              <a:t>CRS </a:t>
            </a:r>
            <a:r>
              <a:rPr lang="en-US" sz="2800" dirty="0" err="1">
                <a:latin typeface="Palatino" panose="02040502050505030304" pitchFamily="18" charset="0"/>
              </a:rPr>
              <a:t>Secondments</a:t>
            </a:r>
            <a:endParaRPr lang="en-US" sz="2800" dirty="0">
              <a:latin typeface="Palatino" panose="02040502050505030304" pitchFamily="18" charset="0"/>
            </a:endParaRPr>
          </a:p>
        </p:txBody>
      </p:sp>
    </p:spTree>
    <p:custDataLst>
      <p:tags r:id="rId1"/>
    </p:custDataLst>
    <p:extLst>
      <p:ext uri="{BB962C8B-B14F-4D97-AF65-F5344CB8AC3E}">
        <p14:creationId xmlns:p14="http://schemas.microsoft.com/office/powerpoint/2010/main" val="1009210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fade">
                                      <p:cBhvr>
                                        <p:cTn id="33" dur="500"/>
                                        <p:tgtEl>
                                          <p:spTgt spid="48"/>
                                        </p:tgtEl>
                                      </p:cBhvr>
                                    </p:animEffect>
                                  </p:childTnLst>
                                </p:cTn>
                              </p:par>
                              <p:par>
                                <p:cTn id="34" presetID="10" presetClass="entr" presetSubtype="0" fill="hold"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par>
                                <p:cTn id="40" presetID="10" presetClass="entr" presetSubtype="0" fill="hold" nodeType="with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500"/>
                                        <p:tgtEl>
                                          <p:spTgt spid="3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500"/>
                                        <p:tgtEl>
                                          <p:spTgt spid="20"/>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500"/>
                                        <p:tgtEl>
                                          <p:spTgt spid="2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48" grpId="0" animBg="1"/>
      <p:bldP spid="21" grpId="0" animBg="1"/>
      <p:bldP spid="2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801419628"/>
              </p:ext>
            </p:extLst>
          </p:nvPr>
        </p:nvGraphicFramePr>
        <p:xfrm>
          <a:off x="164892" y="1467580"/>
          <a:ext cx="9713625" cy="5337952"/>
        </p:xfrm>
        <a:graphic>
          <a:graphicData uri="http://schemas.openxmlformats.org/drawingml/2006/table">
            <a:tbl>
              <a:tblPr firstRow="1" bandRow="1">
                <a:tableStyleId>{00A15C55-8517-42AA-B614-E9B94910E393}</a:tableStyleId>
              </a:tblPr>
              <a:tblGrid>
                <a:gridCol w="1966709">
                  <a:extLst>
                    <a:ext uri="{9D8B030D-6E8A-4147-A177-3AD203B41FA5}">
                      <a16:colId xmlns:a16="http://schemas.microsoft.com/office/drawing/2014/main" val="2195709685"/>
                    </a:ext>
                  </a:extLst>
                </a:gridCol>
                <a:gridCol w="1936729">
                  <a:extLst>
                    <a:ext uri="{9D8B030D-6E8A-4147-A177-3AD203B41FA5}">
                      <a16:colId xmlns:a16="http://schemas.microsoft.com/office/drawing/2014/main" val="2775329778"/>
                    </a:ext>
                  </a:extLst>
                </a:gridCol>
                <a:gridCol w="1936729">
                  <a:extLst>
                    <a:ext uri="{9D8B030D-6E8A-4147-A177-3AD203B41FA5}">
                      <a16:colId xmlns:a16="http://schemas.microsoft.com/office/drawing/2014/main" val="4153776894"/>
                    </a:ext>
                  </a:extLst>
                </a:gridCol>
                <a:gridCol w="1936729">
                  <a:extLst>
                    <a:ext uri="{9D8B030D-6E8A-4147-A177-3AD203B41FA5}">
                      <a16:colId xmlns:a16="http://schemas.microsoft.com/office/drawing/2014/main" val="3817867153"/>
                    </a:ext>
                  </a:extLst>
                </a:gridCol>
                <a:gridCol w="1936729">
                  <a:extLst>
                    <a:ext uri="{9D8B030D-6E8A-4147-A177-3AD203B41FA5}">
                      <a16:colId xmlns:a16="http://schemas.microsoft.com/office/drawing/2014/main" val="3787415189"/>
                    </a:ext>
                  </a:extLst>
                </a:gridCol>
              </a:tblGrid>
              <a:tr h="774997">
                <a:tc>
                  <a:txBody>
                    <a:bodyPr/>
                    <a:lstStyle/>
                    <a:p>
                      <a:pPr algn="ctr"/>
                      <a:r>
                        <a:rPr lang="en-US" dirty="0">
                          <a:latin typeface="Palatino" panose="02040502050505030304" pitchFamily="18" charset="0"/>
                        </a:rPr>
                        <a:t>FUNCTIONS</a:t>
                      </a:r>
                    </a:p>
                  </a:txBody>
                  <a:tcPr anchor="ctr"/>
                </a:tc>
                <a:tc>
                  <a:txBody>
                    <a:bodyPr/>
                    <a:lstStyle/>
                    <a:p>
                      <a:pPr algn="ctr"/>
                      <a:r>
                        <a:rPr lang="en-US" dirty="0">
                          <a:latin typeface="Palatino" panose="02040502050505030304" pitchFamily="18" charset="0"/>
                        </a:rPr>
                        <a:t>Main Office</a:t>
                      </a:r>
                    </a:p>
                  </a:txBody>
                  <a:tcPr anchor="ctr"/>
                </a:tc>
                <a:tc>
                  <a:txBody>
                    <a:bodyPr/>
                    <a:lstStyle/>
                    <a:p>
                      <a:pPr algn="ctr"/>
                      <a:r>
                        <a:rPr lang="en-US" dirty="0">
                          <a:latin typeface="Palatino" panose="02040502050505030304" pitchFamily="18" charset="0"/>
                        </a:rPr>
                        <a:t>District -</a:t>
                      </a:r>
                      <a:r>
                        <a:rPr lang="en-US" baseline="0" dirty="0">
                          <a:latin typeface="Palatino" panose="02040502050505030304" pitchFamily="18" charset="0"/>
                        </a:rPr>
                        <a:t> Level</a:t>
                      </a:r>
                      <a:r>
                        <a:rPr lang="en-US" dirty="0">
                          <a:latin typeface="Palatino" panose="02040502050505030304" pitchFamily="18" charset="0"/>
                        </a:rPr>
                        <a:t>     Field Office</a:t>
                      </a:r>
                    </a:p>
                  </a:txBody>
                  <a:tcPr anchor="ctr"/>
                </a:tc>
                <a:tc>
                  <a:txBody>
                    <a:bodyPr/>
                    <a:lstStyle/>
                    <a:p>
                      <a:pPr algn="ctr"/>
                      <a:r>
                        <a:rPr lang="en-US" dirty="0">
                          <a:latin typeface="Palatino" panose="02040502050505030304" pitchFamily="18" charset="0"/>
                        </a:rPr>
                        <a:t>Local Field Office</a:t>
                      </a:r>
                    </a:p>
                  </a:txBody>
                  <a:tcPr anchor="ctr"/>
                </a:tc>
                <a:tc>
                  <a:txBody>
                    <a:bodyPr/>
                    <a:lstStyle/>
                    <a:p>
                      <a:pPr algn="ctr"/>
                      <a:r>
                        <a:rPr lang="en-US" dirty="0">
                          <a:latin typeface="Palatino" panose="02040502050505030304" pitchFamily="18" charset="0"/>
                        </a:rPr>
                        <a:t>Seconded</a:t>
                      </a:r>
                      <a:r>
                        <a:rPr lang="en-US" baseline="0" dirty="0">
                          <a:latin typeface="Palatino" panose="02040502050505030304" pitchFamily="18" charset="0"/>
                        </a:rPr>
                        <a:t> to Partner</a:t>
                      </a:r>
                      <a:endParaRPr lang="en-US" dirty="0">
                        <a:latin typeface="Palatino" panose="02040502050505030304" pitchFamily="18" charset="0"/>
                      </a:endParaRPr>
                    </a:p>
                  </a:txBody>
                  <a:tcPr anchor="ctr"/>
                </a:tc>
                <a:extLst>
                  <a:ext uri="{0D108BD9-81ED-4DB2-BD59-A6C34878D82A}">
                    <a16:rowId xmlns:a16="http://schemas.microsoft.com/office/drawing/2014/main" val="2736327383"/>
                  </a:ext>
                </a:extLst>
              </a:tr>
              <a:tr h="745988">
                <a:tc>
                  <a:txBody>
                    <a:bodyPr/>
                    <a:lstStyle/>
                    <a:p>
                      <a:r>
                        <a:rPr lang="en-US" dirty="0">
                          <a:latin typeface="Palatino" panose="02040502050505030304" pitchFamily="18" charset="0"/>
                        </a:rPr>
                        <a:t>Senior</a:t>
                      </a:r>
                      <a:r>
                        <a:rPr lang="en-US" baseline="0" dirty="0">
                          <a:latin typeface="Palatino" panose="02040502050505030304" pitchFamily="18" charset="0"/>
                        </a:rPr>
                        <a:t> Ops Management</a:t>
                      </a:r>
                      <a:endParaRPr lang="en-US" dirty="0">
                        <a:latin typeface="Palatino" panose="02040502050505030304" pitchFamily="18" charset="0"/>
                      </a:endParaRPr>
                    </a:p>
                  </a:txBody>
                  <a:tcPr anchor="ctr"/>
                </a:tc>
                <a:tc>
                  <a:txBody>
                    <a:bodyPr/>
                    <a:lstStyle/>
                    <a:p>
                      <a:pPr algn="ctr"/>
                      <a:endParaRPr lang="en-US" i="1" dirty="0">
                        <a:latin typeface="Palatino" panose="02040502050505030304" pitchFamily="18" charset="0"/>
                      </a:endParaRPr>
                    </a:p>
                  </a:txBody>
                  <a:tcPr anchor="ctr"/>
                </a:tc>
                <a:tc>
                  <a:txBody>
                    <a:bodyPr/>
                    <a:lstStyle/>
                    <a:p>
                      <a:pPr algn="ctr"/>
                      <a:endParaRPr lang="en-US" i="1" dirty="0">
                        <a:latin typeface="Palatino" panose="02040502050505030304" pitchFamily="18" charset="0"/>
                      </a:endParaRPr>
                    </a:p>
                  </a:txBody>
                  <a:tcPr anchor="ctr"/>
                </a:tc>
                <a:tc>
                  <a:txBody>
                    <a:bodyPr/>
                    <a:lstStyle/>
                    <a:p>
                      <a:pPr algn="ctr"/>
                      <a:endParaRPr lang="en-US" i="1" dirty="0">
                        <a:latin typeface="Palatino" panose="02040502050505030304" pitchFamily="18" charset="0"/>
                      </a:endParaRPr>
                    </a:p>
                  </a:txBody>
                  <a:tcPr anchor="ctr"/>
                </a:tc>
                <a:tc>
                  <a:txBody>
                    <a:bodyPr/>
                    <a:lstStyle/>
                    <a:p>
                      <a:pPr algn="ctr"/>
                      <a:endParaRPr lang="en-US" i="1" dirty="0">
                        <a:latin typeface="Palatino" panose="02040502050505030304" pitchFamily="18" charset="0"/>
                      </a:endParaRPr>
                    </a:p>
                  </a:txBody>
                  <a:tcPr anchor="ctr"/>
                </a:tc>
                <a:extLst>
                  <a:ext uri="{0D108BD9-81ED-4DB2-BD59-A6C34878D82A}">
                    <a16:rowId xmlns:a16="http://schemas.microsoft.com/office/drawing/2014/main" val="1605660246"/>
                  </a:ext>
                </a:extLst>
              </a:tr>
              <a:tr h="745988">
                <a:tc>
                  <a:txBody>
                    <a:bodyPr/>
                    <a:lstStyle/>
                    <a:p>
                      <a:r>
                        <a:rPr lang="en-US" dirty="0">
                          <a:latin typeface="Palatino" panose="02040502050505030304" pitchFamily="18" charset="0"/>
                        </a:rPr>
                        <a:t>Supply Chain</a:t>
                      </a:r>
                    </a:p>
                  </a:txBody>
                  <a:tcPr anchor="ctr"/>
                </a:tc>
                <a:tc>
                  <a:txBody>
                    <a:bodyPr/>
                    <a:lstStyle/>
                    <a:p>
                      <a:pPr algn="ctr"/>
                      <a:r>
                        <a:rPr lang="en-US" i="1" dirty="0">
                          <a:solidFill>
                            <a:srgbClr val="C00000"/>
                          </a:solidFill>
                          <a:latin typeface="Palatino" panose="02040502050505030304" pitchFamily="18" charset="0"/>
                        </a:rPr>
                        <a:t>Immediate    need</a:t>
                      </a:r>
                    </a:p>
                  </a:txBody>
                  <a:tcPr anchor="ctr"/>
                </a:tc>
                <a:tc>
                  <a:txBody>
                    <a:bodyPr/>
                    <a:lstStyle/>
                    <a:p>
                      <a:pPr algn="ctr"/>
                      <a:r>
                        <a:rPr lang="en-US" i="1" dirty="0">
                          <a:solidFill>
                            <a:srgbClr val="C00000"/>
                          </a:solidFill>
                          <a:latin typeface="Palatino" panose="02040502050505030304" pitchFamily="18" charset="0"/>
                        </a:rPr>
                        <a:t>Immediate     need</a:t>
                      </a:r>
                    </a:p>
                  </a:txBody>
                  <a:tcPr anchor="ctr"/>
                </a:tc>
                <a:tc>
                  <a:txBody>
                    <a:bodyPr/>
                    <a:lstStyle/>
                    <a:p>
                      <a:pPr algn="ctr"/>
                      <a:r>
                        <a:rPr lang="en-US" i="1" dirty="0">
                          <a:solidFill>
                            <a:srgbClr val="C00000"/>
                          </a:solidFill>
                          <a:latin typeface="Palatino" panose="02040502050505030304" pitchFamily="18" charset="0"/>
                        </a:rPr>
                        <a:t>n/a</a:t>
                      </a:r>
                    </a:p>
                  </a:txBody>
                  <a:tcPr anchor="ctr"/>
                </a:tc>
                <a:tc>
                  <a:txBody>
                    <a:bodyPr/>
                    <a:lstStyle/>
                    <a:p>
                      <a:pPr algn="ctr"/>
                      <a:r>
                        <a:rPr lang="en-US" i="1" dirty="0">
                          <a:solidFill>
                            <a:srgbClr val="C00000"/>
                          </a:solidFill>
                          <a:latin typeface="Palatino" panose="02040502050505030304" pitchFamily="18" charset="0"/>
                        </a:rPr>
                        <a:t>Immediate     need</a:t>
                      </a:r>
                    </a:p>
                  </a:txBody>
                  <a:tcPr anchor="ctr"/>
                </a:tc>
                <a:extLst>
                  <a:ext uri="{0D108BD9-81ED-4DB2-BD59-A6C34878D82A}">
                    <a16:rowId xmlns:a16="http://schemas.microsoft.com/office/drawing/2014/main" val="1232288059"/>
                  </a:ext>
                </a:extLst>
              </a:tr>
              <a:tr h="745988">
                <a:tc>
                  <a:txBody>
                    <a:bodyPr/>
                    <a:lstStyle/>
                    <a:p>
                      <a:r>
                        <a:rPr lang="en-US" dirty="0">
                          <a:latin typeface="Palatino" panose="02040502050505030304" pitchFamily="18" charset="0"/>
                        </a:rPr>
                        <a:t>Fleet</a:t>
                      </a:r>
                    </a:p>
                  </a:txBody>
                  <a:tcPr anchor="ctr"/>
                </a:tc>
                <a:tc>
                  <a:txBody>
                    <a:bodyPr/>
                    <a:lstStyle/>
                    <a:p>
                      <a:pPr algn="ctr"/>
                      <a:endParaRPr lang="en-US" i="1" dirty="0">
                        <a:latin typeface="Palatino" panose="02040502050505030304" pitchFamily="18" charset="0"/>
                      </a:endParaRPr>
                    </a:p>
                  </a:txBody>
                  <a:tcPr anchor="ctr"/>
                </a:tc>
                <a:tc>
                  <a:txBody>
                    <a:bodyPr/>
                    <a:lstStyle/>
                    <a:p>
                      <a:pPr algn="ctr"/>
                      <a:endParaRPr lang="en-US" i="1" dirty="0">
                        <a:latin typeface="Palatino" panose="02040502050505030304" pitchFamily="18" charset="0"/>
                      </a:endParaRPr>
                    </a:p>
                  </a:txBody>
                  <a:tcPr anchor="ctr"/>
                </a:tc>
                <a:tc>
                  <a:txBody>
                    <a:bodyPr/>
                    <a:lstStyle/>
                    <a:p>
                      <a:pPr algn="ctr"/>
                      <a:endParaRPr lang="en-US" i="1">
                        <a:latin typeface="Palatino" panose="02040502050505030304" pitchFamily="18" charset="0"/>
                      </a:endParaRPr>
                    </a:p>
                  </a:txBody>
                  <a:tcPr anchor="ctr"/>
                </a:tc>
                <a:tc>
                  <a:txBody>
                    <a:bodyPr/>
                    <a:lstStyle/>
                    <a:p>
                      <a:pPr algn="ctr"/>
                      <a:endParaRPr lang="en-US" i="1" dirty="0">
                        <a:latin typeface="Palatino" panose="02040502050505030304" pitchFamily="18" charset="0"/>
                      </a:endParaRPr>
                    </a:p>
                  </a:txBody>
                  <a:tcPr anchor="ctr"/>
                </a:tc>
                <a:extLst>
                  <a:ext uri="{0D108BD9-81ED-4DB2-BD59-A6C34878D82A}">
                    <a16:rowId xmlns:a16="http://schemas.microsoft.com/office/drawing/2014/main" val="962631041"/>
                  </a:ext>
                </a:extLst>
              </a:tr>
              <a:tr h="774997">
                <a:tc>
                  <a:txBody>
                    <a:bodyPr/>
                    <a:lstStyle/>
                    <a:p>
                      <a:r>
                        <a:rPr lang="en-US" dirty="0">
                          <a:latin typeface="Palatino" panose="02040502050505030304" pitchFamily="18" charset="0"/>
                        </a:rPr>
                        <a:t>Facilities &amp; IT</a:t>
                      </a:r>
                    </a:p>
                  </a:txBody>
                  <a:tcPr anchor="ctr"/>
                </a:tc>
                <a:tc>
                  <a:txBody>
                    <a:bodyPr/>
                    <a:lstStyle/>
                    <a:p>
                      <a:pPr algn="ctr"/>
                      <a:endParaRPr lang="en-US" i="1" dirty="0">
                        <a:latin typeface="Palatino" panose="02040502050505030304" pitchFamily="18" charset="0"/>
                      </a:endParaRPr>
                    </a:p>
                  </a:txBody>
                  <a:tcPr anchor="ctr"/>
                </a:tc>
                <a:tc>
                  <a:txBody>
                    <a:bodyPr/>
                    <a:lstStyle/>
                    <a:p>
                      <a:pPr algn="ctr"/>
                      <a:endParaRPr lang="en-US" i="1" dirty="0">
                        <a:latin typeface="Palatino" panose="02040502050505030304" pitchFamily="18" charset="0"/>
                      </a:endParaRPr>
                    </a:p>
                  </a:txBody>
                  <a:tcPr anchor="ctr"/>
                </a:tc>
                <a:tc>
                  <a:txBody>
                    <a:bodyPr/>
                    <a:lstStyle/>
                    <a:p>
                      <a:pPr algn="ctr"/>
                      <a:endParaRPr lang="en-US" i="1">
                        <a:latin typeface="Palatino" panose="02040502050505030304" pitchFamily="18" charset="0"/>
                      </a:endParaRPr>
                    </a:p>
                  </a:txBody>
                  <a:tcPr anchor="ctr"/>
                </a:tc>
                <a:tc>
                  <a:txBody>
                    <a:bodyPr/>
                    <a:lstStyle/>
                    <a:p>
                      <a:pPr algn="ctr"/>
                      <a:endParaRPr lang="en-US" i="1" dirty="0">
                        <a:latin typeface="Palatino" panose="02040502050505030304" pitchFamily="18" charset="0"/>
                      </a:endParaRPr>
                    </a:p>
                  </a:txBody>
                  <a:tcPr anchor="ctr"/>
                </a:tc>
                <a:extLst>
                  <a:ext uri="{0D108BD9-81ED-4DB2-BD59-A6C34878D82A}">
                    <a16:rowId xmlns:a16="http://schemas.microsoft.com/office/drawing/2014/main" val="3401516807"/>
                  </a:ext>
                </a:extLst>
              </a:tr>
              <a:tr h="774997">
                <a:tc>
                  <a:txBody>
                    <a:bodyPr/>
                    <a:lstStyle/>
                    <a:p>
                      <a:r>
                        <a:rPr lang="en-US" dirty="0">
                          <a:latin typeface="Palatino" panose="02040502050505030304" pitchFamily="18" charset="0"/>
                        </a:rPr>
                        <a:t>Human Resources</a:t>
                      </a:r>
                    </a:p>
                  </a:txBody>
                  <a:tcPr anchor="ctr"/>
                </a:tc>
                <a:tc>
                  <a:txBody>
                    <a:bodyPr/>
                    <a:lstStyle/>
                    <a:p>
                      <a:pPr algn="ctr"/>
                      <a:endParaRPr lang="en-US" i="1" dirty="0">
                        <a:latin typeface="Palatino" panose="02040502050505030304" pitchFamily="18" charset="0"/>
                      </a:endParaRPr>
                    </a:p>
                  </a:txBody>
                  <a:tcPr anchor="ctr"/>
                </a:tc>
                <a:tc>
                  <a:txBody>
                    <a:bodyPr/>
                    <a:lstStyle/>
                    <a:p>
                      <a:pPr algn="ctr"/>
                      <a:endParaRPr lang="en-US" i="1">
                        <a:latin typeface="Palatino" panose="02040502050505030304" pitchFamily="18" charset="0"/>
                      </a:endParaRPr>
                    </a:p>
                  </a:txBody>
                  <a:tcPr anchor="ctr"/>
                </a:tc>
                <a:tc>
                  <a:txBody>
                    <a:bodyPr/>
                    <a:lstStyle/>
                    <a:p>
                      <a:pPr algn="ctr"/>
                      <a:endParaRPr lang="en-US" i="1">
                        <a:latin typeface="Palatino" panose="02040502050505030304" pitchFamily="18" charset="0"/>
                      </a:endParaRPr>
                    </a:p>
                  </a:txBody>
                  <a:tcPr anchor="ctr"/>
                </a:tc>
                <a:tc>
                  <a:txBody>
                    <a:bodyPr/>
                    <a:lstStyle/>
                    <a:p>
                      <a:pPr algn="ctr"/>
                      <a:endParaRPr lang="en-US" i="1" dirty="0">
                        <a:latin typeface="Palatino" panose="02040502050505030304" pitchFamily="18" charset="0"/>
                      </a:endParaRPr>
                    </a:p>
                  </a:txBody>
                  <a:tcPr anchor="ctr"/>
                </a:tc>
                <a:extLst>
                  <a:ext uri="{0D108BD9-81ED-4DB2-BD59-A6C34878D82A}">
                    <a16:rowId xmlns:a16="http://schemas.microsoft.com/office/drawing/2014/main" val="2682647074"/>
                  </a:ext>
                </a:extLst>
              </a:tr>
              <a:tr h="774997">
                <a:tc>
                  <a:txBody>
                    <a:bodyPr/>
                    <a:lstStyle/>
                    <a:p>
                      <a:r>
                        <a:rPr lang="en-US" dirty="0">
                          <a:latin typeface="Palatino" panose="02040502050505030304" pitchFamily="18" charset="0"/>
                        </a:rPr>
                        <a:t>Finance</a:t>
                      </a:r>
                    </a:p>
                  </a:txBody>
                  <a:tcPr anchor="ctr"/>
                </a:tc>
                <a:tc>
                  <a:txBody>
                    <a:bodyPr/>
                    <a:lstStyle/>
                    <a:p>
                      <a:pPr algn="ctr"/>
                      <a:endParaRPr lang="en-US" i="1" dirty="0">
                        <a:latin typeface="Palatino" panose="02040502050505030304" pitchFamily="18" charset="0"/>
                      </a:endParaRPr>
                    </a:p>
                  </a:txBody>
                  <a:tcPr anchor="ctr"/>
                </a:tc>
                <a:tc>
                  <a:txBody>
                    <a:bodyPr/>
                    <a:lstStyle/>
                    <a:p>
                      <a:pPr algn="ctr"/>
                      <a:endParaRPr lang="en-US" i="1" dirty="0">
                        <a:latin typeface="Palatino" panose="02040502050505030304" pitchFamily="18" charset="0"/>
                      </a:endParaRPr>
                    </a:p>
                  </a:txBody>
                  <a:tcPr anchor="ctr"/>
                </a:tc>
                <a:tc>
                  <a:txBody>
                    <a:bodyPr/>
                    <a:lstStyle/>
                    <a:p>
                      <a:pPr algn="ctr"/>
                      <a:endParaRPr lang="en-US" i="1" dirty="0">
                        <a:latin typeface="Palatino" panose="02040502050505030304" pitchFamily="18" charset="0"/>
                      </a:endParaRPr>
                    </a:p>
                  </a:txBody>
                  <a:tcPr anchor="ctr"/>
                </a:tc>
                <a:tc>
                  <a:txBody>
                    <a:bodyPr/>
                    <a:lstStyle/>
                    <a:p>
                      <a:pPr algn="ctr"/>
                      <a:endParaRPr lang="en-US" i="1" dirty="0">
                        <a:latin typeface="Palatino" panose="02040502050505030304" pitchFamily="18" charset="0"/>
                      </a:endParaRPr>
                    </a:p>
                  </a:txBody>
                  <a:tcPr anchor="ctr"/>
                </a:tc>
                <a:extLst>
                  <a:ext uri="{0D108BD9-81ED-4DB2-BD59-A6C34878D82A}">
                    <a16:rowId xmlns:a16="http://schemas.microsoft.com/office/drawing/2014/main" val="2966736081"/>
                  </a:ext>
                </a:extLst>
              </a:tr>
            </a:tbl>
          </a:graphicData>
        </a:graphic>
      </p:graphicFrame>
      <p:sp>
        <p:nvSpPr>
          <p:cNvPr id="4" name="Slide Number Placeholder 3"/>
          <p:cNvSpPr>
            <a:spLocks noGrp="1"/>
          </p:cNvSpPr>
          <p:nvPr>
            <p:ph type="sldNum" sz="quarter" idx="4"/>
          </p:nvPr>
        </p:nvSpPr>
        <p:spPr/>
        <p:txBody>
          <a:bodyPr/>
          <a:lstStyle/>
          <a:p>
            <a:fld id="{3AF21FA0-C69A-D549-B93E-AD7DB9D7EB7A}" type="slidenum">
              <a:rPr lang="en-US" smtClean="0"/>
              <a:pPr/>
              <a:t>11</a:t>
            </a:fld>
            <a:endParaRPr lang="en-US" dirty="0"/>
          </a:p>
        </p:txBody>
      </p:sp>
      <p:sp>
        <p:nvSpPr>
          <p:cNvPr id="6" name="Title 1"/>
          <p:cNvSpPr>
            <a:spLocks noGrp="1"/>
          </p:cNvSpPr>
          <p:nvPr>
            <p:ph type="title"/>
          </p:nvPr>
        </p:nvSpPr>
        <p:spPr>
          <a:xfrm>
            <a:off x="0" y="404734"/>
            <a:ext cx="10058400" cy="715308"/>
          </a:xfrm>
          <a:solidFill>
            <a:srgbClr val="CCF6CA"/>
          </a:solidFill>
        </p:spPr>
        <p:txBody>
          <a:bodyPr/>
          <a:lstStyle/>
          <a:p>
            <a:pPr algn="ctr"/>
            <a:r>
              <a:rPr lang="en-US" sz="4000" dirty="0">
                <a:solidFill>
                  <a:schemeClr val="tx1"/>
                </a:solidFill>
                <a:latin typeface="Palatino" panose="02040502050505030304" pitchFamily="18" charset="0"/>
              </a:rPr>
              <a:t>	</a:t>
            </a:r>
            <a:r>
              <a:rPr lang="en-US" sz="4400" b="0" dirty="0">
                <a:solidFill>
                  <a:schemeClr val="tx1"/>
                </a:solidFill>
                <a:latin typeface="Palatino" panose="02040502050505030304" pitchFamily="18" charset="0"/>
              </a:rPr>
              <a:t>Staffing Plan  (Operations Example)</a:t>
            </a:r>
          </a:p>
        </p:txBody>
      </p:sp>
      <p:sp>
        <p:nvSpPr>
          <p:cNvPr id="7" name="TextBox 6"/>
          <p:cNvSpPr txBox="1"/>
          <p:nvPr/>
        </p:nvSpPr>
        <p:spPr>
          <a:xfrm>
            <a:off x="2143593" y="1454429"/>
            <a:ext cx="7941038" cy="780945"/>
          </a:xfrm>
          <a:prstGeom prst="rect">
            <a:avLst/>
          </a:prstGeom>
          <a:solidFill>
            <a:schemeClr val="bg1"/>
          </a:solidFill>
        </p:spPr>
        <p:txBody>
          <a:bodyPr wrap="square" rtlCol="0">
            <a:spAutoFit/>
          </a:bodyPr>
          <a:lstStyle/>
          <a:p>
            <a:endParaRPr lang="en-US" dirty="0"/>
          </a:p>
        </p:txBody>
      </p:sp>
      <p:sp>
        <p:nvSpPr>
          <p:cNvPr id="11" name="TextBox 10"/>
          <p:cNvSpPr txBox="1"/>
          <p:nvPr/>
        </p:nvSpPr>
        <p:spPr>
          <a:xfrm>
            <a:off x="2143593" y="2222222"/>
            <a:ext cx="7914807" cy="4676935"/>
          </a:xfrm>
          <a:prstGeom prst="rect">
            <a:avLst/>
          </a:prstGeom>
          <a:solidFill>
            <a:schemeClr val="bg1"/>
          </a:solidFill>
        </p:spPr>
        <p:txBody>
          <a:bodyPr wrap="square" rtlCol="0">
            <a:spAutoFit/>
          </a:bodyPr>
          <a:lstStyle/>
          <a:p>
            <a:endParaRPr lang="en-US" dirty="0"/>
          </a:p>
        </p:txBody>
      </p:sp>
      <p:graphicFrame>
        <p:nvGraphicFramePr>
          <p:cNvPr id="13" name="Content Placeholder 4"/>
          <p:cNvGraphicFramePr>
            <a:graphicFrameLocks/>
          </p:cNvGraphicFramePr>
          <p:nvPr>
            <p:extLst>
              <p:ext uri="{D42A27DB-BD31-4B8C-83A1-F6EECF244321}">
                <p14:modId xmlns:p14="http://schemas.microsoft.com/office/powerpoint/2010/main" val="1299344886"/>
              </p:ext>
            </p:extLst>
          </p:nvPr>
        </p:nvGraphicFramePr>
        <p:xfrm>
          <a:off x="180529" y="1467580"/>
          <a:ext cx="9697341" cy="5337952"/>
        </p:xfrm>
        <a:graphic>
          <a:graphicData uri="http://schemas.openxmlformats.org/drawingml/2006/table">
            <a:tbl>
              <a:tblPr firstRow="1" bandRow="1">
                <a:tableStyleId>{7DF18680-E054-41AD-8BC1-D1AEF772440D}</a:tableStyleId>
              </a:tblPr>
              <a:tblGrid>
                <a:gridCol w="1950425">
                  <a:extLst>
                    <a:ext uri="{9D8B030D-6E8A-4147-A177-3AD203B41FA5}">
                      <a16:colId xmlns:a16="http://schemas.microsoft.com/office/drawing/2014/main" val="2195709685"/>
                    </a:ext>
                  </a:extLst>
                </a:gridCol>
                <a:gridCol w="1936729">
                  <a:extLst>
                    <a:ext uri="{9D8B030D-6E8A-4147-A177-3AD203B41FA5}">
                      <a16:colId xmlns:a16="http://schemas.microsoft.com/office/drawing/2014/main" val="2775329778"/>
                    </a:ext>
                  </a:extLst>
                </a:gridCol>
                <a:gridCol w="1936729">
                  <a:extLst>
                    <a:ext uri="{9D8B030D-6E8A-4147-A177-3AD203B41FA5}">
                      <a16:colId xmlns:a16="http://schemas.microsoft.com/office/drawing/2014/main" val="4153776894"/>
                    </a:ext>
                  </a:extLst>
                </a:gridCol>
                <a:gridCol w="1936729">
                  <a:extLst>
                    <a:ext uri="{9D8B030D-6E8A-4147-A177-3AD203B41FA5}">
                      <a16:colId xmlns:a16="http://schemas.microsoft.com/office/drawing/2014/main" val="3817867153"/>
                    </a:ext>
                  </a:extLst>
                </a:gridCol>
                <a:gridCol w="1936729">
                  <a:extLst>
                    <a:ext uri="{9D8B030D-6E8A-4147-A177-3AD203B41FA5}">
                      <a16:colId xmlns:a16="http://schemas.microsoft.com/office/drawing/2014/main" val="3787415189"/>
                    </a:ext>
                  </a:extLst>
                </a:gridCol>
              </a:tblGrid>
              <a:tr h="774997">
                <a:tc>
                  <a:txBody>
                    <a:bodyPr/>
                    <a:lstStyle/>
                    <a:p>
                      <a:pPr algn="ctr"/>
                      <a:r>
                        <a:rPr lang="en-US" dirty="0">
                          <a:latin typeface="Palatino" panose="02040502050505030304" pitchFamily="18" charset="0"/>
                        </a:rPr>
                        <a:t>FUNCTIONS</a:t>
                      </a:r>
                    </a:p>
                  </a:txBody>
                  <a:tcPr anchor="ctr"/>
                </a:tc>
                <a:tc>
                  <a:txBody>
                    <a:bodyPr/>
                    <a:lstStyle/>
                    <a:p>
                      <a:pPr algn="ctr"/>
                      <a:r>
                        <a:rPr lang="en-US" dirty="0">
                          <a:latin typeface="Palatino" panose="02040502050505030304" pitchFamily="18" charset="0"/>
                        </a:rPr>
                        <a:t>Main Office</a:t>
                      </a:r>
                    </a:p>
                  </a:txBody>
                  <a:tcPr anchor="ctr"/>
                </a:tc>
                <a:tc>
                  <a:txBody>
                    <a:bodyPr/>
                    <a:lstStyle/>
                    <a:p>
                      <a:pPr algn="ctr"/>
                      <a:r>
                        <a:rPr lang="en-US" dirty="0">
                          <a:latin typeface="Palatino" panose="02040502050505030304" pitchFamily="18" charset="0"/>
                        </a:rPr>
                        <a:t>District -</a:t>
                      </a:r>
                      <a:r>
                        <a:rPr lang="en-US" baseline="0" dirty="0">
                          <a:latin typeface="Palatino" panose="02040502050505030304" pitchFamily="18" charset="0"/>
                        </a:rPr>
                        <a:t> Level</a:t>
                      </a:r>
                      <a:r>
                        <a:rPr lang="en-US" dirty="0">
                          <a:latin typeface="Palatino" panose="02040502050505030304" pitchFamily="18" charset="0"/>
                        </a:rPr>
                        <a:t>     Field Office</a:t>
                      </a:r>
                    </a:p>
                  </a:txBody>
                  <a:tcPr anchor="ctr"/>
                </a:tc>
                <a:tc>
                  <a:txBody>
                    <a:bodyPr/>
                    <a:lstStyle/>
                    <a:p>
                      <a:pPr algn="ctr"/>
                      <a:r>
                        <a:rPr lang="en-US" dirty="0">
                          <a:latin typeface="Palatino" panose="02040502050505030304" pitchFamily="18" charset="0"/>
                        </a:rPr>
                        <a:t>Local Field Office</a:t>
                      </a:r>
                    </a:p>
                  </a:txBody>
                  <a:tcPr anchor="ctr"/>
                </a:tc>
                <a:tc>
                  <a:txBody>
                    <a:bodyPr/>
                    <a:lstStyle/>
                    <a:p>
                      <a:pPr algn="ctr"/>
                      <a:r>
                        <a:rPr lang="en-US" dirty="0">
                          <a:latin typeface="Palatino" panose="02040502050505030304" pitchFamily="18" charset="0"/>
                        </a:rPr>
                        <a:t>Seconded</a:t>
                      </a:r>
                      <a:r>
                        <a:rPr lang="en-US" baseline="0" dirty="0">
                          <a:latin typeface="Palatino" panose="02040502050505030304" pitchFamily="18" charset="0"/>
                        </a:rPr>
                        <a:t> to Partner</a:t>
                      </a:r>
                      <a:endParaRPr lang="en-US" dirty="0">
                        <a:latin typeface="Palatino" panose="02040502050505030304" pitchFamily="18" charset="0"/>
                      </a:endParaRPr>
                    </a:p>
                  </a:txBody>
                  <a:tcPr anchor="ctr"/>
                </a:tc>
                <a:extLst>
                  <a:ext uri="{0D108BD9-81ED-4DB2-BD59-A6C34878D82A}">
                    <a16:rowId xmlns:a16="http://schemas.microsoft.com/office/drawing/2014/main" val="2736327383"/>
                  </a:ext>
                </a:extLst>
              </a:tr>
              <a:tr h="745988">
                <a:tc>
                  <a:txBody>
                    <a:bodyPr/>
                    <a:lstStyle/>
                    <a:p>
                      <a:r>
                        <a:rPr lang="en-US" dirty="0">
                          <a:latin typeface="Palatino" panose="02040502050505030304" pitchFamily="18" charset="0"/>
                        </a:rPr>
                        <a:t>Senior</a:t>
                      </a:r>
                      <a:r>
                        <a:rPr lang="en-US" baseline="0" dirty="0">
                          <a:latin typeface="Palatino" panose="02040502050505030304" pitchFamily="18" charset="0"/>
                        </a:rPr>
                        <a:t> Ops Management</a:t>
                      </a:r>
                      <a:endParaRPr lang="en-US" dirty="0">
                        <a:latin typeface="Palatino" panose="02040502050505030304" pitchFamily="18" charset="0"/>
                      </a:endParaRPr>
                    </a:p>
                  </a:txBody>
                  <a:tcPr anchor="ctr"/>
                </a:tc>
                <a:tc>
                  <a:txBody>
                    <a:bodyPr/>
                    <a:lstStyle/>
                    <a:p>
                      <a:pPr algn="ctr"/>
                      <a:endParaRPr lang="en-US" i="1" dirty="0">
                        <a:latin typeface="Palatino" panose="02040502050505030304" pitchFamily="18" charset="0"/>
                      </a:endParaRPr>
                    </a:p>
                  </a:txBody>
                  <a:tcPr anchor="ctr"/>
                </a:tc>
                <a:tc>
                  <a:txBody>
                    <a:bodyPr/>
                    <a:lstStyle/>
                    <a:p>
                      <a:pPr algn="ctr"/>
                      <a:endParaRPr lang="en-US" i="1" dirty="0">
                        <a:latin typeface="Palatino" panose="02040502050505030304" pitchFamily="18" charset="0"/>
                      </a:endParaRPr>
                    </a:p>
                  </a:txBody>
                  <a:tcPr anchor="ctr"/>
                </a:tc>
                <a:tc>
                  <a:txBody>
                    <a:bodyPr/>
                    <a:lstStyle/>
                    <a:p>
                      <a:pPr algn="ctr"/>
                      <a:endParaRPr lang="en-US" i="1" dirty="0">
                        <a:latin typeface="Palatino" panose="02040502050505030304" pitchFamily="18" charset="0"/>
                      </a:endParaRPr>
                    </a:p>
                  </a:txBody>
                  <a:tcPr anchor="ctr"/>
                </a:tc>
                <a:tc>
                  <a:txBody>
                    <a:bodyPr/>
                    <a:lstStyle/>
                    <a:p>
                      <a:pPr algn="ctr"/>
                      <a:endParaRPr lang="en-US" i="1" dirty="0">
                        <a:latin typeface="Palatino" panose="02040502050505030304" pitchFamily="18" charset="0"/>
                      </a:endParaRPr>
                    </a:p>
                  </a:txBody>
                  <a:tcPr anchor="ctr"/>
                </a:tc>
                <a:extLst>
                  <a:ext uri="{0D108BD9-81ED-4DB2-BD59-A6C34878D82A}">
                    <a16:rowId xmlns:a16="http://schemas.microsoft.com/office/drawing/2014/main" val="1605660246"/>
                  </a:ext>
                </a:extLst>
              </a:tr>
              <a:tr h="745988">
                <a:tc>
                  <a:txBody>
                    <a:bodyPr/>
                    <a:lstStyle/>
                    <a:p>
                      <a:r>
                        <a:rPr lang="en-US" dirty="0">
                          <a:latin typeface="Palatino" panose="02040502050505030304" pitchFamily="18" charset="0"/>
                        </a:rPr>
                        <a:t>Supply Chain</a:t>
                      </a:r>
                    </a:p>
                  </a:txBody>
                  <a:tcPr anchor="ctr"/>
                </a:tc>
                <a:tc>
                  <a:txBody>
                    <a:bodyPr/>
                    <a:lstStyle/>
                    <a:p>
                      <a:pPr algn="ctr"/>
                      <a:r>
                        <a:rPr lang="en-US" i="1" dirty="0">
                          <a:solidFill>
                            <a:srgbClr val="C00000"/>
                          </a:solidFill>
                          <a:latin typeface="Palatino" panose="02040502050505030304" pitchFamily="18" charset="0"/>
                        </a:rPr>
                        <a:t>n/a</a:t>
                      </a:r>
                    </a:p>
                  </a:txBody>
                  <a:tcPr anchor="ctr"/>
                </a:tc>
                <a:tc>
                  <a:txBody>
                    <a:bodyPr/>
                    <a:lstStyle/>
                    <a:p>
                      <a:pPr algn="ctr"/>
                      <a:r>
                        <a:rPr lang="en-US" i="1" dirty="0">
                          <a:solidFill>
                            <a:srgbClr val="C00000"/>
                          </a:solidFill>
                          <a:latin typeface="Palatino" panose="02040502050505030304" pitchFamily="18" charset="0"/>
                        </a:rPr>
                        <a:t>Needed for 3-6</a:t>
                      </a:r>
                      <a:r>
                        <a:rPr lang="en-US" i="1" baseline="0" dirty="0">
                          <a:solidFill>
                            <a:srgbClr val="C00000"/>
                          </a:solidFill>
                          <a:latin typeface="Palatino" panose="02040502050505030304" pitchFamily="18" charset="0"/>
                        </a:rPr>
                        <a:t> months</a:t>
                      </a:r>
                      <a:endParaRPr lang="en-US" i="1" dirty="0">
                        <a:solidFill>
                          <a:srgbClr val="C00000"/>
                        </a:solidFill>
                        <a:latin typeface="Palatino" panose="02040502050505030304" pitchFamily="18" charset="0"/>
                      </a:endParaRPr>
                    </a:p>
                  </a:txBody>
                  <a:tcPr anchor="ctr"/>
                </a:tc>
                <a:tc>
                  <a:txBody>
                    <a:bodyPr/>
                    <a:lstStyle/>
                    <a:p>
                      <a:pPr algn="ctr"/>
                      <a:r>
                        <a:rPr lang="en-US" i="1" dirty="0">
                          <a:solidFill>
                            <a:srgbClr val="C00000"/>
                          </a:solidFill>
                          <a:latin typeface="Palatino" panose="02040502050505030304" pitchFamily="18" charset="0"/>
                        </a:rPr>
                        <a:t>n/a</a:t>
                      </a:r>
                    </a:p>
                  </a:txBody>
                  <a:tcPr anchor="ctr"/>
                </a:tc>
                <a:tc>
                  <a:txBody>
                    <a:bodyPr/>
                    <a:lstStyle/>
                    <a:p>
                      <a:pPr algn="ctr"/>
                      <a:r>
                        <a:rPr lang="en-US" i="1" dirty="0">
                          <a:solidFill>
                            <a:srgbClr val="C00000"/>
                          </a:solidFill>
                          <a:latin typeface="Palatino" panose="02040502050505030304" pitchFamily="18" charset="0"/>
                        </a:rPr>
                        <a:t>Needed for 3-6</a:t>
                      </a:r>
                      <a:r>
                        <a:rPr lang="en-US" i="1" baseline="0" dirty="0">
                          <a:solidFill>
                            <a:srgbClr val="C00000"/>
                          </a:solidFill>
                          <a:latin typeface="Palatino" panose="02040502050505030304" pitchFamily="18" charset="0"/>
                        </a:rPr>
                        <a:t> months</a:t>
                      </a:r>
                      <a:endParaRPr lang="en-US" i="1" dirty="0">
                        <a:solidFill>
                          <a:srgbClr val="C00000"/>
                        </a:solidFill>
                        <a:latin typeface="Palatino" panose="02040502050505030304" pitchFamily="18" charset="0"/>
                      </a:endParaRPr>
                    </a:p>
                  </a:txBody>
                  <a:tcPr anchor="ctr"/>
                </a:tc>
                <a:extLst>
                  <a:ext uri="{0D108BD9-81ED-4DB2-BD59-A6C34878D82A}">
                    <a16:rowId xmlns:a16="http://schemas.microsoft.com/office/drawing/2014/main" val="1232288059"/>
                  </a:ext>
                </a:extLst>
              </a:tr>
              <a:tr h="745988">
                <a:tc>
                  <a:txBody>
                    <a:bodyPr/>
                    <a:lstStyle/>
                    <a:p>
                      <a:r>
                        <a:rPr lang="en-US" dirty="0">
                          <a:latin typeface="Palatino" panose="02040502050505030304" pitchFamily="18" charset="0"/>
                        </a:rPr>
                        <a:t>Fleet</a:t>
                      </a:r>
                    </a:p>
                  </a:txBody>
                  <a:tcPr anchor="ctr"/>
                </a:tc>
                <a:tc>
                  <a:txBody>
                    <a:bodyPr/>
                    <a:lstStyle/>
                    <a:p>
                      <a:pPr algn="ctr"/>
                      <a:endParaRPr lang="en-US" i="1" dirty="0">
                        <a:latin typeface="Palatino" panose="02040502050505030304" pitchFamily="18" charset="0"/>
                      </a:endParaRPr>
                    </a:p>
                  </a:txBody>
                  <a:tcPr anchor="ctr"/>
                </a:tc>
                <a:tc>
                  <a:txBody>
                    <a:bodyPr/>
                    <a:lstStyle/>
                    <a:p>
                      <a:pPr algn="ctr"/>
                      <a:endParaRPr lang="en-US" i="1" dirty="0">
                        <a:latin typeface="Palatino" panose="02040502050505030304" pitchFamily="18" charset="0"/>
                      </a:endParaRPr>
                    </a:p>
                  </a:txBody>
                  <a:tcPr anchor="ctr"/>
                </a:tc>
                <a:tc>
                  <a:txBody>
                    <a:bodyPr/>
                    <a:lstStyle/>
                    <a:p>
                      <a:pPr algn="ctr"/>
                      <a:endParaRPr lang="en-US" i="1">
                        <a:latin typeface="Palatino" panose="02040502050505030304" pitchFamily="18" charset="0"/>
                      </a:endParaRPr>
                    </a:p>
                  </a:txBody>
                  <a:tcPr anchor="ctr"/>
                </a:tc>
                <a:tc>
                  <a:txBody>
                    <a:bodyPr/>
                    <a:lstStyle/>
                    <a:p>
                      <a:pPr algn="ctr"/>
                      <a:endParaRPr lang="en-US" i="1" dirty="0">
                        <a:latin typeface="Palatino" panose="02040502050505030304" pitchFamily="18" charset="0"/>
                      </a:endParaRPr>
                    </a:p>
                  </a:txBody>
                  <a:tcPr anchor="ctr"/>
                </a:tc>
                <a:extLst>
                  <a:ext uri="{0D108BD9-81ED-4DB2-BD59-A6C34878D82A}">
                    <a16:rowId xmlns:a16="http://schemas.microsoft.com/office/drawing/2014/main" val="962631041"/>
                  </a:ext>
                </a:extLst>
              </a:tr>
              <a:tr h="774997">
                <a:tc>
                  <a:txBody>
                    <a:bodyPr/>
                    <a:lstStyle/>
                    <a:p>
                      <a:r>
                        <a:rPr lang="en-US" dirty="0">
                          <a:latin typeface="Palatino" panose="02040502050505030304" pitchFamily="18" charset="0"/>
                        </a:rPr>
                        <a:t>Facilities &amp;</a:t>
                      </a:r>
                      <a:r>
                        <a:rPr lang="en-US" baseline="0" dirty="0">
                          <a:latin typeface="Palatino" panose="02040502050505030304" pitchFamily="18" charset="0"/>
                        </a:rPr>
                        <a:t> IT</a:t>
                      </a:r>
                      <a:endParaRPr lang="en-US" dirty="0">
                        <a:latin typeface="Palatino" panose="02040502050505030304" pitchFamily="18" charset="0"/>
                      </a:endParaRPr>
                    </a:p>
                  </a:txBody>
                  <a:tcPr anchor="ctr"/>
                </a:tc>
                <a:tc>
                  <a:txBody>
                    <a:bodyPr/>
                    <a:lstStyle/>
                    <a:p>
                      <a:pPr algn="ctr"/>
                      <a:endParaRPr lang="en-US" i="1" dirty="0">
                        <a:latin typeface="Palatino" panose="02040502050505030304" pitchFamily="18" charset="0"/>
                      </a:endParaRPr>
                    </a:p>
                  </a:txBody>
                  <a:tcPr anchor="ctr"/>
                </a:tc>
                <a:tc>
                  <a:txBody>
                    <a:bodyPr/>
                    <a:lstStyle/>
                    <a:p>
                      <a:pPr algn="ctr"/>
                      <a:endParaRPr lang="en-US" i="1" dirty="0">
                        <a:latin typeface="Palatino" panose="02040502050505030304" pitchFamily="18" charset="0"/>
                      </a:endParaRPr>
                    </a:p>
                  </a:txBody>
                  <a:tcPr anchor="ctr"/>
                </a:tc>
                <a:tc>
                  <a:txBody>
                    <a:bodyPr/>
                    <a:lstStyle/>
                    <a:p>
                      <a:pPr algn="ctr"/>
                      <a:endParaRPr lang="en-US" i="1" dirty="0">
                        <a:latin typeface="Palatino" panose="02040502050505030304" pitchFamily="18" charset="0"/>
                      </a:endParaRPr>
                    </a:p>
                  </a:txBody>
                  <a:tcPr anchor="ctr"/>
                </a:tc>
                <a:tc>
                  <a:txBody>
                    <a:bodyPr/>
                    <a:lstStyle/>
                    <a:p>
                      <a:pPr algn="ctr"/>
                      <a:endParaRPr lang="en-US" i="1" dirty="0">
                        <a:latin typeface="Palatino" panose="02040502050505030304" pitchFamily="18" charset="0"/>
                      </a:endParaRPr>
                    </a:p>
                  </a:txBody>
                  <a:tcPr anchor="ctr"/>
                </a:tc>
                <a:extLst>
                  <a:ext uri="{0D108BD9-81ED-4DB2-BD59-A6C34878D82A}">
                    <a16:rowId xmlns:a16="http://schemas.microsoft.com/office/drawing/2014/main" val="3401516807"/>
                  </a:ext>
                </a:extLst>
              </a:tr>
              <a:tr h="774997">
                <a:tc>
                  <a:txBody>
                    <a:bodyPr/>
                    <a:lstStyle/>
                    <a:p>
                      <a:r>
                        <a:rPr lang="en-US" dirty="0">
                          <a:latin typeface="Palatino" panose="02040502050505030304" pitchFamily="18" charset="0"/>
                        </a:rPr>
                        <a:t>Human Resources</a:t>
                      </a:r>
                    </a:p>
                  </a:txBody>
                  <a:tcPr anchor="ctr"/>
                </a:tc>
                <a:tc>
                  <a:txBody>
                    <a:bodyPr/>
                    <a:lstStyle/>
                    <a:p>
                      <a:pPr algn="ctr"/>
                      <a:endParaRPr lang="en-US" i="1" dirty="0">
                        <a:latin typeface="Palatino" panose="02040502050505030304" pitchFamily="18" charset="0"/>
                      </a:endParaRPr>
                    </a:p>
                  </a:txBody>
                  <a:tcPr anchor="ctr"/>
                </a:tc>
                <a:tc>
                  <a:txBody>
                    <a:bodyPr/>
                    <a:lstStyle/>
                    <a:p>
                      <a:pPr algn="ctr"/>
                      <a:endParaRPr lang="en-US" i="1">
                        <a:latin typeface="Palatino" panose="02040502050505030304" pitchFamily="18" charset="0"/>
                      </a:endParaRPr>
                    </a:p>
                  </a:txBody>
                  <a:tcPr anchor="ctr"/>
                </a:tc>
                <a:tc>
                  <a:txBody>
                    <a:bodyPr/>
                    <a:lstStyle/>
                    <a:p>
                      <a:pPr algn="ctr"/>
                      <a:endParaRPr lang="en-US" i="1" dirty="0">
                        <a:latin typeface="Palatino" panose="02040502050505030304" pitchFamily="18" charset="0"/>
                      </a:endParaRPr>
                    </a:p>
                  </a:txBody>
                  <a:tcPr anchor="ctr"/>
                </a:tc>
                <a:tc>
                  <a:txBody>
                    <a:bodyPr/>
                    <a:lstStyle/>
                    <a:p>
                      <a:pPr algn="ctr"/>
                      <a:endParaRPr lang="en-US" i="1" dirty="0">
                        <a:latin typeface="Palatino" panose="02040502050505030304" pitchFamily="18" charset="0"/>
                      </a:endParaRPr>
                    </a:p>
                  </a:txBody>
                  <a:tcPr anchor="ctr"/>
                </a:tc>
                <a:extLst>
                  <a:ext uri="{0D108BD9-81ED-4DB2-BD59-A6C34878D82A}">
                    <a16:rowId xmlns:a16="http://schemas.microsoft.com/office/drawing/2014/main" val="2682647074"/>
                  </a:ext>
                </a:extLst>
              </a:tr>
              <a:tr h="774997">
                <a:tc>
                  <a:txBody>
                    <a:bodyPr/>
                    <a:lstStyle/>
                    <a:p>
                      <a:r>
                        <a:rPr lang="en-US" dirty="0">
                          <a:latin typeface="Palatino" panose="02040502050505030304" pitchFamily="18" charset="0"/>
                        </a:rPr>
                        <a:t>Finance</a:t>
                      </a:r>
                    </a:p>
                  </a:txBody>
                  <a:tcPr anchor="ctr"/>
                </a:tc>
                <a:tc>
                  <a:txBody>
                    <a:bodyPr/>
                    <a:lstStyle/>
                    <a:p>
                      <a:pPr algn="ctr"/>
                      <a:endParaRPr lang="en-US" i="1" dirty="0">
                        <a:latin typeface="Palatino" panose="02040502050505030304" pitchFamily="18" charset="0"/>
                      </a:endParaRPr>
                    </a:p>
                  </a:txBody>
                  <a:tcPr anchor="ctr"/>
                </a:tc>
                <a:tc>
                  <a:txBody>
                    <a:bodyPr/>
                    <a:lstStyle/>
                    <a:p>
                      <a:pPr algn="ctr"/>
                      <a:endParaRPr lang="en-US" i="1" dirty="0">
                        <a:latin typeface="Palatino" panose="02040502050505030304" pitchFamily="18" charset="0"/>
                      </a:endParaRPr>
                    </a:p>
                  </a:txBody>
                  <a:tcPr anchor="ctr"/>
                </a:tc>
                <a:tc>
                  <a:txBody>
                    <a:bodyPr/>
                    <a:lstStyle/>
                    <a:p>
                      <a:pPr algn="ctr"/>
                      <a:endParaRPr lang="en-US" i="1" dirty="0">
                        <a:latin typeface="Palatino" panose="02040502050505030304" pitchFamily="18" charset="0"/>
                      </a:endParaRPr>
                    </a:p>
                  </a:txBody>
                  <a:tcPr anchor="ctr"/>
                </a:tc>
                <a:tc>
                  <a:txBody>
                    <a:bodyPr/>
                    <a:lstStyle/>
                    <a:p>
                      <a:pPr algn="ctr"/>
                      <a:endParaRPr lang="en-US" i="1" dirty="0">
                        <a:latin typeface="Palatino" panose="02040502050505030304" pitchFamily="18" charset="0"/>
                      </a:endParaRPr>
                    </a:p>
                  </a:txBody>
                  <a:tcPr anchor="ctr"/>
                </a:tc>
                <a:extLst>
                  <a:ext uri="{0D108BD9-81ED-4DB2-BD59-A6C34878D82A}">
                    <a16:rowId xmlns:a16="http://schemas.microsoft.com/office/drawing/2014/main" val="2966736081"/>
                  </a:ext>
                </a:extLst>
              </a:tr>
            </a:tbl>
          </a:graphicData>
        </a:graphic>
      </p:graphicFrame>
    </p:spTree>
    <p:custDataLst>
      <p:tags r:id="rId1"/>
    </p:custDataLst>
    <p:extLst>
      <p:ext uri="{BB962C8B-B14F-4D97-AF65-F5344CB8AC3E}">
        <p14:creationId xmlns:p14="http://schemas.microsoft.com/office/powerpoint/2010/main" val="1517408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grpId="0" nodeType="clickEffect">
                                  <p:stCondLst>
                                    <p:cond delay="0"/>
                                  </p:stCondLst>
                                  <p:childTnLst>
                                    <p:animEffect transition="out" filter="wipe(left)">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3AF21FA0-C69A-D549-B93E-AD7DB9D7EB7A}" type="slidenum">
              <a:rPr lang="en-US" smtClean="0"/>
              <a:pPr/>
              <a:t>12</a:t>
            </a:fld>
            <a:endParaRPr lang="en-US" dirty="0"/>
          </a:p>
        </p:txBody>
      </p:sp>
      <p:pic>
        <p:nvPicPr>
          <p:cNvPr id="6" name="Content Placeholder 5"/>
          <p:cNvPicPr>
            <a:picLocks noChangeAspect="1"/>
          </p:cNvPicPr>
          <p:nvPr/>
        </p:nvPicPr>
        <p:blipFill>
          <a:blip r:embed="rId4"/>
          <a:stretch>
            <a:fillRect/>
          </a:stretch>
        </p:blipFill>
        <p:spPr>
          <a:xfrm>
            <a:off x="-304561" y="1180627"/>
            <a:ext cx="10362961" cy="4904887"/>
          </a:xfrm>
          <a:prstGeom prst="rect">
            <a:avLst/>
          </a:prstGeom>
        </p:spPr>
      </p:pic>
      <p:sp>
        <p:nvSpPr>
          <p:cNvPr id="3" name="Content Placeholder 2"/>
          <p:cNvSpPr>
            <a:spLocks noGrp="1"/>
          </p:cNvSpPr>
          <p:nvPr>
            <p:ph idx="1"/>
          </p:nvPr>
        </p:nvSpPr>
        <p:spPr>
          <a:xfrm>
            <a:off x="0" y="4811843"/>
            <a:ext cx="10058399" cy="1925430"/>
          </a:xfrm>
          <a:solidFill>
            <a:schemeClr val="bg1"/>
          </a:solidFill>
        </p:spPr>
        <p:txBody>
          <a:bodyPr/>
          <a:lstStyle/>
          <a:p>
            <a:pPr marL="0" indent="0" algn="ctr">
              <a:buNone/>
            </a:pPr>
            <a:endParaRPr lang="en-US" sz="800" b="1" i="1" dirty="0">
              <a:latin typeface="Palatino" panose="02040502050505030304" pitchFamily="18" charset="0"/>
            </a:endParaRPr>
          </a:p>
          <a:p>
            <a:pPr marL="0" indent="0" algn="ctr">
              <a:buNone/>
            </a:pPr>
            <a:r>
              <a:rPr lang="en-US" sz="3600" b="1" i="1" dirty="0">
                <a:solidFill>
                  <a:schemeClr val="tx1"/>
                </a:solidFill>
                <a:latin typeface="Palatino" panose="02040502050505030304" pitchFamily="18" charset="0"/>
              </a:rPr>
              <a:t>Senior Ops positions </a:t>
            </a:r>
            <a:r>
              <a:rPr lang="en-US" sz="3600" dirty="0">
                <a:solidFill>
                  <a:schemeClr val="tx1"/>
                </a:solidFill>
                <a:latin typeface="Palatino" panose="02040502050505030304" pitchFamily="18" charset="0"/>
              </a:rPr>
              <a:t>should                                 </a:t>
            </a:r>
            <a:r>
              <a:rPr lang="en-US" sz="3600" b="1" i="1" dirty="0">
                <a:solidFill>
                  <a:schemeClr val="tx2"/>
                </a:solidFill>
                <a:latin typeface="Palatino" panose="02040502050505030304" pitchFamily="18" charset="0"/>
              </a:rPr>
              <a:t>never</a:t>
            </a:r>
            <a:r>
              <a:rPr lang="en-US" sz="3600" b="1" dirty="0">
                <a:latin typeface="Palatino" panose="02040502050505030304" pitchFamily="18" charset="0"/>
              </a:rPr>
              <a:t> </a:t>
            </a:r>
            <a:r>
              <a:rPr lang="en-US" sz="3600" b="1" i="1" dirty="0">
                <a:solidFill>
                  <a:schemeClr val="tx2"/>
                </a:solidFill>
                <a:latin typeface="Palatino" panose="02040502050505030304" pitchFamily="18" charset="0"/>
              </a:rPr>
              <a:t>be left open during an emergency </a:t>
            </a:r>
            <a:r>
              <a:rPr lang="en-US" sz="3600" b="1" i="1" dirty="0">
                <a:solidFill>
                  <a:schemeClr val="tx1"/>
                </a:solidFill>
                <a:latin typeface="Palatino" panose="02040502050505030304" pitchFamily="18" charset="0"/>
              </a:rPr>
              <a:t>&amp;</a:t>
            </a:r>
            <a:r>
              <a:rPr lang="en-US" sz="3600" b="1" i="1" dirty="0">
                <a:solidFill>
                  <a:schemeClr val="tx2"/>
                </a:solidFill>
                <a:latin typeface="Palatino" panose="02040502050505030304" pitchFamily="18" charset="0"/>
              </a:rPr>
              <a:t>          </a:t>
            </a:r>
            <a:r>
              <a:rPr lang="en-US" sz="3600" dirty="0">
                <a:solidFill>
                  <a:schemeClr val="tx1"/>
                </a:solidFill>
                <a:latin typeface="Palatino" panose="02040502050505030304" pitchFamily="18" charset="0"/>
              </a:rPr>
              <a:t>are </a:t>
            </a:r>
            <a:r>
              <a:rPr lang="en-US" sz="3600" b="1" i="1" dirty="0">
                <a:solidFill>
                  <a:schemeClr val="tx2"/>
                </a:solidFill>
                <a:latin typeface="Palatino" panose="02040502050505030304" pitchFamily="18" charset="0"/>
              </a:rPr>
              <a:t>first priority </a:t>
            </a:r>
            <a:r>
              <a:rPr lang="en-US" sz="3600" dirty="0">
                <a:solidFill>
                  <a:schemeClr val="tx1"/>
                </a:solidFill>
                <a:latin typeface="Palatino" panose="02040502050505030304" pitchFamily="18" charset="0"/>
              </a:rPr>
              <a:t>for recruitment</a:t>
            </a:r>
            <a:r>
              <a:rPr lang="en-US" sz="3600" b="1" i="1" dirty="0">
                <a:solidFill>
                  <a:schemeClr val="tx1"/>
                </a:solidFill>
                <a:latin typeface="Palatino" panose="02040502050505030304" pitchFamily="18" charset="0"/>
              </a:rPr>
              <a:t> </a:t>
            </a:r>
            <a:endParaRPr lang="en-US" sz="3600" b="1" i="1" dirty="0">
              <a:solidFill>
                <a:schemeClr val="tx2"/>
              </a:solidFill>
              <a:latin typeface="Palatino" panose="02040502050505030304" pitchFamily="18" charset="0"/>
            </a:endParaRPr>
          </a:p>
          <a:p>
            <a:pPr marL="0" lvl="1" indent="0" algn="ctr">
              <a:buNone/>
            </a:pPr>
            <a:endParaRPr lang="en-US" sz="3600" dirty="0">
              <a:latin typeface="Palatino" panose="02040502050505030304" pitchFamily="18" charset="0"/>
            </a:endParaRPr>
          </a:p>
          <a:p>
            <a:pPr algn="ctr"/>
            <a:endParaRPr lang="en-US" sz="3600" dirty="0">
              <a:latin typeface="Palatino" panose="02040502050505030304" pitchFamily="18" charset="0"/>
            </a:endParaRPr>
          </a:p>
        </p:txBody>
      </p:sp>
      <p:sp>
        <p:nvSpPr>
          <p:cNvPr id="7" name="Title 1"/>
          <p:cNvSpPr>
            <a:spLocks noGrp="1"/>
          </p:cNvSpPr>
          <p:nvPr>
            <p:ph type="title"/>
          </p:nvPr>
        </p:nvSpPr>
        <p:spPr>
          <a:xfrm>
            <a:off x="0" y="375556"/>
            <a:ext cx="10058400" cy="744485"/>
          </a:xfrm>
          <a:solidFill>
            <a:srgbClr val="CCF6CA"/>
          </a:solidFill>
        </p:spPr>
        <p:txBody>
          <a:bodyPr/>
          <a:lstStyle/>
          <a:p>
            <a:pPr algn="ctr"/>
            <a:r>
              <a:rPr lang="en-US" sz="4400" b="0" dirty="0">
                <a:solidFill>
                  <a:schemeClr val="tx1"/>
                </a:solidFill>
                <a:latin typeface="Palatino" panose="02040502050505030304" pitchFamily="18" charset="0"/>
              </a:rPr>
              <a:t>Staffing Plan for Operations</a:t>
            </a:r>
          </a:p>
        </p:txBody>
      </p:sp>
    </p:spTree>
    <p:custDataLst>
      <p:tags r:id="rId1"/>
    </p:custDataLst>
    <p:extLst>
      <p:ext uri="{BB962C8B-B14F-4D97-AF65-F5344CB8AC3E}">
        <p14:creationId xmlns:p14="http://schemas.microsoft.com/office/powerpoint/2010/main" val="3185114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p:cNvPicPr>
            <a:picLocks noGrp="1" noChangeAspect="1"/>
          </p:cNvPicPr>
          <p:nvPr>
            <p:ph idx="1"/>
          </p:nvPr>
        </p:nvPicPr>
        <p:blipFill>
          <a:blip r:embed="rId4"/>
          <a:stretch>
            <a:fillRect/>
          </a:stretch>
        </p:blipFill>
        <p:spPr>
          <a:xfrm>
            <a:off x="4324038" y="1621417"/>
            <a:ext cx="5166803" cy="4883744"/>
          </a:xfrm>
          <a:prstGeom prst="rect">
            <a:avLst/>
          </a:prstGeom>
        </p:spPr>
      </p:pic>
      <p:sp>
        <p:nvSpPr>
          <p:cNvPr id="4" name="Slide Number Placeholder 3"/>
          <p:cNvSpPr>
            <a:spLocks noGrp="1"/>
          </p:cNvSpPr>
          <p:nvPr>
            <p:ph type="sldNum" sz="quarter" idx="4"/>
          </p:nvPr>
        </p:nvSpPr>
        <p:spPr/>
        <p:txBody>
          <a:bodyPr/>
          <a:lstStyle/>
          <a:p>
            <a:fld id="{3AF21FA0-C69A-D549-B93E-AD7DB9D7EB7A}" type="slidenum">
              <a:rPr lang="en-US" smtClean="0"/>
              <a:pPr/>
              <a:t>13</a:t>
            </a:fld>
            <a:endParaRPr lang="en-US" dirty="0"/>
          </a:p>
        </p:txBody>
      </p:sp>
      <p:sp>
        <p:nvSpPr>
          <p:cNvPr id="5" name="Title 1"/>
          <p:cNvSpPr txBox="1">
            <a:spLocks/>
          </p:cNvSpPr>
          <p:nvPr/>
        </p:nvSpPr>
        <p:spPr>
          <a:xfrm>
            <a:off x="0" y="375557"/>
            <a:ext cx="10058400" cy="744485"/>
          </a:xfrm>
          <a:prstGeom prst="rect">
            <a:avLst/>
          </a:prstGeom>
          <a:solidFill>
            <a:srgbClr val="CCF6CA"/>
          </a:solidFill>
        </p:spPr>
        <p:txBody>
          <a:bodyPr vert="horz" lIns="0" tIns="0" rIns="101882" bIns="0" rtlCol="0" anchor="b" anchorCtr="0">
            <a:noAutofit/>
          </a:bodyPr>
          <a:lstStyle>
            <a:lvl1pPr algn="l" defTabSz="509412" rtl="0" eaLnBrk="1" latinLnBrk="0" hangingPunct="1">
              <a:spcBef>
                <a:spcPct val="0"/>
              </a:spcBef>
              <a:buNone/>
              <a:defRPr sz="3000" b="1" i="0" kern="1200" spc="-111">
                <a:solidFill>
                  <a:schemeClr val="tx2"/>
                </a:solidFill>
                <a:latin typeface="Times New Roman"/>
                <a:ea typeface="+mj-ea"/>
                <a:cs typeface="Times New Roman"/>
              </a:defRPr>
            </a:lvl1pPr>
          </a:lstStyle>
          <a:p>
            <a:pPr algn="ctr"/>
            <a:r>
              <a:rPr lang="en-US" sz="4400" b="0">
                <a:solidFill>
                  <a:schemeClr val="tx1"/>
                </a:solidFill>
                <a:latin typeface="Palatino" panose="02040502050505030304" pitchFamily="18" charset="0"/>
              </a:rPr>
              <a:t>Staffing Plan for Operations</a:t>
            </a:r>
            <a:endParaRPr lang="en-US" sz="4400" b="0" dirty="0">
              <a:solidFill>
                <a:schemeClr val="tx1"/>
              </a:solidFill>
              <a:latin typeface="Palatino" panose="02040502050505030304" pitchFamily="18" charset="0"/>
            </a:endParaRPr>
          </a:p>
        </p:txBody>
      </p:sp>
      <p:sp>
        <p:nvSpPr>
          <p:cNvPr id="7" name="Content Placeholder 2"/>
          <p:cNvSpPr txBox="1">
            <a:spLocks/>
          </p:cNvSpPr>
          <p:nvPr/>
        </p:nvSpPr>
        <p:spPr>
          <a:xfrm>
            <a:off x="490874" y="1120042"/>
            <a:ext cx="3342290" cy="5907178"/>
          </a:xfrm>
          <a:prstGeom prst="rect">
            <a:avLst/>
          </a:prstGeom>
          <a:solidFill>
            <a:schemeClr val="bg1"/>
          </a:solidFill>
        </p:spPr>
        <p:txBody>
          <a:bodyPr vert="horz" lIns="0" tIns="0" rIns="0" bIns="0" rtlCol="0">
            <a:noAutofit/>
          </a:bodyPr>
          <a:lstStyle>
            <a:lvl1pPr marL="251169" indent="-251169" algn="l" defTabSz="509412" rtl="0" eaLnBrk="1" latinLnBrk="0" hangingPunct="1">
              <a:lnSpc>
                <a:spcPct val="110000"/>
              </a:lnSpc>
              <a:spcBef>
                <a:spcPts val="1000"/>
              </a:spcBef>
              <a:buSzPct val="80000"/>
              <a:buFont typeface="Arial"/>
              <a:buChar char="•"/>
              <a:defRPr sz="2200" b="0" kern="1200">
                <a:solidFill>
                  <a:schemeClr val="accent1"/>
                </a:solidFill>
                <a:latin typeface="+mn-lt"/>
                <a:ea typeface="+mn-ea"/>
                <a:cs typeface="+mn-cs"/>
              </a:defRPr>
            </a:lvl1pPr>
            <a:lvl2pPr marL="512950" indent="-261781" algn="l" defTabSz="509412" rtl="0" eaLnBrk="1" latinLnBrk="0" hangingPunct="1">
              <a:lnSpc>
                <a:spcPct val="110000"/>
              </a:lnSpc>
              <a:spcBef>
                <a:spcPts val="1000"/>
              </a:spcBef>
              <a:buSzPct val="80000"/>
              <a:buFont typeface="Arial"/>
              <a:buChar char="–"/>
              <a:defRPr sz="1800" kern="1200">
                <a:solidFill>
                  <a:schemeClr val="accent1"/>
                </a:solidFill>
                <a:latin typeface="+mn-lt"/>
                <a:ea typeface="+mn-ea"/>
                <a:cs typeface="+mn-cs"/>
              </a:defRPr>
            </a:lvl2pPr>
            <a:lvl3pPr marL="765888" indent="-252938" algn="l" defTabSz="509412" rtl="0" eaLnBrk="1" latinLnBrk="0" hangingPunct="1">
              <a:lnSpc>
                <a:spcPct val="110000"/>
              </a:lnSpc>
              <a:spcBef>
                <a:spcPts val="1000"/>
              </a:spcBef>
              <a:buSzPct val="80000"/>
              <a:buFont typeface="Arial"/>
              <a:buChar char="•"/>
              <a:defRPr sz="1800" i="1" kern="1200">
                <a:solidFill>
                  <a:schemeClr val="accent1"/>
                </a:solidFill>
                <a:latin typeface="+mn-lt"/>
                <a:ea typeface="+mn-ea"/>
                <a:cs typeface="+mn-cs"/>
              </a:defRPr>
            </a:lvl3pPr>
            <a:lvl4pPr marL="1017056" indent="-251169" algn="l" defTabSz="509412" rtl="0" eaLnBrk="1" latinLnBrk="0" hangingPunct="1">
              <a:lnSpc>
                <a:spcPct val="110000"/>
              </a:lnSpc>
              <a:spcBef>
                <a:spcPts val="1000"/>
              </a:spcBef>
              <a:buSzPct val="80000"/>
              <a:buFont typeface="Arial"/>
              <a:buChar char="–"/>
              <a:defRPr sz="1800" kern="1200">
                <a:solidFill>
                  <a:schemeClr val="accent1"/>
                </a:solidFill>
                <a:latin typeface="+mn-lt"/>
                <a:ea typeface="+mn-ea"/>
                <a:cs typeface="+mn-cs"/>
              </a:defRPr>
            </a:lvl4pPr>
            <a:lvl5pPr marL="1278838" indent="-261781" algn="l" defTabSz="509412" rtl="0" eaLnBrk="1" latinLnBrk="0" hangingPunct="1">
              <a:lnSpc>
                <a:spcPct val="110000"/>
              </a:lnSpc>
              <a:spcBef>
                <a:spcPts val="1000"/>
              </a:spcBef>
              <a:buSzPct val="80000"/>
              <a:buFont typeface="Arial"/>
              <a:buChar char="»"/>
              <a:defRPr sz="1800" kern="1200">
                <a:solidFill>
                  <a:schemeClr val="accent1"/>
                </a:solidFill>
                <a:latin typeface="+mn-lt"/>
                <a:ea typeface="+mn-ea"/>
                <a:cs typeface="+mn-cs"/>
              </a:defRPr>
            </a:lvl5pPr>
            <a:lvl6pPr marL="2801767" indent="-254706" algn="l" defTabSz="509412" rtl="0" eaLnBrk="1" latinLnBrk="0" hangingPunct="1">
              <a:spcBef>
                <a:spcPct val="20000"/>
              </a:spcBef>
              <a:buFont typeface="Arial"/>
              <a:buChar char="•"/>
              <a:defRPr sz="22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a:lstStyle>
          <a:p>
            <a:pPr marL="0" indent="0" algn="ctr">
              <a:buFont typeface="Arial"/>
              <a:buNone/>
            </a:pPr>
            <a:endParaRPr lang="en-US" sz="3200" dirty="0">
              <a:solidFill>
                <a:schemeClr val="tx1"/>
              </a:solidFill>
              <a:latin typeface="Palatino" panose="02040502050505030304" pitchFamily="18" charset="0"/>
            </a:endParaRPr>
          </a:p>
          <a:p>
            <a:pPr marL="0" indent="0" algn="ctr">
              <a:buFont typeface="Arial"/>
              <a:buNone/>
            </a:pPr>
            <a:r>
              <a:rPr lang="en-US" sz="3200" dirty="0">
                <a:solidFill>
                  <a:schemeClr val="tx1"/>
                </a:solidFill>
                <a:latin typeface="Palatino" panose="02040502050505030304" pitchFamily="18" charset="0"/>
              </a:rPr>
              <a:t>Estimate needs and put </a:t>
            </a:r>
            <a:r>
              <a:rPr lang="en-US" sz="3200" b="1" i="1" dirty="0">
                <a:solidFill>
                  <a:schemeClr val="tx2"/>
                </a:solidFill>
                <a:latin typeface="Palatino" panose="02040502050505030304" pitchFamily="18" charset="0"/>
              </a:rPr>
              <a:t>supporting equipment &amp; facilities              </a:t>
            </a:r>
            <a:r>
              <a:rPr lang="en-US" sz="3200" dirty="0">
                <a:solidFill>
                  <a:schemeClr val="tx1"/>
                </a:solidFill>
                <a:latin typeface="Palatino" panose="02040502050505030304" pitchFamily="18" charset="0"/>
              </a:rPr>
              <a:t>in place as  quickly as possible</a:t>
            </a:r>
            <a:endParaRPr lang="en-US" sz="3200" b="1" i="1" dirty="0">
              <a:solidFill>
                <a:schemeClr val="tx1"/>
              </a:solidFill>
              <a:latin typeface="Palatino" panose="02040502050505030304" pitchFamily="18" charset="0"/>
            </a:endParaRPr>
          </a:p>
        </p:txBody>
      </p:sp>
    </p:spTree>
    <p:custDataLst>
      <p:tags r:id="rId1"/>
    </p:custDataLst>
    <p:extLst>
      <p:ext uri="{BB962C8B-B14F-4D97-AF65-F5344CB8AC3E}">
        <p14:creationId xmlns:p14="http://schemas.microsoft.com/office/powerpoint/2010/main" val="739339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2475750"/>
            <a:ext cx="10058399" cy="1446550"/>
          </a:xfrm>
          <a:prstGeom prst="rect">
            <a:avLst/>
          </a:prstGeom>
          <a:solidFill>
            <a:schemeClr val="tx2">
              <a:lumMod val="20000"/>
              <a:lumOff val="80000"/>
            </a:schemeClr>
          </a:solidFill>
        </p:spPr>
        <p:txBody>
          <a:bodyPr wrap="square" rtlCol="0">
            <a:spAutoFit/>
          </a:bodyPr>
          <a:lstStyle/>
          <a:p>
            <a:pPr algn="ctr"/>
            <a:endParaRPr lang="en-US" b="1" dirty="0">
              <a:latin typeface="Palatino" panose="02040502050505030304" pitchFamily="18" charset="0"/>
            </a:endParaRPr>
          </a:p>
          <a:p>
            <a:pPr algn="ctr"/>
            <a:r>
              <a:rPr lang="en-US" sz="4800" b="1" dirty="0">
                <a:latin typeface="Palatino" panose="02040502050505030304" pitchFamily="18" charset="0"/>
              </a:rPr>
              <a:t>Act </a:t>
            </a:r>
            <a:r>
              <a:rPr lang="en-US" sz="4800" b="1" i="1" dirty="0">
                <a:solidFill>
                  <a:schemeClr val="tx2"/>
                </a:solidFill>
                <a:latin typeface="Palatino" panose="02040502050505030304" pitchFamily="18" charset="0"/>
              </a:rPr>
              <a:t>Fast</a:t>
            </a:r>
            <a:r>
              <a:rPr lang="en-US" sz="4800" b="1" dirty="0">
                <a:latin typeface="Palatino" panose="02040502050505030304" pitchFamily="18" charset="0"/>
              </a:rPr>
              <a:t> + Be </a:t>
            </a:r>
            <a:r>
              <a:rPr lang="en-US" sz="4800" b="1" i="1" dirty="0">
                <a:solidFill>
                  <a:schemeClr val="tx2"/>
                </a:solidFill>
                <a:latin typeface="Palatino" panose="02040502050505030304" pitchFamily="18" charset="0"/>
              </a:rPr>
              <a:t>Flexible</a:t>
            </a:r>
            <a:r>
              <a:rPr lang="en-US" sz="4800" b="1" dirty="0">
                <a:latin typeface="Palatino" panose="02040502050505030304" pitchFamily="18" charset="0"/>
              </a:rPr>
              <a:t> </a:t>
            </a:r>
          </a:p>
          <a:p>
            <a:endParaRPr lang="en-US" dirty="0"/>
          </a:p>
        </p:txBody>
      </p:sp>
      <p:sp>
        <p:nvSpPr>
          <p:cNvPr id="4" name="Slide Number Placeholder 3"/>
          <p:cNvSpPr>
            <a:spLocks noGrp="1"/>
          </p:cNvSpPr>
          <p:nvPr>
            <p:ph type="sldNum" sz="quarter" idx="4"/>
          </p:nvPr>
        </p:nvSpPr>
        <p:spPr/>
        <p:txBody>
          <a:bodyPr/>
          <a:lstStyle/>
          <a:p>
            <a:fld id="{3AF21FA0-C69A-D549-B93E-AD7DB9D7EB7A}" type="slidenum">
              <a:rPr lang="en-US" smtClean="0"/>
              <a:pPr/>
              <a:t>14</a:t>
            </a:fld>
            <a:endParaRPr lang="en-US" dirty="0"/>
          </a:p>
        </p:txBody>
      </p:sp>
      <p:sp>
        <p:nvSpPr>
          <p:cNvPr id="9" name="TextBox 8"/>
          <p:cNvSpPr txBox="1"/>
          <p:nvPr/>
        </p:nvSpPr>
        <p:spPr>
          <a:xfrm>
            <a:off x="-295928" y="1960052"/>
            <a:ext cx="10704785" cy="4148442"/>
          </a:xfrm>
          <a:prstGeom prst="rect">
            <a:avLst/>
          </a:prstGeom>
          <a:solidFill>
            <a:schemeClr val="bg1"/>
          </a:solidFill>
        </p:spPr>
        <p:txBody>
          <a:bodyPr wrap="square" rtlCol="0">
            <a:spAutoFit/>
          </a:bodyPr>
          <a:lstStyle/>
          <a:p>
            <a:endParaRPr lang="en-US" dirty="0"/>
          </a:p>
        </p:txBody>
      </p:sp>
      <p:sp>
        <p:nvSpPr>
          <p:cNvPr id="5" name="Title 1"/>
          <p:cNvSpPr>
            <a:spLocks noGrp="1"/>
          </p:cNvSpPr>
          <p:nvPr>
            <p:ph type="title"/>
          </p:nvPr>
        </p:nvSpPr>
        <p:spPr>
          <a:xfrm>
            <a:off x="0" y="425668"/>
            <a:ext cx="10058400" cy="694373"/>
          </a:xfrm>
          <a:solidFill>
            <a:srgbClr val="CCF6CA"/>
          </a:solidFill>
        </p:spPr>
        <p:txBody>
          <a:bodyPr/>
          <a:lstStyle/>
          <a:p>
            <a:pPr algn="ctr"/>
            <a:r>
              <a:rPr lang="en-US" sz="4400" b="0" dirty="0">
                <a:solidFill>
                  <a:schemeClr val="tx1">
                    <a:lumMod val="85000"/>
                    <a:lumOff val="15000"/>
                  </a:schemeClr>
                </a:solidFill>
                <a:latin typeface="Palatino" charset="0"/>
                <a:ea typeface="Palatino" charset="0"/>
                <a:cs typeface="Palatino" charset="0"/>
              </a:rPr>
              <a:t>Finding Staff</a:t>
            </a:r>
          </a:p>
        </p:txBody>
      </p:sp>
      <p:sp>
        <p:nvSpPr>
          <p:cNvPr id="25" name="Oval 24"/>
          <p:cNvSpPr/>
          <p:nvPr/>
        </p:nvSpPr>
        <p:spPr>
          <a:xfrm>
            <a:off x="2377250" y="1845854"/>
            <a:ext cx="5358430" cy="4268821"/>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Freeform 17"/>
          <p:cNvSpPr/>
          <p:nvPr/>
        </p:nvSpPr>
        <p:spPr>
          <a:xfrm>
            <a:off x="2283055" y="5396831"/>
            <a:ext cx="2515151" cy="1097277"/>
          </a:xfrm>
          <a:custGeom>
            <a:avLst/>
            <a:gdLst>
              <a:gd name="connsiteX0" fmla="*/ 0 w 2468873"/>
              <a:gd name="connsiteY0" fmla="*/ 182883 h 1097277"/>
              <a:gd name="connsiteX1" fmla="*/ 182883 w 2468873"/>
              <a:gd name="connsiteY1" fmla="*/ 0 h 1097277"/>
              <a:gd name="connsiteX2" fmla="*/ 2285990 w 2468873"/>
              <a:gd name="connsiteY2" fmla="*/ 0 h 1097277"/>
              <a:gd name="connsiteX3" fmla="*/ 2468873 w 2468873"/>
              <a:gd name="connsiteY3" fmla="*/ 182883 h 1097277"/>
              <a:gd name="connsiteX4" fmla="*/ 2468873 w 2468873"/>
              <a:gd name="connsiteY4" fmla="*/ 914394 h 1097277"/>
              <a:gd name="connsiteX5" fmla="*/ 2285990 w 2468873"/>
              <a:gd name="connsiteY5" fmla="*/ 1097277 h 1097277"/>
              <a:gd name="connsiteX6" fmla="*/ 182883 w 2468873"/>
              <a:gd name="connsiteY6" fmla="*/ 1097277 h 1097277"/>
              <a:gd name="connsiteX7" fmla="*/ 0 w 2468873"/>
              <a:gd name="connsiteY7" fmla="*/ 914394 h 1097277"/>
              <a:gd name="connsiteX8" fmla="*/ 0 w 2468873"/>
              <a:gd name="connsiteY8" fmla="*/ 182883 h 1097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8873" h="1097277">
                <a:moveTo>
                  <a:pt x="0" y="182883"/>
                </a:moveTo>
                <a:cubicBezTo>
                  <a:pt x="0" y="81880"/>
                  <a:pt x="81880" y="0"/>
                  <a:pt x="182883" y="0"/>
                </a:cubicBezTo>
                <a:lnTo>
                  <a:pt x="2285990" y="0"/>
                </a:lnTo>
                <a:cubicBezTo>
                  <a:pt x="2386993" y="0"/>
                  <a:pt x="2468873" y="81880"/>
                  <a:pt x="2468873" y="182883"/>
                </a:cubicBezTo>
                <a:lnTo>
                  <a:pt x="2468873" y="914394"/>
                </a:lnTo>
                <a:cubicBezTo>
                  <a:pt x="2468873" y="1015397"/>
                  <a:pt x="2386993" y="1097277"/>
                  <a:pt x="2285990" y="1097277"/>
                </a:cubicBezTo>
                <a:lnTo>
                  <a:pt x="182883" y="1097277"/>
                </a:lnTo>
                <a:cubicBezTo>
                  <a:pt x="81880" y="1097277"/>
                  <a:pt x="0" y="1015397"/>
                  <a:pt x="0" y="914394"/>
                </a:cubicBezTo>
                <a:lnTo>
                  <a:pt x="0" y="182883"/>
                </a:lnTo>
                <a:close/>
              </a:path>
            </a:pathLst>
          </a:custGeom>
          <a:solidFill>
            <a:schemeClr val="tx2"/>
          </a:solidFill>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45005" tIns="145005" rIns="145005" bIns="145005"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Palatino" panose="02040502050505030304" pitchFamily="18" charset="0"/>
              </a:rPr>
              <a:t>Volunteers &amp; Day Labor</a:t>
            </a:r>
          </a:p>
        </p:txBody>
      </p:sp>
      <p:sp>
        <p:nvSpPr>
          <p:cNvPr id="22" name="Freeform 21"/>
          <p:cNvSpPr/>
          <p:nvPr/>
        </p:nvSpPr>
        <p:spPr>
          <a:xfrm>
            <a:off x="1264585" y="2475750"/>
            <a:ext cx="2515151" cy="1097277"/>
          </a:xfrm>
          <a:custGeom>
            <a:avLst/>
            <a:gdLst>
              <a:gd name="connsiteX0" fmla="*/ 0 w 2468873"/>
              <a:gd name="connsiteY0" fmla="*/ 182883 h 1097277"/>
              <a:gd name="connsiteX1" fmla="*/ 182883 w 2468873"/>
              <a:gd name="connsiteY1" fmla="*/ 0 h 1097277"/>
              <a:gd name="connsiteX2" fmla="*/ 2285990 w 2468873"/>
              <a:gd name="connsiteY2" fmla="*/ 0 h 1097277"/>
              <a:gd name="connsiteX3" fmla="*/ 2468873 w 2468873"/>
              <a:gd name="connsiteY3" fmla="*/ 182883 h 1097277"/>
              <a:gd name="connsiteX4" fmla="*/ 2468873 w 2468873"/>
              <a:gd name="connsiteY4" fmla="*/ 914394 h 1097277"/>
              <a:gd name="connsiteX5" fmla="*/ 2285990 w 2468873"/>
              <a:gd name="connsiteY5" fmla="*/ 1097277 h 1097277"/>
              <a:gd name="connsiteX6" fmla="*/ 182883 w 2468873"/>
              <a:gd name="connsiteY6" fmla="*/ 1097277 h 1097277"/>
              <a:gd name="connsiteX7" fmla="*/ 0 w 2468873"/>
              <a:gd name="connsiteY7" fmla="*/ 914394 h 1097277"/>
              <a:gd name="connsiteX8" fmla="*/ 0 w 2468873"/>
              <a:gd name="connsiteY8" fmla="*/ 182883 h 1097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8873" h="1097277">
                <a:moveTo>
                  <a:pt x="0" y="182883"/>
                </a:moveTo>
                <a:cubicBezTo>
                  <a:pt x="0" y="81880"/>
                  <a:pt x="81880" y="0"/>
                  <a:pt x="182883" y="0"/>
                </a:cubicBezTo>
                <a:lnTo>
                  <a:pt x="2285990" y="0"/>
                </a:lnTo>
                <a:cubicBezTo>
                  <a:pt x="2386993" y="0"/>
                  <a:pt x="2468873" y="81880"/>
                  <a:pt x="2468873" y="182883"/>
                </a:cubicBezTo>
                <a:lnTo>
                  <a:pt x="2468873" y="914394"/>
                </a:lnTo>
                <a:cubicBezTo>
                  <a:pt x="2468873" y="1015397"/>
                  <a:pt x="2386993" y="1097277"/>
                  <a:pt x="2285990" y="1097277"/>
                </a:cubicBezTo>
                <a:lnTo>
                  <a:pt x="182883" y="1097277"/>
                </a:lnTo>
                <a:cubicBezTo>
                  <a:pt x="81880" y="1097277"/>
                  <a:pt x="0" y="1015397"/>
                  <a:pt x="0" y="914394"/>
                </a:cubicBezTo>
                <a:lnTo>
                  <a:pt x="0" y="182883"/>
                </a:lnTo>
                <a:close/>
              </a:path>
            </a:pathLst>
          </a:custGeom>
          <a:solidFill>
            <a:schemeClr val="accent2">
              <a:lumMod val="75000"/>
            </a:schemeClr>
          </a:solidFill>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45005" tIns="145005" rIns="145005" bIns="145005"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Palatino" panose="02040502050505030304" pitchFamily="18" charset="0"/>
              </a:rPr>
              <a:t>New Recruitment</a:t>
            </a:r>
          </a:p>
        </p:txBody>
      </p:sp>
      <p:sp>
        <p:nvSpPr>
          <p:cNvPr id="20" name="Freeform 19"/>
          <p:cNvSpPr/>
          <p:nvPr/>
        </p:nvSpPr>
        <p:spPr>
          <a:xfrm>
            <a:off x="1264585" y="3944810"/>
            <a:ext cx="2515151" cy="1097277"/>
          </a:xfrm>
          <a:custGeom>
            <a:avLst/>
            <a:gdLst>
              <a:gd name="connsiteX0" fmla="*/ 0 w 2468873"/>
              <a:gd name="connsiteY0" fmla="*/ 182883 h 1097277"/>
              <a:gd name="connsiteX1" fmla="*/ 182883 w 2468873"/>
              <a:gd name="connsiteY1" fmla="*/ 0 h 1097277"/>
              <a:gd name="connsiteX2" fmla="*/ 2285990 w 2468873"/>
              <a:gd name="connsiteY2" fmla="*/ 0 h 1097277"/>
              <a:gd name="connsiteX3" fmla="*/ 2468873 w 2468873"/>
              <a:gd name="connsiteY3" fmla="*/ 182883 h 1097277"/>
              <a:gd name="connsiteX4" fmla="*/ 2468873 w 2468873"/>
              <a:gd name="connsiteY4" fmla="*/ 914394 h 1097277"/>
              <a:gd name="connsiteX5" fmla="*/ 2285990 w 2468873"/>
              <a:gd name="connsiteY5" fmla="*/ 1097277 h 1097277"/>
              <a:gd name="connsiteX6" fmla="*/ 182883 w 2468873"/>
              <a:gd name="connsiteY6" fmla="*/ 1097277 h 1097277"/>
              <a:gd name="connsiteX7" fmla="*/ 0 w 2468873"/>
              <a:gd name="connsiteY7" fmla="*/ 914394 h 1097277"/>
              <a:gd name="connsiteX8" fmla="*/ 0 w 2468873"/>
              <a:gd name="connsiteY8" fmla="*/ 182883 h 1097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8873" h="1097277">
                <a:moveTo>
                  <a:pt x="0" y="182883"/>
                </a:moveTo>
                <a:cubicBezTo>
                  <a:pt x="0" y="81880"/>
                  <a:pt x="81880" y="0"/>
                  <a:pt x="182883" y="0"/>
                </a:cubicBezTo>
                <a:lnTo>
                  <a:pt x="2285990" y="0"/>
                </a:lnTo>
                <a:cubicBezTo>
                  <a:pt x="2386993" y="0"/>
                  <a:pt x="2468873" y="81880"/>
                  <a:pt x="2468873" y="182883"/>
                </a:cubicBezTo>
                <a:lnTo>
                  <a:pt x="2468873" y="914394"/>
                </a:lnTo>
                <a:cubicBezTo>
                  <a:pt x="2468873" y="1015397"/>
                  <a:pt x="2386993" y="1097277"/>
                  <a:pt x="2285990" y="1097277"/>
                </a:cubicBezTo>
                <a:lnTo>
                  <a:pt x="182883" y="1097277"/>
                </a:lnTo>
                <a:cubicBezTo>
                  <a:pt x="81880" y="1097277"/>
                  <a:pt x="0" y="1015397"/>
                  <a:pt x="0" y="914394"/>
                </a:cubicBezTo>
                <a:lnTo>
                  <a:pt x="0" y="182883"/>
                </a:lnTo>
                <a:close/>
              </a:path>
            </a:pathLst>
          </a:custGeom>
          <a:solidFill>
            <a:srgbClr val="C00000"/>
          </a:solidFill>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45005" tIns="145005" rIns="145005" bIns="145005"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Palatino" panose="02040502050505030304" pitchFamily="18" charset="0"/>
              </a:rPr>
              <a:t>Temporary Service Agreements</a:t>
            </a:r>
          </a:p>
        </p:txBody>
      </p:sp>
      <p:sp>
        <p:nvSpPr>
          <p:cNvPr id="16" name="Freeform 15"/>
          <p:cNvSpPr/>
          <p:nvPr/>
        </p:nvSpPr>
        <p:spPr>
          <a:xfrm>
            <a:off x="5314723" y="5364015"/>
            <a:ext cx="2515151" cy="1097277"/>
          </a:xfrm>
          <a:custGeom>
            <a:avLst/>
            <a:gdLst>
              <a:gd name="connsiteX0" fmla="*/ 0 w 2468873"/>
              <a:gd name="connsiteY0" fmla="*/ 182883 h 1097277"/>
              <a:gd name="connsiteX1" fmla="*/ 182883 w 2468873"/>
              <a:gd name="connsiteY1" fmla="*/ 0 h 1097277"/>
              <a:gd name="connsiteX2" fmla="*/ 2285990 w 2468873"/>
              <a:gd name="connsiteY2" fmla="*/ 0 h 1097277"/>
              <a:gd name="connsiteX3" fmla="*/ 2468873 w 2468873"/>
              <a:gd name="connsiteY3" fmla="*/ 182883 h 1097277"/>
              <a:gd name="connsiteX4" fmla="*/ 2468873 w 2468873"/>
              <a:gd name="connsiteY4" fmla="*/ 914394 h 1097277"/>
              <a:gd name="connsiteX5" fmla="*/ 2285990 w 2468873"/>
              <a:gd name="connsiteY5" fmla="*/ 1097277 h 1097277"/>
              <a:gd name="connsiteX6" fmla="*/ 182883 w 2468873"/>
              <a:gd name="connsiteY6" fmla="*/ 1097277 h 1097277"/>
              <a:gd name="connsiteX7" fmla="*/ 0 w 2468873"/>
              <a:gd name="connsiteY7" fmla="*/ 914394 h 1097277"/>
              <a:gd name="connsiteX8" fmla="*/ 0 w 2468873"/>
              <a:gd name="connsiteY8" fmla="*/ 182883 h 1097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8873" h="1097277">
                <a:moveTo>
                  <a:pt x="0" y="182883"/>
                </a:moveTo>
                <a:cubicBezTo>
                  <a:pt x="0" y="81880"/>
                  <a:pt x="81880" y="0"/>
                  <a:pt x="182883" y="0"/>
                </a:cubicBezTo>
                <a:lnTo>
                  <a:pt x="2285990" y="0"/>
                </a:lnTo>
                <a:cubicBezTo>
                  <a:pt x="2386993" y="0"/>
                  <a:pt x="2468873" y="81880"/>
                  <a:pt x="2468873" y="182883"/>
                </a:cubicBezTo>
                <a:lnTo>
                  <a:pt x="2468873" y="914394"/>
                </a:lnTo>
                <a:cubicBezTo>
                  <a:pt x="2468873" y="1015397"/>
                  <a:pt x="2386993" y="1097277"/>
                  <a:pt x="2285990" y="1097277"/>
                </a:cubicBezTo>
                <a:lnTo>
                  <a:pt x="182883" y="1097277"/>
                </a:lnTo>
                <a:cubicBezTo>
                  <a:pt x="81880" y="1097277"/>
                  <a:pt x="0" y="1015397"/>
                  <a:pt x="0" y="914394"/>
                </a:cubicBezTo>
                <a:lnTo>
                  <a:pt x="0" y="182883"/>
                </a:lnTo>
                <a:close/>
              </a:path>
            </a:pathLst>
          </a:custGeom>
          <a:solidFill>
            <a:schemeClr val="accent6">
              <a:lumMod val="50000"/>
            </a:schemeClr>
          </a:solidFill>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45005" tIns="145005" rIns="145005" bIns="145005"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Palatino" panose="02040502050505030304" pitchFamily="18" charset="0"/>
              </a:rPr>
              <a:t>Consultants</a:t>
            </a:r>
          </a:p>
        </p:txBody>
      </p:sp>
      <p:sp>
        <p:nvSpPr>
          <p:cNvPr id="12" name="Freeform 11"/>
          <p:cNvSpPr/>
          <p:nvPr/>
        </p:nvSpPr>
        <p:spPr>
          <a:xfrm>
            <a:off x="3779736" y="1291171"/>
            <a:ext cx="2515151" cy="1097277"/>
          </a:xfrm>
          <a:custGeom>
            <a:avLst/>
            <a:gdLst>
              <a:gd name="connsiteX0" fmla="*/ 0 w 2468873"/>
              <a:gd name="connsiteY0" fmla="*/ 182883 h 1097277"/>
              <a:gd name="connsiteX1" fmla="*/ 182883 w 2468873"/>
              <a:gd name="connsiteY1" fmla="*/ 0 h 1097277"/>
              <a:gd name="connsiteX2" fmla="*/ 2285990 w 2468873"/>
              <a:gd name="connsiteY2" fmla="*/ 0 h 1097277"/>
              <a:gd name="connsiteX3" fmla="*/ 2468873 w 2468873"/>
              <a:gd name="connsiteY3" fmla="*/ 182883 h 1097277"/>
              <a:gd name="connsiteX4" fmla="*/ 2468873 w 2468873"/>
              <a:gd name="connsiteY4" fmla="*/ 914394 h 1097277"/>
              <a:gd name="connsiteX5" fmla="*/ 2285990 w 2468873"/>
              <a:gd name="connsiteY5" fmla="*/ 1097277 h 1097277"/>
              <a:gd name="connsiteX6" fmla="*/ 182883 w 2468873"/>
              <a:gd name="connsiteY6" fmla="*/ 1097277 h 1097277"/>
              <a:gd name="connsiteX7" fmla="*/ 0 w 2468873"/>
              <a:gd name="connsiteY7" fmla="*/ 914394 h 1097277"/>
              <a:gd name="connsiteX8" fmla="*/ 0 w 2468873"/>
              <a:gd name="connsiteY8" fmla="*/ 182883 h 1097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8873" h="1097277">
                <a:moveTo>
                  <a:pt x="0" y="182883"/>
                </a:moveTo>
                <a:cubicBezTo>
                  <a:pt x="0" y="81880"/>
                  <a:pt x="81880" y="0"/>
                  <a:pt x="182883" y="0"/>
                </a:cubicBezTo>
                <a:lnTo>
                  <a:pt x="2285990" y="0"/>
                </a:lnTo>
                <a:cubicBezTo>
                  <a:pt x="2386993" y="0"/>
                  <a:pt x="2468873" y="81880"/>
                  <a:pt x="2468873" y="182883"/>
                </a:cubicBezTo>
                <a:lnTo>
                  <a:pt x="2468873" y="914394"/>
                </a:lnTo>
                <a:cubicBezTo>
                  <a:pt x="2468873" y="1015397"/>
                  <a:pt x="2386993" y="1097277"/>
                  <a:pt x="2285990" y="1097277"/>
                </a:cubicBezTo>
                <a:lnTo>
                  <a:pt x="182883" y="1097277"/>
                </a:lnTo>
                <a:cubicBezTo>
                  <a:pt x="81880" y="1097277"/>
                  <a:pt x="0" y="1015397"/>
                  <a:pt x="0" y="914394"/>
                </a:cubicBezTo>
                <a:lnTo>
                  <a:pt x="0" y="182883"/>
                </a:lnTo>
                <a:close/>
              </a:path>
            </a:pathLst>
          </a:custGeom>
          <a:solidFill>
            <a:srgbClr val="0070C0"/>
          </a:solidFill>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45005" tIns="145005" rIns="145005" bIns="145005"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Palatino" panose="02040502050505030304" pitchFamily="18" charset="0"/>
              </a:rPr>
              <a:t>CRS CP Staff</a:t>
            </a:r>
          </a:p>
        </p:txBody>
      </p:sp>
      <p:sp>
        <p:nvSpPr>
          <p:cNvPr id="14" name="Freeform 13"/>
          <p:cNvSpPr/>
          <p:nvPr/>
        </p:nvSpPr>
        <p:spPr>
          <a:xfrm>
            <a:off x="6294887" y="2491672"/>
            <a:ext cx="2515151" cy="1097277"/>
          </a:xfrm>
          <a:custGeom>
            <a:avLst/>
            <a:gdLst>
              <a:gd name="connsiteX0" fmla="*/ 0 w 2468873"/>
              <a:gd name="connsiteY0" fmla="*/ 182883 h 1097277"/>
              <a:gd name="connsiteX1" fmla="*/ 182883 w 2468873"/>
              <a:gd name="connsiteY1" fmla="*/ 0 h 1097277"/>
              <a:gd name="connsiteX2" fmla="*/ 2285990 w 2468873"/>
              <a:gd name="connsiteY2" fmla="*/ 0 h 1097277"/>
              <a:gd name="connsiteX3" fmla="*/ 2468873 w 2468873"/>
              <a:gd name="connsiteY3" fmla="*/ 182883 h 1097277"/>
              <a:gd name="connsiteX4" fmla="*/ 2468873 w 2468873"/>
              <a:gd name="connsiteY4" fmla="*/ 914394 h 1097277"/>
              <a:gd name="connsiteX5" fmla="*/ 2285990 w 2468873"/>
              <a:gd name="connsiteY5" fmla="*/ 1097277 h 1097277"/>
              <a:gd name="connsiteX6" fmla="*/ 182883 w 2468873"/>
              <a:gd name="connsiteY6" fmla="*/ 1097277 h 1097277"/>
              <a:gd name="connsiteX7" fmla="*/ 0 w 2468873"/>
              <a:gd name="connsiteY7" fmla="*/ 914394 h 1097277"/>
              <a:gd name="connsiteX8" fmla="*/ 0 w 2468873"/>
              <a:gd name="connsiteY8" fmla="*/ 182883 h 1097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8873" h="1097277">
                <a:moveTo>
                  <a:pt x="0" y="182883"/>
                </a:moveTo>
                <a:cubicBezTo>
                  <a:pt x="0" y="81880"/>
                  <a:pt x="81880" y="0"/>
                  <a:pt x="182883" y="0"/>
                </a:cubicBezTo>
                <a:lnTo>
                  <a:pt x="2285990" y="0"/>
                </a:lnTo>
                <a:cubicBezTo>
                  <a:pt x="2386993" y="0"/>
                  <a:pt x="2468873" y="81880"/>
                  <a:pt x="2468873" y="182883"/>
                </a:cubicBezTo>
                <a:lnTo>
                  <a:pt x="2468873" y="914394"/>
                </a:lnTo>
                <a:cubicBezTo>
                  <a:pt x="2468873" y="1015397"/>
                  <a:pt x="2386993" y="1097277"/>
                  <a:pt x="2285990" y="1097277"/>
                </a:cubicBezTo>
                <a:lnTo>
                  <a:pt x="182883" y="1097277"/>
                </a:lnTo>
                <a:cubicBezTo>
                  <a:pt x="81880" y="1097277"/>
                  <a:pt x="0" y="1015397"/>
                  <a:pt x="0" y="914394"/>
                </a:cubicBezTo>
                <a:lnTo>
                  <a:pt x="0" y="182883"/>
                </a:lnTo>
                <a:close/>
              </a:path>
            </a:pathLst>
          </a:custGeom>
          <a:solidFill>
            <a:schemeClr val="accent3">
              <a:lumMod val="50000"/>
            </a:schemeClr>
          </a:solidFill>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45005" tIns="145005" rIns="145005" bIns="145005"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Palatino" panose="02040502050505030304" pitchFamily="18" charset="0"/>
              </a:rPr>
              <a:t>CRS Temporary Duty (TDY) Staff</a:t>
            </a:r>
          </a:p>
        </p:txBody>
      </p:sp>
      <p:sp>
        <p:nvSpPr>
          <p:cNvPr id="24" name="Freeform 23"/>
          <p:cNvSpPr/>
          <p:nvPr/>
        </p:nvSpPr>
        <p:spPr>
          <a:xfrm>
            <a:off x="6294886" y="3945901"/>
            <a:ext cx="2515151" cy="1097277"/>
          </a:xfrm>
          <a:custGeom>
            <a:avLst/>
            <a:gdLst>
              <a:gd name="connsiteX0" fmla="*/ 0 w 2468873"/>
              <a:gd name="connsiteY0" fmla="*/ 182883 h 1097277"/>
              <a:gd name="connsiteX1" fmla="*/ 182883 w 2468873"/>
              <a:gd name="connsiteY1" fmla="*/ 0 h 1097277"/>
              <a:gd name="connsiteX2" fmla="*/ 2285990 w 2468873"/>
              <a:gd name="connsiteY2" fmla="*/ 0 h 1097277"/>
              <a:gd name="connsiteX3" fmla="*/ 2468873 w 2468873"/>
              <a:gd name="connsiteY3" fmla="*/ 182883 h 1097277"/>
              <a:gd name="connsiteX4" fmla="*/ 2468873 w 2468873"/>
              <a:gd name="connsiteY4" fmla="*/ 914394 h 1097277"/>
              <a:gd name="connsiteX5" fmla="*/ 2285990 w 2468873"/>
              <a:gd name="connsiteY5" fmla="*/ 1097277 h 1097277"/>
              <a:gd name="connsiteX6" fmla="*/ 182883 w 2468873"/>
              <a:gd name="connsiteY6" fmla="*/ 1097277 h 1097277"/>
              <a:gd name="connsiteX7" fmla="*/ 0 w 2468873"/>
              <a:gd name="connsiteY7" fmla="*/ 914394 h 1097277"/>
              <a:gd name="connsiteX8" fmla="*/ 0 w 2468873"/>
              <a:gd name="connsiteY8" fmla="*/ 182883 h 1097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8873" h="1097277">
                <a:moveTo>
                  <a:pt x="0" y="182883"/>
                </a:moveTo>
                <a:cubicBezTo>
                  <a:pt x="0" y="81880"/>
                  <a:pt x="81880" y="0"/>
                  <a:pt x="182883" y="0"/>
                </a:cubicBezTo>
                <a:lnTo>
                  <a:pt x="2285990" y="0"/>
                </a:lnTo>
                <a:cubicBezTo>
                  <a:pt x="2386993" y="0"/>
                  <a:pt x="2468873" y="81880"/>
                  <a:pt x="2468873" y="182883"/>
                </a:cubicBezTo>
                <a:lnTo>
                  <a:pt x="2468873" y="914394"/>
                </a:lnTo>
                <a:cubicBezTo>
                  <a:pt x="2468873" y="1015397"/>
                  <a:pt x="2386993" y="1097277"/>
                  <a:pt x="2285990" y="1097277"/>
                </a:cubicBezTo>
                <a:lnTo>
                  <a:pt x="182883" y="1097277"/>
                </a:lnTo>
                <a:cubicBezTo>
                  <a:pt x="81880" y="1097277"/>
                  <a:pt x="0" y="1015397"/>
                  <a:pt x="0" y="914394"/>
                </a:cubicBezTo>
                <a:lnTo>
                  <a:pt x="0" y="182883"/>
                </a:lnTo>
                <a:close/>
              </a:path>
            </a:pathLst>
          </a:custGeom>
          <a:solidFill>
            <a:schemeClr val="accent6">
              <a:lumMod val="75000"/>
            </a:schemeClr>
          </a:solidFill>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45005" tIns="145005" rIns="145005" bIns="145005" numCol="1" spcCol="1270" anchor="ctr" anchorCtr="0">
            <a:noAutofit/>
          </a:bodyPr>
          <a:lstStyle/>
          <a:p>
            <a:pPr marL="0" lvl="0" indent="0" algn="ctr" defTabSz="1066800">
              <a:lnSpc>
                <a:spcPct val="90000"/>
              </a:lnSpc>
              <a:spcBef>
                <a:spcPct val="0"/>
              </a:spcBef>
              <a:spcAft>
                <a:spcPct val="35000"/>
              </a:spcAft>
              <a:buNone/>
            </a:pPr>
            <a:r>
              <a:rPr lang="en-US" sz="2400" dirty="0">
                <a:latin typeface="Palatino" panose="02040502050505030304" pitchFamily="18" charset="0"/>
              </a:rPr>
              <a:t>CRS Short Term Assignments</a:t>
            </a:r>
            <a:endParaRPr lang="en-US" sz="2400" kern="1200" dirty="0">
              <a:latin typeface="Palatino" panose="02040502050505030304" pitchFamily="18" charset="0"/>
            </a:endParaRPr>
          </a:p>
        </p:txBody>
      </p:sp>
    </p:spTree>
    <p:custDataLst>
      <p:tags r:id="rId1"/>
    </p:custDataLst>
    <p:extLst>
      <p:ext uri="{BB962C8B-B14F-4D97-AF65-F5344CB8AC3E}">
        <p14:creationId xmlns:p14="http://schemas.microsoft.com/office/powerpoint/2010/main" val="1318127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25" grpId="0" animBg="1"/>
      <p:bldP spid="18" grpId="0" animBg="1"/>
      <p:bldP spid="22" grpId="0" animBg="1"/>
      <p:bldP spid="20" grpId="0" animBg="1"/>
      <p:bldP spid="16" grpId="0" animBg="1"/>
      <p:bldP spid="12" grpId="0" animBg="1"/>
      <p:bldP spid="14" grpId="0" animBg="1"/>
      <p:bldP spid="2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2965" y="1577382"/>
            <a:ext cx="8812470" cy="5189179"/>
          </a:xfrm>
        </p:spPr>
        <p:txBody>
          <a:bodyPr/>
          <a:lstStyle/>
          <a:p>
            <a:pPr marL="0" indent="0" algn="ctr">
              <a:buNone/>
            </a:pPr>
            <a:r>
              <a:rPr lang="en-US" sz="4000" b="1" dirty="0">
                <a:solidFill>
                  <a:schemeClr val="tx1"/>
                </a:solidFill>
                <a:latin typeface="Palatino" panose="02040502050505030304" pitchFamily="18" charset="0"/>
              </a:rPr>
              <a:t>Act Fast + Be Flexible =</a:t>
            </a:r>
          </a:p>
          <a:p>
            <a:pPr marL="0" indent="0">
              <a:buNone/>
            </a:pPr>
            <a:endParaRPr lang="en-US" dirty="0">
              <a:latin typeface="Palatino" panose="02040502050505030304" pitchFamily="18" charset="0"/>
            </a:endParaRPr>
          </a:p>
        </p:txBody>
      </p:sp>
      <p:sp>
        <p:nvSpPr>
          <p:cNvPr id="4" name="Slide Number Placeholder 3"/>
          <p:cNvSpPr>
            <a:spLocks noGrp="1"/>
          </p:cNvSpPr>
          <p:nvPr>
            <p:ph type="sldNum" sz="quarter" idx="4"/>
          </p:nvPr>
        </p:nvSpPr>
        <p:spPr/>
        <p:txBody>
          <a:bodyPr/>
          <a:lstStyle/>
          <a:p>
            <a:fld id="{3AF21FA0-C69A-D549-B93E-AD7DB9D7EB7A}" type="slidenum">
              <a:rPr lang="en-US" smtClean="0"/>
              <a:pPr/>
              <a:t>15</a:t>
            </a:fld>
            <a:endParaRPr lang="en-US" dirty="0"/>
          </a:p>
        </p:txBody>
      </p:sp>
      <p:sp>
        <p:nvSpPr>
          <p:cNvPr id="6" name="Title 1"/>
          <p:cNvSpPr>
            <a:spLocks noGrp="1"/>
          </p:cNvSpPr>
          <p:nvPr>
            <p:ph type="title"/>
          </p:nvPr>
        </p:nvSpPr>
        <p:spPr>
          <a:xfrm>
            <a:off x="0" y="552089"/>
            <a:ext cx="10058400" cy="757733"/>
          </a:xfrm>
          <a:solidFill>
            <a:srgbClr val="CCF6CA"/>
          </a:solidFill>
        </p:spPr>
        <p:txBody>
          <a:bodyPr/>
          <a:lstStyle/>
          <a:p>
            <a:pPr algn="ctr"/>
            <a:r>
              <a:rPr lang="en-US" sz="4400" b="0" dirty="0">
                <a:solidFill>
                  <a:schemeClr val="tx1">
                    <a:lumMod val="85000"/>
                    <a:lumOff val="15000"/>
                  </a:schemeClr>
                </a:solidFill>
                <a:latin typeface="Palatino" charset="0"/>
                <a:ea typeface="Palatino" charset="0"/>
                <a:cs typeface="Palatino" charset="0"/>
              </a:rPr>
              <a:t>Finding Staff</a:t>
            </a:r>
          </a:p>
        </p:txBody>
      </p:sp>
      <p:graphicFrame>
        <p:nvGraphicFramePr>
          <p:cNvPr id="5" name="Diagram 4"/>
          <p:cNvGraphicFramePr/>
          <p:nvPr>
            <p:extLst>
              <p:ext uri="{D42A27DB-BD31-4B8C-83A1-F6EECF244321}">
                <p14:modId xmlns:p14="http://schemas.microsoft.com/office/powerpoint/2010/main" val="1886439680"/>
              </p:ext>
            </p:extLst>
          </p:nvPr>
        </p:nvGraphicFramePr>
        <p:xfrm>
          <a:off x="322415" y="2678708"/>
          <a:ext cx="9336296" cy="32692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p:cNvSpPr txBox="1"/>
          <p:nvPr/>
        </p:nvSpPr>
        <p:spPr>
          <a:xfrm>
            <a:off x="6321789" y="2285856"/>
            <a:ext cx="3584211" cy="4179252"/>
          </a:xfrm>
          <a:prstGeom prst="rect">
            <a:avLst/>
          </a:prstGeom>
          <a:solidFill>
            <a:schemeClr val="bg1"/>
          </a:solidFill>
        </p:spPr>
        <p:txBody>
          <a:bodyPr wrap="square" rtlCol="0">
            <a:spAutoFit/>
          </a:bodyPr>
          <a:lstStyle/>
          <a:p>
            <a:endParaRPr lang="en-US" dirty="0"/>
          </a:p>
        </p:txBody>
      </p:sp>
      <p:sp>
        <p:nvSpPr>
          <p:cNvPr id="9" name="Right Arrow 8"/>
          <p:cNvSpPr/>
          <p:nvPr/>
        </p:nvSpPr>
        <p:spPr>
          <a:xfrm>
            <a:off x="1725282" y="6064230"/>
            <a:ext cx="6142008" cy="267560"/>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2992325" y="2503226"/>
            <a:ext cx="3607922" cy="3477875"/>
          </a:xfrm>
          <a:prstGeom prst="rect">
            <a:avLst/>
          </a:prstGeom>
          <a:solidFill>
            <a:schemeClr val="bg1"/>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11" name="TextBox 10"/>
          <p:cNvSpPr txBox="1"/>
          <p:nvPr/>
        </p:nvSpPr>
        <p:spPr>
          <a:xfrm>
            <a:off x="4011283" y="6390367"/>
            <a:ext cx="1897811" cy="492443"/>
          </a:xfrm>
          <a:prstGeom prst="rect">
            <a:avLst/>
          </a:prstGeom>
          <a:noFill/>
        </p:spPr>
        <p:txBody>
          <a:bodyPr wrap="square" rtlCol="0">
            <a:spAutoFit/>
          </a:bodyPr>
          <a:lstStyle/>
          <a:p>
            <a:r>
              <a:rPr lang="en-US" sz="2600" dirty="0">
                <a:latin typeface="Palatino" panose="02040502050505030304" pitchFamily="18" charset="0"/>
              </a:rPr>
              <a:t>  Month 1</a:t>
            </a:r>
          </a:p>
        </p:txBody>
      </p:sp>
      <p:sp>
        <p:nvSpPr>
          <p:cNvPr id="10" name="TextBox 9"/>
          <p:cNvSpPr txBox="1"/>
          <p:nvPr/>
        </p:nvSpPr>
        <p:spPr>
          <a:xfrm>
            <a:off x="659332" y="6331790"/>
            <a:ext cx="2584199" cy="492443"/>
          </a:xfrm>
          <a:prstGeom prst="rect">
            <a:avLst/>
          </a:prstGeom>
          <a:noFill/>
        </p:spPr>
        <p:txBody>
          <a:bodyPr wrap="square" rtlCol="0">
            <a:spAutoFit/>
          </a:bodyPr>
          <a:lstStyle/>
          <a:p>
            <a:r>
              <a:rPr lang="en-US" sz="2600" dirty="0">
                <a:latin typeface="Palatino" panose="02040502050505030304" pitchFamily="18" charset="0"/>
              </a:rPr>
              <a:t>Shock Occurs</a:t>
            </a:r>
          </a:p>
        </p:txBody>
      </p:sp>
      <p:sp>
        <p:nvSpPr>
          <p:cNvPr id="12" name="TextBox 11"/>
          <p:cNvSpPr txBox="1"/>
          <p:nvPr/>
        </p:nvSpPr>
        <p:spPr>
          <a:xfrm>
            <a:off x="7435121" y="6390368"/>
            <a:ext cx="2218546" cy="492443"/>
          </a:xfrm>
          <a:prstGeom prst="rect">
            <a:avLst/>
          </a:prstGeom>
          <a:noFill/>
        </p:spPr>
        <p:txBody>
          <a:bodyPr wrap="square" rtlCol="0">
            <a:spAutoFit/>
          </a:bodyPr>
          <a:lstStyle/>
          <a:p>
            <a:r>
              <a:rPr lang="en-US" sz="2600" dirty="0">
                <a:latin typeface="Palatino" panose="02040502050505030304" pitchFamily="18" charset="0"/>
              </a:rPr>
              <a:t>Months 2 &amp; 3</a:t>
            </a:r>
          </a:p>
        </p:txBody>
      </p:sp>
    </p:spTree>
    <p:custDataLst>
      <p:tags r:id="rId1"/>
    </p:custDataLst>
    <p:extLst>
      <p:ext uri="{BB962C8B-B14F-4D97-AF65-F5344CB8AC3E}">
        <p14:creationId xmlns:p14="http://schemas.microsoft.com/office/powerpoint/2010/main" val="1022405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8"/>
                                        </p:tgtEl>
                                      </p:cBhvr>
                                    </p:animEffect>
                                    <p:set>
                                      <p:cBhvr>
                                        <p:cTn id="31" dur="1" fill="hold">
                                          <p:stCondLst>
                                            <p:cond delay="499"/>
                                          </p:stCondLst>
                                        </p:cTn>
                                        <p:tgtEl>
                                          <p:spTgt spid="8"/>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0" nodeType="clickEffect">
                                  <p:stCondLst>
                                    <p:cond delay="0"/>
                                  </p:stCondLst>
                                  <p:childTnLst>
                                    <p:animEffect transition="out" filter="fade">
                                      <p:cBhvr>
                                        <p:cTn id="35" dur="500"/>
                                        <p:tgtEl>
                                          <p:spTgt spid="7"/>
                                        </p:tgtEl>
                                      </p:cBhvr>
                                    </p:animEffect>
                                    <p:set>
                                      <p:cBhvr>
                                        <p:cTn id="36"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7" grpId="0" animBg="1"/>
      <p:bldP spid="9" grpId="0" animBg="1"/>
      <p:bldP spid="8" grpId="0" animBg="1"/>
      <p:bldP spid="11" grpId="0"/>
      <p:bldP spid="10"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4"/>
          </p:nvPr>
        </p:nvSpPr>
        <p:spPr/>
        <p:txBody>
          <a:bodyPr/>
          <a:lstStyle/>
          <a:p>
            <a:fld id="{3AF21FA0-C69A-D549-B93E-AD7DB9D7EB7A}" type="slidenum">
              <a:rPr lang="en-US" smtClean="0"/>
              <a:pPr/>
              <a:t>16</a:t>
            </a:fld>
            <a:endParaRPr lang="en-US" dirty="0"/>
          </a:p>
        </p:txBody>
      </p:sp>
      <p:sp>
        <p:nvSpPr>
          <p:cNvPr id="11" name="Title 1"/>
          <p:cNvSpPr>
            <a:spLocks noGrp="1"/>
          </p:cNvSpPr>
          <p:nvPr>
            <p:ph type="title"/>
          </p:nvPr>
        </p:nvSpPr>
        <p:spPr>
          <a:xfrm>
            <a:off x="0" y="346840"/>
            <a:ext cx="10058400" cy="773201"/>
          </a:xfrm>
          <a:solidFill>
            <a:srgbClr val="CCF6CA"/>
          </a:solidFill>
        </p:spPr>
        <p:txBody>
          <a:bodyPr/>
          <a:lstStyle/>
          <a:p>
            <a:pPr algn="ctr"/>
            <a:r>
              <a:rPr lang="en-US" sz="4000" dirty="0">
                <a:solidFill>
                  <a:schemeClr val="tx1"/>
                </a:solidFill>
                <a:latin typeface="Palatino" panose="02040502050505030304" pitchFamily="18" charset="0"/>
              </a:rPr>
              <a:t>	</a:t>
            </a:r>
            <a:r>
              <a:rPr lang="en-US" sz="4400" b="0" dirty="0">
                <a:solidFill>
                  <a:schemeClr val="tx1"/>
                </a:solidFill>
                <a:latin typeface="Palatino" panose="02040502050505030304" pitchFamily="18" charset="0"/>
              </a:rPr>
              <a:t>Staffing Tracking  (Operations Example)</a:t>
            </a:r>
          </a:p>
        </p:txBody>
      </p:sp>
      <p:pic>
        <p:nvPicPr>
          <p:cNvPr id="15" name="Picture 14"/>
          <p:cNvPicPr>
            <a:picLocks noChangeAspect="1"/>
          </p:cNvPicPr>
          <p:nvPr/>
        </p:nvPicPr>
        <p:blipFill>
          <a:blip r:embed="rId4"/>
          <a:stretch>
            <a:fillRect/>
          </a:stretch>
        </p:blipFill>
        <p:spPr>
          <a:xfrm>
            <a:off x="0" y="1587677"/>
            <a:ext cx="10058400" cy="4982911"/>
          </a:xfrm>
          <a:prstGeom prst="rect">
            <a:avLst/>
          </a:prstGeom>
        </p:spPr>
      </p:pic>
      <p:sp>
        <p:nvSpPr>
          <p:cNvPr id="13" name="TextBox 12"/>
          <p:cNvSpPr txBox="1"/>
          <p:nvPr/>
        </p:nvSpPr>
        <p:spPr>
          <a:xfrm>
            <a:off x="3161765" y="1445937"/>
            <a:ext cx="7488620" cy="5260474"/>
          </a:xfrm>
          <a:prstGeom prst="rect">
            <a:avLst/>
          </a:prstGeom>
          <a:solidFill>
            <a:schemeClr val="bg1"/>
          </a:solidFill>
        </p:spPr>
        <p:txBody>
          <a:bodyPr wrap="square" rtlCol="0">
            <a:spAutoFit/>
          </a:bodyPr>
          <a:lstStyle/>
          <a:p>
            <a:endParaRPr lang="en-US" dirty="0"/>
          </a:p>
        </p:txBody>
      </p:sp>
      <p:sp>
        <p:nvSpPr>
          <p:cNvPr id="14" name="TextBox 13"/>
          <p:cNvSpPr txBox="1"/>
          <p:nvPr/>
        </p:nvSpPr>
        <p:spPr>
          <a:xfrm>
            <a:off x="0" y="1381820"/>
            <a:ext cx="3161765" cy="5388708"/>
          </a:xfrm>
          <a:prstGeom prst="rect">
            <a:avLst/>
          </a:prstGeom>
          <a:solidFill>
            <a:schemeClr val="bg1"/>
          </a:solidFill>
        </p:spPr>
        <p:txBody>
          <a:bodyPr wrap="square" rtlCol="0">
            <a:spAutoFit/>
          </a:bodyPr>
          <a:lstStyle/>
          <a:p>
            <a:endParaRPr lang="en-US" dirty="0"/>
          </a:p>
        </p:txBody>
      </p:sp>
    </p:spTree>
    <p:custDataLst>
      <p:tags r:id="rId1"/>
    </p:custDataLst>
    <p:extLst>
      <p:ext uri="{BB962C8B-B14F-4D97-AF65-F5344CB8AC3E}">
        <p14:creationId xmlns:p14="http://schemas.microsoft.com/office/powerpoint/2010/main" val="2181520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3AF21FA0-C69A-D549-B93E-AD7DB9D7EB7A}" type="slidenum">
              <a:rPr lang="en-US" smtClean="0"/>
              <a:pPr/>
              <a:t>17</a:t>
            </a:fld>
            <a:endParaRPr lang="en-US" dirty="0"/>
          </a:p>
        </p:txBody>
      </p:sp>
      <p:sp>
        <p:nvSpPr>
          <p:cNvPr id="11" name="Title 1"/>
          <p:cNvSpPr>
            <a:spLocks noGrp="1"/>
          </p:cNvSpPr>
          <p:nvPr>
            <p:ph type="title"/>
          </p:nvPr>
        </p:nvSpPr>
        <p:spPr>
          <a:xfrm>
            <a:off x="0" y="346840"/>
            <a:ext cx="10058400" cy="773201"/>
          </a:xfrm>
          <a:solidFill>
            <a:srgbClr val="CCF6CA"/>
          </a:solidFill>
        </p:spPr>
        <p:txBody>
          <a:bodyPr/>
          <a:lstStyle/>
          <a:p>
            <a:pPr algn="ctr"/>
            <a:r>
              <a:rPr lang="en-US" sz="4000" dirty="0">
                <a:solidFill>
                  <a:schemeClr val="tx1"/>
                </a:solidFill>
                <a:latin typeface="Palatino" panose="02040502050505030304" pitchFamily="18" charset="0"/>
              </a:rPr>
              <a:t>	</a:t>
            </a:r>
            <a:r>
              <a:rPr lang="en-US" sz="4400" b="0" dirty="0">
                <a:solidFill>
                  <a:schemeClr val="tx1"/>
                </a:solidFill>
                <a:latin typeface="Palatino" panose="02040502050505030304" pitchFamily="18" charset="0"/>
              </a:rPr>
              <a:t>Staffing List</a:t>
            </a:r>
          </a:p>
        </p:txBody>
      </p:sp>
      <p:graphicFrame>
        <p:nvGraphicFramePr>
          <p:cNvPr id="35" name="Diagram 34"/>
          <p:cNvGraphicFramePr/>
          <p:nvPr>
            <p:extLst>
              <p:ext uri="{D42A27DB-BD31-4B8C-83A1-F6EECF244321}">
                <p14:modId xmlns:p14="http://schemas.microsoft.com/office/powerpoint/2010/main" val="3765209709"/>
              </p:ext>
            </p:extLst>
          </p:nvPr>
        </p:nvGraphicFramePr>
        <p:xfrm>
          <a:off x="659334" y="1574800"/>
          <a:ext cx="9128133" cy="5435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888769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5"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nvPr>
        </p:nvGraphicFramePr>
        <p:xfrm>
          <a:off x="201645" y="1174117"/>
          <a:ext cx="9735985" cy="57815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p:cNvSpPr>
            <a:spLocks noGrp="1"/>
          </p:cNvSpPr>
          <p:nvPr>
            <p:ph type="sldNum" sz="quarter" idx="4"/>
          </p:nvPr>
        </p:nvSpPr>
        <p:spPr/>
        <p:txBody>
          <a:bodyPr/>
          <a:lstStyle/>
          <a:p>
            <a:fld id="{3AF21FA0-C69A-D549-B93E-AD7DB9D7EB7A}" type="slidenum">
              <a:rPr lang="en-US" smtClean="0"/>
              <a:pPr/>
              <a:t>18</a:t>
            </a:fld>
            <a:endParaRPr lang="en-US" dirty="0"/>
          </a:p>
        </p:txBody>
      </p:sp>
      <p:sp>
        <p:nvSpPr>
          <p:cNvPr id="7" name="Title 1"/>
          <p:cNvSpPr>
            <a:spLocks noGrp="1"/>
          </p:cNvSpPr>
          <p:nvPr>
            <p:ph type="title"/>
          </p:nvPr>
        </p:nvSpPr>
        <p:spPr>
          <a:xfrm>
            <a:off x="0" y="404735"/>
            <a:ext cx="10058400" cy="748390"/>
          </a:xfrm>
          <a:solidFill>
            <a:srgbClr val="CCF6CA"/>
          </a:solidFill>
        </p:spPr>
        <p:txBody>
          <a:bodyPr/>
          <a:lstStyle/>
          <a:p>
            <a:pPr algn="ctr"/>
            <a:r>
              <a:rPr lang="en-US" sz="4400" b="0" dirty="0">
                <a:solidFill>
                  <a:schemeClr val="tx1">
                    <a:lumMod val="85000"/>
                    <a:lumOff val="15000"/>
                  </a:schemeClr>
                </a:solidFill>
                <a:latin typeface="Palatino" charset="0"/>
                <a:ea typeface="Palatino" charset="0"/>
                <a:cs typeface="Palatino" charset="0"/>
              </a:rPr>
              <a:t>Emergency Recruitment</a:t>
            </a:r>
          </a:p>
        </p:txBody>
      </p:sp>
      <p:sp>
        <p:nvSpPr>
          <p:cNvPr id="9" name="TextBox 8"/>
          <p:cNvSpPr txBox="1"/>
          <p:nvPr/>
        </p:nvSpPr>
        <p:spPr>
          <a:xfrm>
            <a:off x="5434642" y="5676181"/>
            <a:ext cx="4502988" cy="1279525"/>
          </a:xfrm>
          <a:prstGeom prst="rect">
            <a:avLst/>
          </a:prstGeom>
          <a:solidFill>
            <a:schemeClr val="bg1"/>
          </a:solidFill>
        </p:spPr>
        <p:txBody>
          <a:bodyPr wrap="square" rtlCol="0">
            <a:spAutoFit/>
          </a:bodyPr>
          <a:lstStyle/>
          <a:p>
            <a:endParaRPr lang="en-US" dirty="0"/>
          </a:p>
        </p:txBody>
      </p:sp>
      <p:sp>
        <p:nvSpPr>
          <p:cNvPr id="10" name="TextBox 9"/>
          <p:cNvSpPr txBox="1"/>
          <p:nvPr/>
        </p:nvSpPr>
        <p:spPr>
          <a:xfrm>
            <a:off x="3778370" y="4606506"/>
            <a:ext cx="4744528" cy="1069675"/>
          </a:xfrm>
          <a:prstGeom prst="rect">
            <a:avLst/>
          </a:prstGeom>
          <a:solidFill>
            <a:schemeClr val="bg1"/>
          </a:solidFill>
        </p:spPr>
        <p:txBody>
          <a:bodyPr wrap="square" rtlCol="0">
            <a:spAutoFit/>
          </a:bodyPr>
          <a:lstStyle/>
          <a:p>
            <a:endParaRPr lang="en-US" dirty="0"/>
          </a:p>
        </p:txBody>
      </p:sp>
      <p:sp>
        <p:nvSpPr>
          <p:cNvPr id="11" name="TextBox 10"/>
          <p:cNvSpPr txBox="1"/>
          <p:nvPr/>
        </p:nvSpPr>
        <p:spPr>
          <a:xfrm>
            <a:off x="2260121" y="3528204"/>
            <a:ext cx="4882551" cy="1086929"/>
          </a:xfrm>
          <a:prstGeom prst="rect">
            <a:avLst/>
          </a:prstGeom>
          <a:solidFill>
            <a:schemeClr val="bg1"/>
          </a:solidFill>
        </p:spPr>
        <p:txBody>
          <a:bodyPr wrap="square" rtlCol="0">
            <a:spAutoFit/>
          </a:bodyPr>
          <a:lstStyle/>
          <a:p>
            <a:endParaRPr lang="en-US" dirty="0"/>
          </a:p>
        </p:txBody>
      </p:sp>
      <p:sp>
        <p:nvSpPr>
          <p:cNvPr id="12" name="TextBox 11"/>
          <p:cNvSpPr txBox="1"/>
          <p:nvPr/>
        </p:nvSpPr>
        <p:spPr>
          <a:xfrm>
            <a:off x="659334" y="2432649"/>
            <a:ext cx="5016847" cy="1086928"/>
          </a:xfrm>
          <a:prstGeom prst="rect">
            <a:avLst/>
          </a:prstGeom>
          <a:solidFill>
            <a:schemeClr val="bg1"/>
          </a:solidFill>
        </p:spPr>
        <p:txBody>
          <a:bodyPr wrap="square" rtlCol="0">
            <a:spAutoFit/>
          </a:bodyPr>
          <a:lstStyle/>
          <a:p>
            <a:endParaRPr lang="en-US" dirty="0"/>
          </a:p>
        </p:txBody>
      </p:sp>
    </p:spTree>
    <p:custDataLst>
      <p:tags r:id="rId1"/>
    </p:custDataLst>
    <p:extLst>
      <p:ext uri="{BB962C8B-B14F-4D97-AF65-F5344CB8AC3E}">
        <p14:creationId xmlns:p14="http://schemas.microsoft.com/office/powerpoint/2010/main" val="1009596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9" grpId="0" animBg="1"/>
      <p:bldP spid="10" grpId="0" animBg="1"/>
      <p:bldP spid="11"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3AF21FA0-C69A-D549-B93E-AD7DB9D7EB7A}" type="slidenum">
              <a:rPr lang="en-US" smtClean="0"/>
              <a:pPr/>
              <a:t>19</a:t>
            </a:fld>
            <a:endParaRPr lang="en-US" dirty="0"/>
          </a:p>
        </p:txBody>
      </p:sp>
      <p:pic>
        <p:nvPicPr>
          <p:cNvPr id="6" name="Picture 5"/>
          <p:cNvPicPr>
            <a:picLocks noChangeAspect="1"/>
          </p:cNvPicPr>
          <p:nvPr/>
        </p:nvPicPr>
        <p:blipFill>
          <a:blip r:embed="rId4"/>
          <a:stretch>
            <a:fillRect/>
          </a:stretch>
        </p:blipFill>
        <p:spPr>
          <a:xfrm>
            <a:off x="196291" y="1229710"/>
            <a:ext cx="9704454" cy="5773334"/>
          </a:xfrm>
          <a:prstGeom prst="rect">
            <a:avLst/>
          </a:prstGeom>
        </p:spPr>
      </p:pic>
      <p:sp>
        <p:nvSpPr>
          <p:cNvPr id="5" name="Title 1"/>
          <p:cNvSpPr>
            <a:spLocks noGrp="1"/>
          </p:cNvSpPr>
          <p:nvPr>
            <p:ph type="title"/>
          </p:nvPr>
        </p:nvSpPr>
        <p:spPr>
          <a:xfrm>
            <a:off x="0" y="343222"/>
            <a:ext cx="10058400" cy="745288"/>
          </a:xfrm>
          <a:solidFill>
            <a:srgbClr val="CCF6CA"/>
          </a:solidFill>
        </p:spPr>
        <p:txBody>
          <a:bodyPr/>
          <a:lstStyle/>
          <a:p>
            <a:pPr algn="ctr"/>
            <a:r>
              <a:rPr lang="en-US" sz="4400" b="0" dirty="0">
                <a:solidFill>
                  <a:schemeClr val="tx1">
                    <a:lumMod val="85000"/>
                    <a:lumOff val="15000"/>
                  </a:schemeClr>
                </a:solidFill>
                <a:latin typeface="Palatino" charset="0"/>
                <a:ea typeface="Palatino" charset="0"/>
                <a:cs typeface="Palatino" charset="0"/>
              </a:rPr>
              <a:t>Emergency Recruitment</a:t>
            </a:r>
          </a:p>
        </p:txBody>
      </p:sp>
      <p:sp>
        <p:nvSpPr>
          <p:cNvPr id="3" name="Content Placeholder 2"/>
          <p:cNvSpPr>
            <a:spLocks noGrp="1"/>
          </p:cNvSpPr>
          <p:nvPr>
            <p:ph idx="1"/>
          </p:nvPr>
        </p:nvSpPr>
        <p:spPr>
          <a:xfrm>
            <a:off x="6079067" y="1095866"/>
            <a:ext cx="3979333" cy="5907178"/>
          </a:xfrm>
          <a:solidFill>
            <a:schemeClr val="bg1"/>
          </a:solidFill>
        </p:spPr>
        <p:txBody>
          <a:bodyPr/>
          <a:lstStyle/>
          <a:p>
            <a:pPr marL="0" indent="0" algn="ctr">
              <a:buNone/>
            </a:pPr>
            <a:endParaRPr lang="en-US" sz="2000" dirty="0">
              <a:solidFill>
                <a:schemeClr val="tx1"/>
              </a:solidFill>
              <a:latin typeface="Palatino" panose="02040502050505030304" pitchFamily="18" charset="0"/>
            </a:endParaRPr>
          </a:p>
          <a:p>
            <a:pPr marL="0" indent="0" algn="ctr">
              <a:buNone/>
            </a:pPr>
            <a:r>
              <a:rPr lang="en-US" sz="3200" dirty="0">
                <a:solidFill>
                  <a:schemeClr val="tx1"/>
                </a:solidFill>
                <a:latin typeface="Palatino" panose="02040502050505030304" pitchFamily="18" charset="0"/>
              </a:rPr>
              <a:t>Determine          which jobs        require</a:t>
            </a:r>
            <a:r>
              <a:rPr lang="en-US" sz="3200" b="1" i="1" dirty="0">
                <a:solidFill>
                  <a:schemeClr val="tx1"/>
                </a:solidFill>
                <a:latin typeface="Palatino" panose="02040502050505030304" pitchFamily="18" charset="0"/>
              </a:rPr>
              <a:t>             </a:t>
            </a:r>
            <a:r>
              <a:rPr lang="en-US" sz="3200" dirty="0">
                <a:solidFill>
                  <a:schemeClr val="tx1"/>
                </a:solidFill>
                <a:latin typeface="Palatino" panose="02040502050505030304" pitchFamily="18" charset="0"/>
              </a:rPr>
              <a:t> </a:t>
            </a:r>
            <a:r>
              <a:rPr lang="en-US" sz="3200" b="1" i="1" dirty="0">
                <a:solidFill>
                  <a:schemeClr val="tx2"/>
                </a:solidFill>
                <a:latin typeface="Palatino" panose="02040502050505030304" pitchFamily="18" charset="0"/>
              </a:rPr>
              <a:t>previous CRS experience</a:t>
            </a:r>
          </a:p>
          <a:p>
            <a:pPr marL="0" indent="0" algn="ctr">
              <a:buNone/>
            </a:pPr>
            <a:endParaRPr lang="en-US" sz="1600" b="1" i="1" dirty="0">
              <a:solidFill>
                <a:schemeClr val="tx2"/>
              </a:solidFill>
              <a:latin typeface="Palatino" panose="02040502050505030304" pitchFamily="18" charset="0"/>
            </a:endParaRPr>
          </a:p>
          <a:p>
            <a:pPr marL="0" indent="0" algn="ctr">
              <a:buNone/>
            </a:pPr>
            <a:r>
              <a:rPr lang="en-US" sz="2800" b="1" i="1" dirty="0">
                <a:solidFill>
                  <a:schemeClr val="tx2"/>
                </a:solidFill>
                <a:latin typeface="Palatino" panose="02040502050505030304" pitchFamily="18" charset="0"/>
              </a:rPr>
              <a:t>  </a:t>
            </a:r>
            <a:r>
              <a:rPr lang="en-US" sz="2800" dirty="0">
                <a:solidFill>
                  <a:schemeClr val="tx1"/>
                </a:solidFill>
                <a:latin typeface="Palatino" panose="02040502050505030304" pitchFamily="18" charset="0"/>
              </a:rPr>
              <a:t>Usually </a:t>
            </a:r>
            <a:r>
              <a:rPr lang="en-US" sz="2800" i="1" dirty="0">
                <a:solidFill>
                  <a:schemeClr val="tx2"/>
                </a:solidFill>
                <a:latin typeface="Palatino" panose="02040502050505030304" pitchFamily="18" charset="0"/>
              </a:rPr>
              <a:t>senior leadership </a:t>
            </a:r>
            <a:r>
              <a:rPr lang="en-US" sz="2800" dirty="0">
                <a:solidFill>
                  <a:schemeClr val="tx1"/>
                </a:solidFill>
                <a:latin typeface="Palatino" panose="02040502050505030304" pitchFamily="18" charset="0"/>
              </a:rPr>
              <a:t>&amp; positions involving</a:t>
            </a:r>
            <a:r>
              <a:rPr lang="en-US" sz="2800" i="1" dirty="0">
                <a:solidFill>
                  <a:schemeClr val="tx2"/>
                </a:solidFill>
                <a:latin typeface="Palatino" panose="02040502050505030304" pitchFamily="18" charset="0"/>
              </a:rPr>
              <a:t> cash or commodity oversight</a:t>
            </a:r>
          </a:p>
          <a:p>
            <a:pPr algn="ctr">
              <a:buFontTx/>
              <a:buChar char="-"/>
            </a:pPr>
            <a:endParaRPr lang="en-US" sz="3200" b="1" i="1" dirty="0">
              <a:solidFill>
                <a:schemeClr val="tx2"/>
              </a:solidFill>
              <a:latin typeface="Palatino" panose="02040502050505030304" pitchFamily="18" charset="0"/>
            </a:endParaRPr>
          </a:p>
        </p:txBody>
      </p:sp>
    </p:spTree>
    <p:custDataLst>
      <p:tags r:id="rId1"/>
    </p:custDataLst>
    <p:extLst>
      <p:ext uri="{BB962C8B-B14F-4D97-AF65-F5344CB8AC3E}">
        <p14:creationId xmlns:p14="http://schemas.microsoft.com/office/powerpoint/2010/main" val="1124518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6147"/>
            <a:ext cx="10058400" cy="867815"/>
          </a:xfrm>
          <a:solidFill>
            <a:srgbClr val="CCF6CA"/>
          </a:solidFill>
        </p:spPr>
        <p:txBody>
          <a:bodyPr/>
          <a:lstStyle/>
          <a:p>
            <a:pPr algn="ctr"/>
            <a:r>
              <a:rPr lang="en-US" sz="4400" b="0" dirty="0">
                <a:solidFill>
                  <a:schemeClr val="tx1"/>
                </a:solidFill>
                <a:latin typeface="Palatino" panose="02040502050505030304" pitchFamily="18" charset="0"/>
              </a:rPr>
              <a:t>Learning Objectives</a:t>
            </a:r>
          </a:p>
        </p:txBody>
      </p:sp>
      <p:sp>
        <p:nvSpPr>
          <p:cNvPr id="3" name="Content Placeholder 2"/>
          <p:cNvSpPr>
            <a:spLocks noGrp="1"/>
          </p:cNvSpPr>
          <p:nvPr>
            <p:ph idx="1"/>
          </p:nvPr>
        </p:nvSpPr>
        <p:spPr>
          <a:xfrm>
            <a:off x="659334" y="1798820"/>
            <a:ext cx="8933239" cy="5188575"/>
          </a:xfrm>
        </p:spPr>
        <p:txBody>
          <a:bodyPr/>
          <a:lstStyle/>
          <a:p>
            <a:pPr>
              <a:buFont typeface="Wingdings" panose="05000000000000000000" pitchFamily="2" charset="2"/>
              <a:buChar char="§"/>
            </a:pPr>
            <a:r>
              <a:rPr lang="en-US" sz="4000" dirty="0">
                <a:solidFill>
                  <a:schemeClr val="tx1"/>
                </a:solidFill>
                <a:latin typeface="Palatino" panose="02040502050505030304" pitchFamily="18" charset="0"/>
              </a:rPr>
              <a:t>Adjusting Operations Staff Roles &amp; Responsibilities</a:t>
            </a:r>
          </a:p>
          <a:p>
            <a:pPr>
              <a:buFont typeface="Wingdings" panose="05000000000000000000" pitchFamily="2" charset="2"/>
              <a:buChar char="§"/>
            </a:pPr>
            <a:endParaRPr lang="en-US" sz="1400" dirty="0">
              <a:solidFill>
                <a:schemeClr val="tx1"/>
              </a:solidFill>
              <a:latin typeface="Palatino" panose="02040502050505030304" pitchFamily="18" charset="0"/>
            </a:endParaRPr>
          </a:p>
          <a:p>
            <a:pPr>
              <a:buFont typeface="Wingdings" panose="05000000000000000000" pitchFamily="2" charset="2"/>
              <a:buChar char="§"/>
            </a:pPr>
            <a:r>
              <a:rPr lang="en-US" sz="4000" dirty="0">
                <a:solidFill>
                  <a:schemeClr val="tx1"/>
                </a:solidFill>
                <a:latin typeface="Palatino" panose="02040502050505030304" pitchFamily="18" charset="0"/>
              </a:rPr>
              <a:t>Determining Staffing Needs</a:t>
            </a:r>
          </a:p>
          <a:p>
            <a:pPr marL="0" indent="0">
              <a:buNone/>
            </a:pPr>
            <a:endParaRPr lang="en-US" sz="1400" dirty="0">
              <a:solidFill>
                <a:schemeClr val="tx1"/>
              </a:solidFill>
              <a:latin typeface="Palatino" panose="02040502050505030304" pitchFamily="18" charset="0"/>
            </a:endParaRPr>
          </a:p>
          <a:p>
            <a:pPr>
              <a:buFont typeface="Wingdings" panose="05000000000000000000" pitchFamily="2" charset="2"/>
              <a:buChar char="§"/>
            </a:pPr>
            <a:r>
              <a:rPr lang="en-US" sz="4000" dirty="0">
                <a:solidFill>
                  <a:schemeClr val="tx1"/>
                </a:solidFill>
                <a:latin typeface="Palatino" panose="02040502050505030304" pitchFamily="18" charset="0"/>
              </a:rPr>
              <a:t>Finding Staff </a:t>
            </a:r>
          </a:p>
          <a:p>
            <a:pPr>
              <a:buFont typeface="Wingdings" panose="05000000000000000000" pitchFamily="2" charset="2"/>
              <a:buChar char="§"/>
            </a:pPr>
            <a:endParaRPr lang="en-US" sz="1400" dirty="0">
              <a:latin typeface="Palatino" panose="02040502050505030304" pitchFamily="18" charset="0"/>
            </a:endParaRPr>
          </a:p>
          <a:p>
            <a:pPr>
              <a:buFont typeface="Wingdings" panose="05000000000000000000" pitchFamily="2" charset="2"/>
              <a:buChar char="§"/>
            </a:pPr>
            <a:endParaRPr lang="en-US" sz="4000" dirty="0">
              <a:latin typeface="Palatino" panose="02040502050505030304" pitchFamily="18" charset="0"/>
            </a:endParaRPr>
          </a:p>
        </p:txBody>
      </p:sp>
      <p:sp>
        <p:nvSpPr>
          <p:cNvPr id="4" name="Slide Number Placeholder 3"/>
          <p:cNvSpPr>
            <a:spLocks noGrp="1"/>
          </p:cNvSpPr>
          <p:nvPr>
            <p:ph type="sldNum" sz="quarter" idx="4"/>
          </p:nvPr>
        </p:nvSpPr>
        <p:spPr/>
        <p:txBody>
          <a:bodyPr/>
          <a:lstStyle/>
          <a:p>
            <a:fld id="{3AF21FA0-C69A-D549-B93E-AD7DB9D7EB7A}" type="slidenum">
              <a:rPr lang="en-US" smtClean="0"/>
              <a:pPr/>
              <a:t>2</a:t>
            </a:fld>
            <a:endParaRPr lang="en-US" dirty="0"/>
          </a:p>
        </p:txBody>
      </p:sp>
    </p:spTree>
    <p:custDataLst>
      <p:tags r:id="rId1"/>
    </p:custDataLst>
    <p:extLst>
      <p:ext uri="{BB962C8B-B14F-4D97-AF65-F5344CB8AC3E}">
        <p14:creationId xmlns:p14="http://schemas.microsoft.com/office/powerpoint/2010/main" val="4204474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804" y="2106386"/>
            <a:ext cx="2959628" cy="4763647"/>
          </a:xfrm>
        </p:spPr>
        <p:txBody>
          <a:bodyPr/>
          <a:lstStyle/>
          <a:p>
            <a:pPr marL="0" indent="0" algn="ctr">
              <a:buNone/>
            </a:pPr>
            <a:r>
              <a:rPr lang="en-US" sz="3600" dirty="0">
                <a:solidFill>
                  <a:schemeClr val="tx1"/>
                </a:solidFill>
                <a:latin typeface="Palatino" panose="02040502050505030304" pitchFamily="18" charset="0"/>
              </a:rPr>
              <a:t>Provide       on-going </a:t>
            </a:r>
            <a:r>
              <a:rPr lang="en-US" sz="3600" b="1" i="1" dirty="0">
                <a:solidFill>
                  <a:schemeClr val="tx2"/>
                </a:solidFill>
                <a:latin typeface="Palatino" panose="02040502050505030304" pitchFamily="18" charset="0"/>
              </a:rPr>
              <a:t>supervision                   &amp;</a:t>
            </a:r>
            <a:r>
              <a:rPr lang="en-US" sz="3600" dirty="0">
                <a:latin typeface="Palatino" panose="02040502050505030304" pitchFamily="18" charset="0"/>
              </a:rPr>
              <a:t> </a:t>
            </a:r>
            <a:r>
              <a:rPr lang="en-US" sz="3600" b="1" i="1" dirty="0">
                <a:solidFill>
                  <a:schemeClr val="tx2"/>
                </a:solidFill>
                <a:latin typeface="Palatino" panose="02040502050505030304" pitchFamily="18" charset="0"/>
              </a:rPr>
              <a:t>support        </a:t>
            </a:r>
            <a:r>
              <a:rPr lang="en-US" sz="3600" dirty="0">
                <a:solidFill>
                  <a:schemeClr val="tx1"/>
                </a:solidFill>
                <a:latin typeface="Palatino" panose="02040502050505030304" pitchFamily="18" charset="0"/>
              </a:rPr>
              <a:t>for</a:t>
            </a:r>
            <a:r>
              <a:rPr lang="en-US" sz="3600" b="1" i="1" dirty="0">
                <a:solidFill>
                  <a:schemeClr val="tx1"/>
                </a:solidFill>
                <a:latin typeface="Palatino" panose="02040502050505030304" pitchFamily="18" charset="0"/>
              </a:rPr>
              <a:t> </a:t>
            </a:r>
            <a:r>
              <a:rPr lang="en-US" sz="3600" dirty="0">
                <a:solidFill>
                  <a:schemeClr val="tx1"/>
                </a:solidFill>
                <a:latin typeface="Palatino" panose="02040502050505030304" pitchFamily="18" charset="0"/>
              </a:rPr>
              <a:t>new    staff!</a:t>
            </a:r>
          </a:p>
          <a:p>
            <a:endParaRPr lang="en-US" dirty="0"/>
          </a:p>
        </p:txBody>
      </p:sp>
      <p:sp>
        <p:nvSpPr>
          <p:cNvPr id="4" name="Slide Number Placeholder 3"/>
          <p:cNvSpPr>
            <a:spLocks noGrp="1"/>
          </p:cNvSpPr>
          <p:nvPr>
            <p:ph type="sldNum" sz="quarter" idx="4"/>
          </p:nvPr>
        </p:nvSpPr>
        <p:spPr/>
        <p:txBody>
          <a:bodyPr/>
          <a:lstStyle/>
          <a:p>
            <a:fld id="{3AF21FA0-C69A-D549-B93E-AD7DB9D7EB7A}" type="slidenum">
              <a:rPr lang="en-US" smtClean="0"/>
              <a:pPr/>
              <a:t>20</a:t>
            </a:fld>
            <a:endParaRPr lang="en-US" dirty="0"/>
          </a:p>
        </p:txBody>
      </p:sp>
      <p:sp>
        <p:nvSpPr>
          <p:cNvPr id="5" name="Title 1"/>
          <p:cNvSpPr>
            <a:spLocks noGrp="1"/>
          </p:cNvSpPr>
          <p:nvPr>
            <p:ph type="title"/>
          </p:nvPr>
        </p:nvSpPr>
        <p:spPr>
          <a:xfrm>
            <a:off x="0" y="375556"/>
            <a:ext cx="10058400" cy="744485"/>
          </a:xfrm>
          <a:solidFill>
            <a:srgbClr val="CCF6CA"/>
          </a:solidFill>
        </p:spPr>
        <p:txBody>
          <a:bodyPr/>
          <a:lstStyle/>
          <a:p>
            <a:pPr algn="ctr"/>
            <a:r>
              <a:rPr lang="en-US" sz="4400" b="0" dirty="0">
                <a:solidFill>
                  <a:schemeClr val="tx1">
                    <a:lumMod val="85000"/>
                    <a:lumOff val="15000"/>
                  </a:schemeClr>
                </a:solidFill>
                <a:latin typeface="Palatino" charset="0"/>
                <a:ea typeface="Palatino" charset="0"/>
                <a:cs typeface="Palatino" charset="0"/>
              </a:rPr>
              <a:t>Emergency Recruitment</a:t>
            </a:r>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17071" y="1387366"/>
            <a:ext cx="7454483" cy="5366329"/>
          </a:xfrm>
          <a:prstGeom prst="rect">
            <a:avLst/>
          </a:prstGeom>
          <a:ln w="3175">
            <a:solidFill>
              <a:schemeClr val="tx1"/>
            </a:solidFill>
          </a:ln>
        </p:spPr>
      </p:pic>
    </p:spTree>
    <p:custDataLst>
      <p:tags r:id="rId1"/>
    </p:custDataLst>
    <p:extLst>
      <p:ext uri="{BB962C8B-B14F-4D97-AF65-F5344CB8AC3E}">
        <p14:creationId xmlns:p14="http://schemas.microsoft.com/office/powerpoint/2010/main" val="366972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3AF21FA0-C69A-D549-B93E-AD7DB9D7EB7A}" type="slidenum">
              <a:rPr lang="en-US" smtClean="0"/>
              <a:pPr/>
              <a:t>21</a:t>
            </a:fld>
            <a:endParaRPr lang="en-US" dirty="0"/>
          </a:p>
        </p:txBody>
      </p:sp>
      <p:pic>
        <p:nvPicPr>
          <p:cNvPr id="9" name="Content Placeholder 8" descr="C:\Users\Amelia.Anderson\AppData\Local\Microsoft\Windows\Temporary Internet Files\Content.Outlook\WVST1FU8\IMG_1939.JPG"/>
          <p:cNvPicPr>
            <a:picLocks noGrp="1"/>
          </p:cNvPicPr>
          <p:nvPr>
            <p:ph idx="1"/>
          </p:nvPr>
        </p:nvPicPr>
        <p:blipFill>
          <a:blip r:embed="rId4">
            <a:extLst>
              <a:ext uri="{28A0092B-C50C-407E-A947-70E740481C1C}">
                <a14:useLocalDpi xmlns:a14="http://schemas.microsoft.com/office/drawing/2010/main"/>
              </a:ext>
            </a:extLst>
          </a:blip>
          <a:srcRect/>
          <a:stretch>
            <a:fillRect/>
          </a:stretch>
        </p:blipFill>
        <p:spPr bwMode="auto">
          <a:xfrm>
            <a:off x="1580504" y="2071517"/>
            <a:ext cx="6897390" cy="4842165"/>
          </a:xfrm>
          <a:prstGeom prst="rect">
            <a:avLst/>
          </a:prstGeom>
          <a:noFill/>
          <a:ln>
            <a:noFill/>
          </a:ln>
        </p:spPr>
      </p:pic>
      <p:sp>
        <p:nvSpPr>
          <p:cNvPr id="7" name="Rectangle 6"/>
          <p:cNvSpPr/>
          <p:nvPr/>
        </p:nvSpPr>
        <p:spPr>
          <a:xfrm>
            <a:off x="18116" y="1328468"/>
            <a:ext cx="10040284" cy="646331"/>
          </a:xfrm>
          <a:prstGeom prst="rect">
            <a:avLst/>
          </a:prstGeom>
        </p:spPr>
        <p:txBody>
          <a:bodyPr wrap="square">
            <a:spAutoFit/>
          </a:bodyPr>
          <a:lstStyle/>
          <a:p>
            <a:pPr algn="ctr"/>
            <a:r>
              <a:rPr lang="en-US" sz="3600" dirty="0">
                <a:latin typeface="Palatino" panose="02040502050505030304" pitchFamily="18" charset="0"/>
              </a:rPr>
              <a:t>Hire </a:t>
            </a:r>
            <a:r>
              <a:rPr lang="en-US" sz="3600" b="1" i="1" dirty="0">
                <a:solidFill>
                  <a:schemeClr val="tx2"/>
                </a:solidFill>
                <a:latin typeface="Palatino" panose="02040502050505030304" pitchFamily="18" charset="0"/>
              </a:rPr>
              <a:t>locally </a:t>
            </a:r>
            <a:r>
              <a:rPr lang="en-US" sz="3600" dirty="0">
                <a:latin typeface="Palatino" panose="02040502050505030304" pitchFamily="18" charset="0"/>
              </a:rPr>
              <a:t>as much as possible</a:t>
            </a:r>
          </a:p>
        </p:txBody>
      </p:sp>
      <p:sp>
        <p:nvSpPr>
          <p:cNvPr id="10" name="Title 1"/>
          <p:cNvSpPr>
            <a:spLocks noGrp="1"/>
          </p:cNvSpPr>
          <p:nvPr>
            <p:ph type="title"/>
          </p:nvPr>
        </p:nvSpPr>
        <p:spPr>
          <a:xfrm>
            <a:off x="0" y="465826"/>
            <a:ext cx="10058399" cy="654216"/>
          </a:xfrm>
          <a:solidFill>
            <a:srgbClr val="CCF6CA"/>
          </a:solidFill>
        </p:spPr>
        <p:txBody>
          <a:bodyPr/>
          <a:lstStyle/>
          <a:p>
            <a:pPr algn="ctr"/>
            <a:r>
              <a:rPr lang="en-US" sz="4400" b="0" dirty="0">
                <a:solidFill>
                  <a:schemeClr val="tx1">
                    <a:lumMod val="85000"/>
                    <a:lumOff val="15000"/>
                  </a:schemeClr>
                </a:solidFill>
                <a:latin typeface="Palatino" charset="0"/>
                <a:ea typeface="Palatino" charset="0"/>
                <a:cs typeface="Palatino" charset="0"/>
              </a:rPr>
              <a:t>Emergency Recruitment</a:t>
            </a:r>
          </a:p>
        </p:txBody>
      </p:sp>
    </p:spTree>
    <p:custDataLst>
      <p:tags r:id="rId1"/>
    </p:custDataLst>
    <p:extLst>
      <p:ext uri="{BB962C8B-B14F-4D97-AF65-F5344CB8AC3E}">
        <p14:creationId xmlns:p14="http://schemas.microsoft.com/office/powerpoint/2010/main" val="3665291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497" y="1648918"/>
            <a:ext cx="4111563" cy="5117643"/>
          </a:xfrm>
        </p:spPr>
        <p:txBody>
          <a:bodyPr/>
          <a:lstStyle/>
          <a:p>
            <a:pPr marL="0" indent="0">
              <a:buNone/>
            </a:pPr>
            <a:r>
              <a:rPr lang="en-US" sz="3600" dirty="0">
                <a:solidFill>
                  <a:schemeClr val="tx1"/>
                </a:solidFill>
                <a:latin typeface="Palatino" panose="02040502050505030304" pitchFamily="18" charset="0"/>
              </a:rPr>
              <a:t>Put a premium on </a:t>
            </a:r>
            <a:r>
              <a:rPr lang="en-US" sz="3600" b="1" i="1" dirty="0">
                <a:solidFill>
                  <a:schemeClr val="tx2"/>
                </a:solidFill>
                <a:latin typeface="Palatino" panose="02040502050505030304" pitchFamily="18" charset="0"/>
              </a:rPr>
              <a:t>personal qualities</a:t>
            </a:r>
          </a:p>
          <a:p>
            <a:pPr lvl="1"/>
            <a:r>
              <a:rPr lang="en-US" sz="3200" dirty="0">
                <a:solidFill>
                  <a:schemeClr val="tx1"/>
                </a:solidFill>
                <a:latin typeface="Palatino" panose="02040502050505030304" pitchFamily="18" charset="0"/>
              </a:rPr>
              <a:t>motivation </a:t>
            </a:r>
          </a:p>
          <a:p>
            <a:pPr lvl="1"/>
            <a:r>
              <a:rPr lang="en-US" sz="3200" dirty="0">
                <a:solidFill>
                  <a:schemeClr val="tx1"/>
                </a:solidFill>
                <a:latin typeface="Palatino" panose="02040502050505030304" pitchFamily="18" charset="0"/>
              </a:rPr>
              <a:t>values</a:t>
            </a:r>
          </a:p>
          <a:p>
            <a:pPr lvl="1"/>
            <a:r>
              <a:rPr lang="en-US" sz="3200" dirty="0">
                <a:solidFill>
                  <a:schemeClr val="tx1"/>
                </a:solidFill>
                <a:latin typeface="Palatino" panose="02040502050505030304" pitchFamily="18" charset="0"/>
              </a:rPr>
              <a:t>willingness &amp; ability to learn</a:t>
            </a:r>
          </a:p>
          <a:p>
            <a:pPr lvl="1"/>
            <a:r>
              <a:rPr lang="en-US" sz="3200" dirty="0">
                <a:solidFill>
                  <a:schemeClr val="tx1"/>
                </a:solidFill>
                <a:latin typeface="Palatino" panose="02040502050505030304" pitchFamily="18" charset="0"/>
              </a:rPr>
              <a:t>flexibility </a:t>
            </a:r>
          </a:p>
          <a:p>
            <a:pPr lvl="1"/>
            <a:r>
              <a:rPr lang="en-US" sz="3200" dirty="0">
                <a:solidFill>
                  <a:schemeClr val="tx1"/>
                </a:solidFill>
                <a:latin typeface="Palatino" panose="02040502050505030304" pitchFamily="18" charset="0"/>
              </a:rPr>
              <a:t>team spirit </a:t>
            </a:r>
          </a:p>
          <a:p>
            <a:endParaRPr lang="en-US" dirty="0">
              <a:latin typeface="Palatino" panose="02040502050505030304" pitchFamily="18" charset="0"/>
            </a:endParaRPr>
          </a:p>
          <a:p>
            <a:pPr marL="0" indent="0">
              <a:buNone/>
            </a:pPr>
            <a:endParaRPr lang="en-US" dirty="0">
              <a:latin typeface="Palatino" panose="02040502050505030304" pitchFamily="18" charset="0"/>
            </a:endParaRPr>
          </a:p>
        </p:txBody>
      </p:sp>
      <p:sp>
        <p:nvSpPr>
          <p:cNvPr id="4" name="Slide Number Placeholder 3"/>
          <p:cNvSpPr>
            <a:spLocks noGrp="1"/>
          </p:cNvSpPr>
          <p:nvPr>
            <p:ph type="sldNum" sz="quarter" idx="4"/>
          </p:nvPr>
        </p:nvSpPr>
        <p:spPr/>
        <p:txBody>
          <a:bodyPr/>
          <a:lstStyle/>
          <a:p>
            <a:fld id="{3AF21FA0-C69A-D549-B93E-AD7DB9D7EB7A}" type="slidenum">
              <a:rPr lang="en-US" smtClean="0"/>
              <a:pPr/>
              <a:t>22</a:t>
            </a:fld>
            <a:endParaRPr lang="en-US" dirty="0"/>
          </a:p>
        </p:txBody>
      </p:sp>
      <p:sp>
        <p:nvSpPr>
          <p:cNvPr id="6" name="Title 1"/>
          <p:cNvSpPr>
            <a:spLocks noGrp="1"/>
          </p:cNvSpPr>
          <p:nvPr>
            <p:ph type="title"/>
          </p:nvPr>
        </p:nvSpPr>
        <p:spPr>
          <a:xfrm>
            <a:off x="0" y="432168"/>
            <a:ext cx="10058400" cy="757733"/>
          </a:xfrm>
          <a:solidFill>
            <a:srgbClr val="CCF6CA"/>
          </a:solidFill>
        </p:spPr>
        <p:txBody>
          <a:bodyPr/>
          <a:lstStyle/>
          <a:p>
            <a:pPr algn="ctr"/>
            <a:r>
              <a:rPr lang="en-US" sz="4400" b="0" dirty="0">
                <a:solidFill>
                  <a:schemeClr val="tx1"/>
                </a:solidFill>
                <a:latin typeface="Palatino" charset="0"/>
                <a:ea typeface="Palatino" charset="0"/>
                <a:cs typeface="Palatino" charset="0"/>
              </a:rPr>
              <a:t>Emergency Recruitment</a:t>
            </a: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78701" y="1792017"/>
            <a:ext cx="6901133" cy="4815816"/>
          </a:xfrm>
          <a:prstGeom prst="rect">
            <a:avLst/>
          </a:prstGeom>
        </p:spPr>
      </p:pic>
    </p:spTree>
    <p:custDataLst>
      <p:tags r:id="rId1"/>
    </p:custDataLst>
    <p:extLst>
      <p:ext uri="{BB962C8B-B14F-4D97-AF65-F5344CB8AC3E}">
        <p14:creationId xmlns:p14="http://schemas.microsoft.com/office/powerpoint/2010/main" val="153467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2415" y="1583123"/>
            <a:ext cx="3530058" cy="4999974"/>
          </a:xfrm>
        </p:spPr>
        <p:txBody>
          <a:bodyPr/>
          <a:lstStyle/>
          <a:p>
            <a:endParaRPr lang="en-US" sz="3600" dirty="0">
              <a:solidFill>
                <a:schemeClr val="tx1"/>
              </a:solidFill>
              <a:latin typeface="Palatino" panose="02040502050505030304" pitchFamily="18" charset="0"/>
            </a:endParaRPr>
          </a:p>
          <a:p>
            <a:pPr>
              <a:buFontTx/>
              <a:buChar char="-"/>
            </a:pPr>
            <a:r>
              <a:rPr lang="en-US" sz="3600" b="1" i="1" dirty="0">
                <a:solidFill>
                  <a:schemeClr val="tx2"/>
                </a:solidFill>
                <a:latin typeface="Palatino" panose="02040502050505030304" pitchFamily="18" charset="0"/>
              </a:rPr>
              <a:t>Don’t steal </a:t>
            </a:r>
            <a:r>
              <a:rPr lang="en-US" sz="3600" dirty="0">
                <a:solidFill>
                  <a:schemeClr val="tx1"/>
                </a:solidFill>
                <a:latin typeface="Palatino" panose="02040502050505030304" pitchFamily="18" charset="0"/>
              </a:rPr>
              <a:t>partner staff</a:t>
            </a:r>
          </a:p>
          <a:p>
            <a:pPr marL="0" indent="0">
              <a:buNone/>
            </a:pPr>
            <a:endParaRPr lang="en-US" sz="3600" dirty="0">
              <a:latin typeface="Palatino" panose="02040502050505030304" pitchFamily="18" charset="0"/>
            </a:endParaRPr>
          </a:p>
          <a:p>
            <a:pPr>
              <a:buFontTx/>
              <a:buChar char="-"/>
            </a:pPr>
            <a:r>
              <a:rPr lang="en-US" sz="3600" dirty="0">
                <a:solidFill>
                  <a:schemeClr val="tx1"/>
                </a:solidFill>
                <a:latin typeface="Palatino" panose="02040502050505030304" pitchFamily="18" charset="0"/>
                <a:ea typeface="Palatino" charset="0"/>
                <a:cs typeface="Palatino" charset="0"/>
              </a:rPr>
              <a:t>Support partner </a:t>
            </a:r>
            <a:r>
              <a:rPr lang="en-US" sz="3600" b="1" i="1" dirty="0">
                <a:solidFill>
                  <a:schemeClr val="tx2"/>
                </a:solidFill>
                <a:latin typeface="Palatino" panose="02040502050505030304" pitchFamily="18" charset="0"/>
                <a:ea typeface="Palatino" charset="0"/>
                <a:cs typeface="Palatino" charset="0"/>
              </a:rPr>
              <a:t>staff retention</a:t>
            </a:r>
            <a:endParaRPr lang="en-US" sz="3600" b="1" i="1" dirty="0">
              <a:solidFill>
                <a:schemeClr val="tx2"/>
              </a:solidFill>
              <a:latin typeface="Palatino" panose="02040502050505030304" pitchFamily="18" charset="0"/>
            </a:endParaRPr>
          </a:p>
        </p:txBody>
      </p:sp>
      <p:sp>
        <p:nvSpPr>
          <p:cNvPr id="4" name="Slide Number Placeholder 3"/>
          <p:cNvSpPr>
            <a:spLocks noGrp="1"/>
          </p:cNvSpPr>
          <p:nvPr>
            <p:ph type="sldNum" sz="quarter" idx="4"/>
          </p:nvPr>
        </p:nvSpPr>
        <p:spPr/>
        <p:txBody>
          <a:bodyPr/>
          <a:lstStyle/>
          <a:p>
            <a:fld id="{3AF21FA0-C69A-D549-B93E-AD7DB9D7EB7A}" type="slidenum">
              <a:rPr lang="en-US" smtClean="0"/>
              <a:pPr/>
              <a:t>23</a:t>
            </a:fld>
            <a:endParaRPr lang="en-US" dirty="0"/>
          </a:p>
        </p:txBody>
      </p:sp>
      <p:sp>
        <p:nvSpPr>
          <p:cNvPr id="5" name="Title 1"/>
          <p:cNvSpPr>
            <a:spLocks noGrp="1"/>
          </p:cNvSpPr>
          <p:nvPr>
            <p:ph type="title"/>
          </p:nvPr>
        </p:nvSpPr>
        <p:spPr>
          <a:xfrm>
            <a:off x="0" y="396814"/>
            <a:ext cx="10058400" cy="723227"/>
          </a:xfrm>
          <a:solidFill>
            <a:srgbClr val="CCF6CA"/>
          </a:solidFill>
        </p:spPr>
        <p:txBody>
          <a:bodyPr/>
          <a:lstStyle/>
          <a:p>
            <a:pPr algn="ctr"/>
            <a:r>
              <a:rPr lang="en-US" sz="4400" b="0" dirty="0">
                <a:solidFill>
                  <a:schemeClr val="tx1">
                    <a:lumMod val="85000"/>
                    <a:lumOff val="15000"/>
                  </a:schemeClr>
                </a:solidFill>
                <a:latin typeface="Palatino" charset="0"/>
                <a:ea typeface="Palatino" charset="0"/>
                <a:cs typeface="Palatino" charset="0"/>
              </a:rPr>
              <a:t> </a:t>
            </a:r>
            <a:r>
              <a:rPr lang="en-US" sz="4400" b="0" dirty="0">
                <a:solidFill>
                  <a:schemeClr val="tx1"/>
                </a:solidFill>
                <a:latin typeface="Palatino" charset="0"/>
                <a:ea typeface="Palatino" charset="0"/>
                <a:cs typeface="Palatino" charset="0"/>
              </a:rPr>
              <a:t>Recruitment &amp; Local Partners</a:t>
            </a:r>
          </a:p>
        </p:txBody>
      </p:sp>
      <p:pic>
        <p:nvPicPr>
          <p:cNvPr id="6" name="Content Placeholder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75185" y="1141503"/>
            <a:ext cx="5883215" cy="5883215"/>
          </a:xfrm>
          <a:prstGeom prst="rect">
            <a:avLst/>
          </a:prstGeom>
        </p:spPr>
      </p:pic>
    </p:spTree>
    <p:custDataLst>
      <p:tags r:id="rId1"/>
    </p:custDataLst>
    <p:extLst>
      <p:ext uri="{BB962C8B-B14F-4D97-AF65-F5344CB8AC3E}">
        <p14:creationId xmlns:p14="http://schemas.microsoft.com/office/powerpoint/2010/main" val="951270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4734"/>
            <a:ext cx="10058400" cy="751206"/>
          </a:xfrm>
          <a:solidFill>
            <a:srgbClr val="CCF6CA"/>
          </a:solidFill>
        </p:spPr>
        <p:txBody>
          <a:bodyPr/>
          <a:lstStyle/>
          <a:p>
            <a:pPr algn="ctr"/>
            <a:r>
              <a:rPr lang="en-US" sz="4400" b="0" dirty="0">
                <a:solidFill>
                  <a:schemeClr val="tx1"/>
                </a:solidFill>
                <a:latin typeface="Palatino" charset="0"/>
                <a:ea typeface="Palatino" charset="0"/>
                <a:cs typeface="Palatino" charset="0"/>
              </a:rPr>
              <a:t>Underlying Objectives</a:t>
            </a:r>
          </a:p>
        </p:txBody>
      </p:sp>
      <p:sp>
        <p:nvSpPr>
          <p:cNvPr id="3" name="Content Placeholder 2"/>
          <p:cNvSpPr>
            <a:spLocks noGrp="1"/>
          </p:cNvSpPr>
          <p:nvPr>
            <p:ph idx="1"/>
          </p:nvPr>
        </p:nvSpPr>
        <p:spPr>
          <a:xfrm>
            <a:off x="224287" y="1759789"/>
            <a:ext cx="9483667" cy="4899803"/>
          </a:xfrm>
          <a:noFill/>
        </p:spPr>
        <p:txBody>
          <a:bodyPr/>
          <a:lstStyle/>
          <a:p>
            <a:pPr>
              <a:buFontTx/>
              <a:buChar char="-"/>
            </a:pPr>
            <a:r>
              <a:rPr lang="en-US" sz="3200" dirty="0">
                <a:solidFill>
                  <a:schemeClr val="tx1"/>
                </a:solidFill>
                <a:latin typeface="Palatino" charset="0"/>
                <a:ea typeface="Palatino" charset="0"/>
                <a:cs typeface="Palatino" charset="0"/>
              </a:rPr>
              <a:t>Speed &amp; Effectiveness of Response </a:t>
            </a:r>
          </a:p>
          <a:p>
            <a:pPr marL="0" indent="0">
              <a:buNone/>
            </a:pPr>
            <a:endParaRPr lang="en-US" sz="2000" dirty="0">
              <a:solidFill>
                <a:schemeClr val="tx1"/>
              </a:solidFill>
            </a:endParaRPr>
          </a:p>
          <a:p>
            <a:pPr>
              <a:buFontTx/>
              <a:buChar char="-"/>
            </a:pPr>
            <a:r>
              <a:rPr lang="en-US" sz="3200" dirty="0">
                <a:solidFill>
                  <a:schemeClr val="tx1"/>
                </a:solidFill>
                <a:latin typeface="Palatino" charset="0"/>
                <a:ea typeface="Palatino" charset="0"/>
                <a:cs typeface="Palatino" charset="0"/>
              </a:rPr>
              <a:t>Safety &amp; Security of                                                  staff, partners &amp;                                                                       beneficiaries</a:t>
            </a:r>
          </a:p>
          <a:p>
            <a:pPr marL="0" indent="0">
              <a:buNone/>
            </a:pPr>
            <a:endParaRPr lang="en-US" sz="6000" dirty="0">
              <a:solidFill>
                <a:schemeClr val="tx1"/>
              </a:solidFill>
            </a:endParaRPr>
          </a:p>
          <a:p>
            <a:endParaRPr lang="en-US" sz="6000" dirty="0">
              <a:solidFill>
                <a:schemeClr val="tx1"/>
              </a:solidFill>
            </a:endParaRPr>
          </a:p>
          <a:p>
            <a:pPr marL="0" indent="0">
              <a:buNone/>
            </a:pPr>
            <a:endParaRPr lang="en-US" sz="2800" dirty="0">
              <a:solidFill>
                <a:schemeClr val="tx1"/>
              </a:solidFill>
            </a:endParaRPr>
          </a:p>
          <a:p>
            <a:pPr marL="0" indent="0">
              <a:buNone/>
            </a:pPr>
            <a:endParaRPr lang="en-US" sz="2800" dirty="0">
              <a:solidFill>
                <a:schemeClr val="tx1"/>
              </a:solidFill>
            </a:endParaRPr>
          </a:p>
          <a:p>
            <a:endParaRPr lang="en-US" sz="2400" dirty="0">
              <a:solidFill>
                <a:schemeClr val="tx1"/>
              </a:solidFill>
            </a:endParaRPr>
          </a:p>
          <a:p>
            <a:endParaRPr lang="en-US" dirty="0"/>
          </a:p>
        </p:txBody>
      </p:sp>
      <p:sp>
        <p:nvSpPr>
          <p:cNvPr id="4" name="Slide Number Placeholder 3"/>
          <p:cNvSpPr>
            <a:spLocks noGrp="1"/>
          </p:cNvSpPr>
          <p:nvPr>
            <p:ph type="sldNum" sz="quarter" idx="4"/>
          </p:nvPr>
        </p:nvSpPr>
        <p:spPr/>
        <p:txBody>
          <a:bodyPr/>
          <a:lstStyle/>
          <a:p>
            <a:fld id="{3AF21FA0-C69A-D549-B93E-AD7DB9D7EB7A}" type="slidenum">
              <a:rPr lang="en-US" smtClean="0"/>
              <a:pPr/>
              <a:t>24</a:t>
            </a:fld>
            <a:endParaRPr lang="en-US"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89119" y="2945691"/>
            <a:ext cx="5642168" cy="4145224"/>
          </a:xfrm>
          <a:prstGeom prst="rect">
            <a:avLst/>
          </a:prstGeom>
        </p:spPr>
      </p:pic>
    </p:spTree>
    <p:extLst>
      <p:ext uri="{BB962C8B-B14F-4D97-AF65-F5344CB8AC3E}">
        <p14:creationId xmlns:p14="http://schemas.microsoft.com/office/powerpoint/2010/main" val="4072880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0" y="1345721"/>
            <a:ext cx="9900745" cy="5764811"/>
          </a:xfrm>
          <a:prstGeom prst="rect">
            <a:avLst/>
          </a:prstGeom>
        </p:spPr>
        <p:txBody>
          <a:bodyPr>
            <a:noAutofit/>
          </a:bodyPr>
          <a:lstStyle>
            <a:lvl1pPr marL="251169" indent="-251169" algn="l" defTabSz="509412" rtl="0" eaLnBrk="1" latinLnBrk="0" hangingPunct="1">
              <a:lnSpc>
                <a:spcPct val="110000"/>
              </a:lnSpc>
              <a:spcBef>
                <a:spcPts val="1000"/>
              </a:spcBef>
              <a:buSzPct val="80000"/>
              <a:buFont typeface="Arial"/>
              <a:buChar char="•"/>
              <a:defRPr sz="2200" b="0" kern="1200">
                <a:solidFill>
                  <a:schemeClr val="accent1"/>
                </a:solidFill>
                <a:latin typeface="+mn-lt"/>
                <a:ea typeface="+mn-ea"/>
                <a:cs typeface="+mn-cs"/>
              </a:defRPr>
            </a:lvl1pPr>
            <a:lvl2pPr marL="512950" indent="-261781" algn="l" defTabSz="509412" rtl="0" eaLnBrk="1" latinLnBrk="0" hangingPunct="1">
              <a:lnSpc>
                <a:spcPct val="110000"/>
              </a:lnSpc>
              <a:spcBef>
                <a:spcPts val="1000"/>
              </a:spcBef>
              <a:buSzPct val="80000"/>
              <a:buFont typeface="Arial"/>
              <a:buChar char="–"/>
              <a:defRPr sz="1800" kern="1200">
                <a:solidFill>
                  <a:schemeClr val="accent1"/>
                </a:solidFill>
                <a:latin typeface="+mn-lt"/>
                <a:ea typeface="+mn-ea"/>
                <a:cs typeface="+mn-cs"/>
              </a:defRPr>
            </a:lvl2pPr>
            <a:lvl3pPr marL="765888" indent="-252938" algn="l" defTabSz="509412" rtl="0" eaLnBrk="1" latinLnBrk="0" hangingPunct="1">
              <a:lnSpc>
                <a:spcPct val="110000"/>
              </a:lnSpc>
              <a:spcBef>
                <a:spcPts val="1000"/>
              </a:spcBef>
              <a:buSzPct val="80000"/>
              <a:buFont typeface="Arial"/>
              <a:buChar char="•"/>
              <a:defRPr sz="1800" i="1" kern="1200">
                <a:solidFill>
                  <a:schemeClr val="accent1"/>
                </a:solidFill>
                <a:latin typeface="+mn-lt"/>
                <a:ea typeface="+mn-ea"/>
                <a:cs typeface="+mn-cs"/>
              </a:defRPr>
            </a:lvl3pPr>
            <a:lvl4pPr marL="1017056" indent="-251169" algn="l" defTabSz="509412" rtl="0" eaLnBrk="1" latinLnBrk="0" hangingPunct="1">
              <a:lnSpc>
                <a:spcPct val="110000"/>
              </a:lnSpc>
              <a:spcBef>
                <a:spcPts val="1000"/>
              </a:spcBef>
              <a:buSzPct val="80000"/>
              <a:buFont typeface="Arial"/>
              <a:buChar char="–"/>
              <a:defRPr sz="1800" kern="1200">
                <a:solidFill>
                  <a:schemeClr val="accent1"/>
                </a:solidFill>
                <a:latin typeface="+mn-lt"/>
                <a:ea typeface="+mn-ea"/>
                <a:cs typeface="+mn-cs"/>
              </a:defRPr>
            </a:lvl4pPr>
            <a:lvl5pPr marL="1278838" indent="-261781" algn="l" defTabSz="509412" rtl="0" eaLnBrk="1" latinLnBrk="0" hangingPunct="1">
              <a:lnSpc>
                <a:spcPct val="110000"/>
              </a:lnSpc>
              <a:spcBef>
                <a:spcPts val="1000"/>
              </a:spcBef>
              <a:buSzPct val="80000"/>
              <a:buFont typeface="Arial"/>
              <a:buChar char="»"/>
              <a:defRPr sz="1800" kern="1200">
                <a:solidFill>
                  <a:schemeClr val="accent1"/>
                </a:solidFill>
                <a:latin typeface="+mn-lt"/>
                <a:ea typeface="+mn-ea"/>
                <a:cs typeface="+mn-cs"/>
              </a:defRPr>
            </a:lvl5pPr>
            <a:lvl6pPr marL="2801767" indent="-254706" algn="l" defTabSz="509412" rtl="0" eaLnBrk="1" latinLnBrk="0" hangingPunct="1">
              <a:spcBef>
                <a:spcPct val="20000"/>
              </a:spcBef>
              <a:buFont typeface="Arial"/>
              <a:buChar char="•"/>
              <a:defRPr sz="22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a:lstStyle>
          <a:p>
            <a:pPr marL="111125" lvl="1" indent="0">
              <a:buNone/>
            </a:pPr>
            <a:r>
              <a:rPr lang="en-US" sz="3600" b="1" dirty="0">
                <a:solidFill>
                  <a:schemeClr val="tx1"/>
                </a:solidFill>
                <a:latin typeface="Palatino" panose="02040502050505030304" pitchFamily="18" charset="0"/>
              </a:rPr>
              <a:t>Emergency Field Operations Manual (EFOM) </a:t>
            </a:r>
          </a:p>
          <a:p>
            <a:pPr lvl="1">
              <a:buFontTx/>
              <a:buChar char="-"/>
            </a:pPr>
            <a:r>
              <a:rPr lang="en-US" sz="3200" b="1" i="1" dirty="0">
                <a:solidFill>
                  <a:schemeClr val="tx2"/>
                </a:solidFill>
                <a:latin typeface="Palatino" panose="02040502050505030304" pitchFamily="18" charset="0"/>
              </a:rPr>
              <a:t>EROS Checklist </a:t>
            </a:r>
          </a:p>
          <a:p>
            <a:pPr lvl="1">
              <a:buFontTx/>
              <a:buChar char="-"/>
            </a:pPr>
            <a:r>
              <a:rPr lang="en-US" sz="3200" b="1" i="1" dirty="0">
                <a:solidFill>
                  <a:schemeClr val="tx2"/>
                </a:solidFill>
                <a:latin typeface="Palatino" panose="02040502050505030304" pitchFamily="18" charset="0"/>
              </a:rPr>
              <a:t>Human Resources Section</a:t>
            </a:r>
            <a:r>
              <a:rPr lang="en-US" sz="3200" i="1" dirty="0">
                <a:solidFill>
                  <a:schemeClr val="tx2"/>
                </a:solidFill>
                <a:latin typeface="Palatino" panose="02040502050505030304" pitchFamily="18" charset="0"/>
              </a:rPr>
              <a:t> </a:t>
            </a:r>
          </a:p>
          <a:p>
            <a:pPr marL="251169" lvl="1" indent="0">
              <a:buNone/>
            </a:pPr>
            <a:endParaRPr lang="en-US" sz="2400" b="1" dirty="0"/>
          </a:p>
          <a:p>
            <a:pPr marL="251169" lvl="1" indent="0" algn="ctr">
              <a:buNone/>
            </a:pPr>
            <a:endParaRPr lang="en-US" sz="3600" b="1" dirty="0"/>
          </a:p>
          <a:p>
            <a:pPr marL="251169" lvl="1" indent="0">
              <a:buNone/>
            </a:pPr>
            <a:endParaRPr lang="en-US" sz="3600" b="1" dirty="0">
              <a:hlinkClick r:id="rId3"/>
            </a:endParaRPr>
          </a:p>
          <a:p>
            <a:pPr marL="251169" lvl="1" indent="0">
              <a:buNone/>
            </a:pPr>
            <a:endParaRPr lang="en-US" sz="900" b="1" u="sng" dirty="0">
              <a:latin typeface="Palatino" panose="02040502050505030304" pitchFamily="18" charset="0"/>
              <a:hlinkClick r:id="rId3"/>
            </a:endParaRPr>
          </a:p>
          <a:p>
            <a:pPr marL="251169" lvl="1" indent="0">
              <a:buNone/>
            </a:pPr>
            <a:endParaRPr lang="en-US" sz="900" b="1" u="sng" dirty="0">
              <a:latin typeface="Palatino" panose="02040502050505030304" pitchFamily="18" charset="0"/>
              <a:hlinkClick r:id="rId3"/>
            </a:endParaRPr>
          </a:p>
          <a:p>
            <a:pPr marL="251169" lvl="1" indent="0">
              <a:buNone/>
            </a:pPr>
            <a:endParaRPr lang="en-US" sz="900" b="1" u="sng" dirty="0">
              <a:latin typeface="Palatino" panose="02040502050505030304" pitchFamily="18" charset="0"/>
              <a:hlinkClick r:id="rId3"/>
            </a:endParaRPr>
          </a:p>
          <a:p>
            <a:pPr marL="251169" lvl="1" indent="0" algn="ctr">
              <a:buNone/>
            </a:pPr>
            <a:r>
              <a:rPr lang="en-US" sz="3200" u="sng" dirty="0">
                <a:latin typeface="Palatino" panose="02040502050505030304" pitchFamily="18" charset="0"/>
                <a:hlinkClick r:id="rId3"/>
              </a:rPr>
              <a:t>http://efom.crs.org/efom</a:t>
            </a:r>
            <a:r>
              <a:rPr lang="en-US" sz="3200" u="sng" dirty="0">
                <a:latin typeface="Palatino" panose="02040502050505030304" pitchFamily="18" charset="0"/>
              </a:rPr>
              <a:t>    </a:t>
            </a:r>
          </a:p>
          <a:p>
            <a:pPr marL="251169" lvl="1" indent="0" algn="ctr">
              <a:buNone/>
            </a:pPr>
            <a:endParaRPr lang="en-US" sz="3600" i="0" dirty="0"/>
          </a:p>
          <a:p>
            <a:endParaRPr lang="en-US" sz="1800" dirty="0"/>
          </a:p>
          <a:p>
            <a:endParaRPr lang="en-US" sz="1800" dirty="0"/>
          </a:p>
        </p:txBody>
      </p:sp>
      <p:pic>
        <p:nvPicPr>
          <p:cNvPr id="5" name="Picture 4"/>
          <p:cNvPicPr>
            <a:picLocks noChangeAspect="1"/>
          </p:cNvPicPr>
          <p:nvPr/>
        </p:nvPicPr>
        <p:blipFill>
          <a:blip r:embed="rId4"/>
          <a:stretch>
            <a:fillRect/>
          </a:stretch>
        </p:blipFill>
        <p:spPr>
          <a:xfrm>
            <a:off x="2070350" y="3428475"/>
            <a:ext cx="5679565" cy="2814106"/>
          </a:xfrm>
          <a:prstGeom prst="rect">
            <a:avLst/>
          </a:prstGeom>
          <a:ln w="12700">
            <a:solidFill>
              <a:schemeClr val="tx1"/>
            </a:solidFill>
          </a:ln>
        </p:spPr>
      </p:pic>
      <p:sp>
        <p:nvSpPr>
          <p:cNvPr id="6" name="Title 1"/>
          <p:cNvSpPr txBox="1">
            <a:spLocks/>
          </p:cNvSpPr>
          <p:nvPr/>
        </p:nvSpPr>
        <p:spPr>
          <a:xfrm>
            <a:off x="0" y="396814"/>
            <a:ext cx="10058400" cy="723227"/>
          </a:xfrm>
          <a:prstGeom prst="rect">
            <a:avLst/>
          </a:prstGeom>
          <a:solidFill>
            <a:srgbClr val="CCF6CA"/>
          </a:solidFill>
        </p:spPr>
        <p:txBody>
          <a:bodyPr vert="horz" lIns="0" tIns="0" rIns="101882" bIns="0" rtlCol="0" anchor="b" anchorCtr="0">
            <a:noAutofit/>
          </a:bodyPr>
          <a:lstStyle>
            <a:lvl1pPr algn="l" defTabSz="509412" rtl="0" eaLnBrk="1" latinLnBrk="0" hangingPunct="1">
              <a:spcBef>
                <a:spcPct val="0"/>
              </a:spcBef>
              <a:buNone/>
              <a:defRPr sz="3000" b="1" i="0" kern="1200" spc="-111">
                <a:solidFill>
                  <a:schemeClr val="tx2"/>
                </a:solidFill>
                <a:latin typeface="Times New Roman"/>
                <a:ea typeface="+mj-ea"/>
                <a:cs typeface="Times New Roman"/>
              </a:defRPr>
            </a:lvl1pPr>
          </a:lstStyle>
          <a:p>
            <a:pPr algn="ctr"/>
            <a:r>
              <a:rPr lang="en-US" sz="4400" b="0" dirty="0">
                <a:solidFill>
                  <a:schemeClr val="tx1">
                    <a:lumMod val="85000"/>
                    <a:lumOff val="15000"/>
                  </a:schemeClr>
                </a:solidFill>
                <a:latin typeface="Palatino" charset="0"/>
                <a:ea typeface="Palatino" charset="0"/>
                <a:cs typeface="Palatino" charset="0"/>
              </a:rPr>
              <a:t> </a:t>
            </a:r>
            <a:r>
              <a:rPr lang="en-US" sz="4400" b="0" dirty="0">
                <a:solidFill>
                  <a:schemeClr val="tx1"/>
                </a:solidFill>
                <a:latin typeface="Palatino" charset="0"/>
                <a:ea typeface="Palatino" charset="0"/>
                <a:cs typeface="Palatino" charset="0"/>
              </a:rPr>
              <a:t>Resources</a:t>
            </a:r>
          </a:p>
        </p:txBody>
      </p:sp>
    </p:spTree>
    <p:extLst>
      <p:ext uri="{BB962C8B-B14F-4D97-AF65-F5344CB8AC3E}">
        <p14:creationId xmlns:p14="http://schemas.microsoft.com/office/powerpoint/2010/main" val="829953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3079" y="1404257"/>
            <a:ext cx="9385540" cy="5362304"/>
          </a:xfrm>
        </p:spPr>
        <p:txBody>
          <a:bodyPr/>
          <a:lstStyle/>
          <a:p>
            <a:pPr marL="0" indent="0" algn="ctr">
              <a:buNone/>
            </a:pPr>
            <a:r>
              <a:rPr lang="en-US" sz="3200" b="1" dirty="0">
                <a:solidFill>
                  <a:schemeClr val="tx2"/>
                </a:solidFill>
                <a:latin typeface="Palatino" charset="0"/>
                <a:ea typeface="Palatino" charset="0"/>
                <a:cs typeface="Palatino" charset="0"/>
              </a:rPr>
              <a:t>                             </a:t>
            </a:r>
            <a:r>
              <a:rPr lang="en-US" sz="3600" b="1" dirty="0">
                <a:solidFill>
                  <a:schemeClr val="tx2"/>
                </a:solidFill>
                <a:latin typeface="Palatino" charset="0"/>
                <a:ea typeface="Palatino" charset="0"/>
                <a:cs typeface="Palatino" charset="0"/>
              </a:rPr>
              <a:t>              …so be ready to </a:t>
            </a:r>
            <a:r>
              <a:rPr lang="en-US" sz="3600" b="1" i="1" dirty="0">
                <a:solidFill>
                  <a:schemeClr val="tx2"/>
                </a:solidFill>
                <a:latin typeface="Palatino" charset="0"/>
                <a:ea typeface="Palatino" charset="0"/>
                <a:cs typeface="Palatino" charset="0"/>
              </a:rPr>
              <a:t>adapt</a:t>
            </a:r>
            <a:r>
              <a:rPr lang="en-US" sz="3600" b="1" dirty="0">
                <a:solidFill>
                  <a:schemeClr val="tx2"/>
                </a:solidFill>
                <a:latin typeface="Palatino" charset="0"/>
                <a:ea typeface="Palatino" charset="0"/>
                <a:cs typeface="Palatino" charset="0"/>
              </a:rPr>
              <a:t>!</a:t>
            </a:r>
          </a:p>
          <a:p>
            <a:endParaRPr lang="en-US" dirty="0"/>
          </a:p>
        </p:txBody>
      </p:sp>
      <p:sp>
        <p:nvSpPr>
          <p:cNvPr id="4" name="Slide Number Placeholder 3"/>
          <p:cNvSpPr>
            <a:spLocks noGrp="1"/>
          </p:cNvSpPr>
          <p:nvPr>
            <p:ph type="sldNum" sz="quarter" idx="4"/>
          </p:nvPr>
        </p:nvSpPr>
        <p:spPr/>
        <p:txBody>
          <a:bodyPr/>
          <a:lstStyle/>
          <a:p>
            <a:fld id="{3AF21FA0-C69A-D549-B93E-AD7DB9D7EB7A}" type="slidenum">
              <a:rPr lang="en-US" smtClean="0"/>
              <a:pPr/>
              <a:t>3</a:t>
            </a:fld>
            <a:endParaRPr lang="en-US" dirty="0"/>
          </a:p>
        </p:txBody>
      </p:sp>
      <p:sp>
        <p:nvSpPr>
          <p:cNvPr id="5" name="Title 1"/>
          <p:cNvSpPr>
            <a:spLocks noGrp="1"/>
          </p:cNvSpPr>
          <p:nvPr>
            <p:ph type="title"/>
          </p:nvPr>
        </p:nvSpPr>
        <p:spPr>
          <a:xfrm>
            <a:off x="0" y="479685"/>
            <a:ext cx="10058400" cy="692046"/>
          </a:xfrm>
          <a:solidFill>
            <a:srgbClr val="CCF6CA"/>
          </a:solidFill>
        </p:spPr>
        <p:txBody>
          <a:bodyPr/>
          <a:lstStyle/>
          <a:p>
            <a:pPr algn="ctr"/>
            <a:r>
              <a:rPr lang="en-US" sz="4400" b="0" dirty="0">
                <a:solidFill>
                  <a:schemeClr val="tx1"/>
                </a:solidFill>
                <a:latin typeface="Palatino" charset="0"/>
                <a:ea typeface="Palatino" charset="0"/>
                <a:cs typeface="Palatino" charset="0"/>
              </a:rPr>
              <a:t>In Emergencies, </a:t>
            </a:r>
            <a:r>
              <a:rPr lang="en-US" sz="4400" dirty="0">
                <a:solidFill>
                  <a:schemeClr val="tx1"/>
                </a:solidFill>
                <a:latin typeface="Palatino" charset="0"/>
                <a:ea typeface="Palatino" charset="0"/>
                <a:cs typeface="Palatino" charset="0"/>
              </a:rPr>
              <a:t>THINGS CHANGE</a:t>
            </a:r>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84564" y="2143426"/>
            <a:ext cx="7489271" cy="4855661"/>
          </a:xfrm>
          <a:prstGeom prst="rect">
            <a:avLst/>
          </a:prstGeom>
        </p:spPr>
      </p:pic>
    </p:spTree>
    <p:custDataLst>
      <p:tags r:id="rId1"/>
    </p:custDataLst>
    <p:extLst>
      <p:ext uri="{BB962C8B-B14F-4D97-AF65-F5344CB8AC3E}">
        <p14:creationId xmlns:p14="http://schemas.microsoft.com/office/powerpoint/2010/main" val="3252306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1" y="1623849"/>
            <a:ext cx="9813470" cy="5142712"/>
          </a:xfrm>
        </p:spPr>
        <p:txBody>
          <a:bodyPr/>
          <a:lstStyle/>
          <a:p>
            <a:pPr marL="251169" lvl="1" indent="0">
              <a:buNone/>
            </a:pPr>
            <a:r>
              <a:rPr lang="en-US" sz="3600" dirty="0">
                <a:solidFill>
                  <a:schemeClr val="tx1"/>
                </a:solidFill>
                <a:latin typeface="Palatino" panose="02040502050505030304" pitchFamily="18" charset="0"/>
              </a:rPr>
              <a:t>Responding to an Emergency often means:</a:t>
            </a:r>
          </a:p>
          <a:p>
            <a:pPr lvl="1">
              <a:buFont typeface="Wingdings" panose="05000000000000000000" pitchFamily="2" charset="2"/>
              <a:buChar char="§"/>
            </a:pPr>
            <a:endParaRPr lang="en-US" sz="800" dirty="0">
              <a:solidFill>
                <a:schemeClr val="tx1"/>
              </a:solidFill>
              <a:latin typeface="Palatino" panose="02040502050505030304" pitchFamily="18" charset="0"/>
            </a:endParaRPr>
          </a:p>
          <a:p>
            <a:pPr lvl="2"/>
            <a:r>
              <a:rPr lang="en-US" sz="3200" i="0" dirty="0">
                <a:solidFill>
                  <a:schemeClr val="tx1"/>
                </a:solidFill>
                <a:latin typeface="Palatino" panose="02040502050505030304" pitchFamily="18" charset="0"/>
              </a:rPr>
              <a:t>Many </a:t>
            </a:r>
            <a:r>
              <a:rPr lang="en-US" sz="3200" b="1" dirty="0">
                <a:solidFill>
                  <a:schemeClr val="tx2"/>
                </a:solidFill>
                <a:latin typeface="Palatino" panose="02040502050505030304" pitchFamily="18" charset="0"/>
              </a:rPr>
              <a:t>new temporary and longer-term staff</a:t>
            </a:r>
            <a:r>
              <a:rPr lang="en-US" sz="3200" i="0" dirty="0">
                <a:solidFill>
                  <a:schemeClr val="tx1"/>
                </a:solidFill>
                <a:latin typeface="Palatino" panose="02040502050505030304" pitchFamily="18" charset="0"/>
              </a:rPr>
              <a:t>, with  high staff turnover</a:t>
            </a:r>
          </a:p>
          <a:p>
            <a:pPr lvl="2"/>
            <a:endParaRPr lang="en-US" sz="1600" i="0" dirty="0">
              <a:solidFill>
                <a:schemeClr val="tx1"/>
              </a:solidFill>
              <a:latin typeface="Palatino" panose="02040502050505030304" pitchFamily="18" charset="0"/>
            </a:endParaRPr>
          </a:p>
          <a:p>
            <a:pPr lvl="2"/>
            <a:r>
              <a:rPr lang="en-US" sz="3200" b="1" dirty="0">
                <a:solidFill>
                  <a:schemeClr val="tx2"/>
                </a:solidFill>
                <a:latin typeface="Palatino" panose="02040502050505030304" pitchFamily="18" charset="0"/>
              </a:rPr>
              <a:t>Adjustments</a:t>
            </a:r>
            <a:r>
              <a:rPr lang="en-US" sz="3200" i="0" dirty="0">
                <a:solidFill>
                  <a:schemeClr val="tx1"/>
                </a:solidFill>
                <a:latin typeface="Palatino" panose="02040502050505030304" pitchFamily="18" charset="0"/>
              </a:rPr>
              <a:t> to supervision &amp; reporting structures</a:t>
            </a:r>
          </a:p>
          <a:p>
            <a:pPr lvl="2"/>
            <a:endParaRPr lang="en-US" sz="1600" i="0" dirty="0">
              <a:solidFill>
                <a:schemeClr val="tx1"/>
              </a:solidFill>
              <a:latin typeface="Palatino" panose="02040502050505030304" pitchFamily="18" charset="0"/>
            </a:endParaRPr>
          </a:p>
          <a:p>
            <a:pPr lvl="2"/>
            <a:r>
              <a:rPr lang="en-US" sz="3200" b="1" dirty="0">
                <a:solidFill>
                  <a:schemeClr val="tx2"/>
                </a:solidFill>
                <a:latin typeface="Palatino" panose="02040502050505030304" pitchFamily="18" charset="0"/>
              </a:rPr>
              <a:t>Streamlining</a:t>
            </a:r>
            <a:r>
              <a:rPr lang="en-US" sz="3200" i="0" dirty="0">
                <a:solidFill>
                  <a:schemeClr val="tx1"/>
                </a:solidFill>
                <a:latin typeface="Palatino" panose="02040502050505030304" pitchFamily="18" charset="0"/>
              </a:rPr>
              <a:t> operations policies &amp; procedures</a:t>
            </a:r>
          </a:p>
          <a:p>
            <a:pPr lvl="2">
              <a:buFontTx/>
              <a:buChar char="-"/>
            </a:pPr>
            <a:endParaRPr lang="en-US" sz="1000" i="0" dirty="0">
              <a:solidFill>
                <a:schemeClr val="tx1"/>
              </a:solidFill>
              <a:latin typeface="Palatino" panose="02040502050505030304" pitchFamily="18" charset="0"/>
            </a:endParaRPr>
          </a:p>
          <a:p>
            <a:endParaRPr lang="en-US" dirty="0">
              <a:latin typeface="Palatino" panose="02040502050505030304" pitchFamily="18" charset="0"/>
            </a:endParaRPr>
          </a:p>
        </p:txBody>
      </p:sp>
      <p:sp>
        <p:nvSpPr>
          <p:cNvPr id="4" name="Slide Number Placeholder 3"/>
          <p:cNvSpPr>
            <a:spLocks noGrp="1"/>
          </p:cNvSpPr>
          <p:nvPr>
            <p:ph type="sldNum" sz="quarter" idx="4"/>
          </p:nvPr>
        </p:nvSpPr>
        <p:spPr/>
        <p:txBody>
          <a:bodyPr/>
          <a:lstStyle/>
          <a:p>
            <a:fld id="{3AF21FA0-C69A-D549-B93E-AD7DB9D7EB7A}" type="slidenum">
              <a:rPr lang="en-US" smtClean="0"/>
              <a:pPr/>
              <a:t>4</a:t>
            </a:fld>
            <a:endParaRPr lang="en-US" dirty="0"/>
          </a:p>
        </p:txBody>
      </p:sp>
      <p:sp>
        <p:nvSpPr>
          <p:cNvPr id="5" name="Title 1"/>
          <p:cNvSpPr txBox="1">
            <a:spLocks/>
          </p:cNvSpPr>
          <p:nvPr/>
        </p:nvSpPr>
        <p:spPr>
          <a:xfrm>
            <a:off x="0" y="489573"/>
            <a:ext cx="10058400" cy="760813"/>
          </a:xfrm>
          <a:prstGeom prst="rect">
            <a:avLst/>
          </a:prstGeom>
          <a:solidFill>
            <a:srgbClr val="CCF6CA"/>
          </a:solidFill>
        </p:spPr>
        <p:txBody>
          <a:bodyPr vert="horz" lIns="0" tIns="0" rIns="101882" bIns="0" rtlCol="0" anchor="b" anchorCtr="0">
            <a:noAutofit/>
          </a:bodyPr>
          <a:lstStyle>
            <a:lvl1pPr algn="l" defTabSz="509412" rtl="0" eaLnBrk="1" latinLnBrk="0" hangingPunct="1">
              <a:spcBef>
                <a:spcPct val="0"/>
              </a:spcBef>
              <a:buNone/>
              <a:defRPr sz="3000" b="1" i="0" kern="1200" spc="-111">
                <a:solidFill>
                  <a:schemeClr val="tx2"/>
                </a:solidFill>
                <a:latin typeface="Times New Roman"/>
                <a:ea typeface="+mj-ea"/>
                <a:cs typeface="Times New Roman"/>
              </a:defRPr>
            </a:lvl1pPr>
          </a:lstStyle>
          <a:p>
            <a:pPr algn="ctr"/>
            <a:r>
              <a:rPr lang="en-US" sz="4000" dirty="0">
                <a:solidFill>
                  <a:schemeClr val="tx1"/>
                </a:solidFill>
                <a:latin typeface="Palatino" panose="02040502050505030304" pitchFamily="18" charset="0"/>
              </a:rPr>
              <a:t>	</a:t>
            </a:r>
            <a:r>
              <a:rPr lang="en-US" sz="4400" b="0" dirty="0">
                <a:solidFill>
                  <a:schemeClr val="tx1"/>
                </a:solidFill>
                <a:latin typeface="Palatino" panose="02040502050505030304" pitchFamily="18" charset="0"/>
              </a:rPr>
              <a:t>Adapting Roles &amp; Responsibilities</a:t>
            </a:r>
          </a:p>
        </p:txBody>
      </p:sp>
    </p:spTree>
    <p:custDataLst>
      <p:tags r:id="rId1"/>
    </p:custDataLst>
    <p:extLst>
      <p:ext uri="{BB962C8B-B14F-4D97-AF65-F5344CB8AC3E}">
        <p14:creationId xmlns:p14="http://schemas.microsoft.com/office/powerpoint/2010/main" val="2755547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8742" y="1273629"/>
            <a:ext cx="9327771" cy="5600700"/>
          </a:xfrm>
        </p:spPr>
        <p:txBody>
          <a:bodyPr/>
          <a:lstStyle/>
          <a:p>
            <a:endParaRPr lang="en-US" sz="3600" dirty="0">
              <a:latin typeface="Palatino" panose="02040502050505030304" pitchFamily="18" charset="0"/>
            </a:endParaRPr>
          </a:p>
        </p:txBody>
      </p:sp>
      <p:sp>
        <p:nvSpPr>
          <p:cNvPr id="4" name="Slide Number Placeholder 3"/>
          <p:cNvSpPr>
            <a:spLocks noGrp="1"/>
          </p:cNvSpPr>
          <p:nvPr>
            <p:ph type="sldNum" sz="quarter" idx="4"/>
          </p:nvPr>
        </p:nvSpPr>
        <p:spPr/>
        <p:txBody>
          <a:bodyPr/>
          <a:lstStyle/>
          <a:p>
            <a:fld id="{3AF21FA0-C69A-D549-B93E-AD7DB9D7EB7A}" type="slidenum">
              <a:rPr lang="en-US" smtClean="0"/>
              <a:pPr/>
              <a:t>5</a:t>
            </a:fld>
            <a:endParaRPr lang="en-US" dirty="0"/>
          </a:p>
        </p:txBody>
      </p:sp>
      <p:pic>
        <p:nvPicPr>
          <p:cNvPr id="6" name="Content Placeholder 5"/>
          <p:cNvPicPr>
            <a:picLocks noChangeAspect="1"/>
          </p:cNvPicPr>
          <p:nvPr/>
        </p:nvPicPr>
        <p:blipFill>
          <a:blip r:embed="rId4"/>
          <a:stretch>
            <a:fillRect/>
          </a:stretch>
        </p:blipFill>
        <p:spPr>
          <a:xfrm>
            <a:off x="-2079516" y="1195600"/>
            <a:ext cx="12162780" cy="5756758"/>
          </a:xfrm>
          <a:prstGeom prst="rect">
            <a:avLst/>
          </a:prstGeom>
        </p:spPr>
      </p:pic>
      <p:sp>
        <p:nvSpPr>
          <p:cNvPr id="7" name="Title 1"/>
          <p:cNvSpPr>
            <a:spLocks noGrp="1"/>
          </p:cNvSpPr>
          <p:nvPr>
            <p:ph type="title"/>
          </p:nvPr>
        </p:nvSpPr>
        <p:spPr>
          <a:xfrm>
            <a:off x="0" y="375556"/>
            <a:ext cx="10058400" cy="744485"/>
          </a:xfrm>
          <a:solidFill>
            <a:srgbClr val="CCF6CA"/>
          </a:solidFill>
        </p:spPr>
        <p:txBody>
          <a:bodyPr/>
          <a:lstStyle/>
          <a:p>
            <a:pPr algn="ctr"/>
            <a:r>
              <a:rPr lang="en-US" sz="4400" b="0" dirty="0">
                <a:solidFill>
                  <a:schemeClr val="tx1"/>
                </a:solidFill>
                <a:latin typeface="Palatino" panose="02040502050505030304" pitchFamily="18" charset="0"/>
              </a:rPr>
              <a:t>Adapting Roles &amp; Responsibilities</a:t>
            </a:r>
          </a:p>
        </p:txBody>
      </p:sp>
      <p:sp>
        <p:nvSpPr>
          <p:cNvPr id="9" name="TextBox 8"/>
          <p:cNvSpPr txBox="1"/>
          <p:nvPr/>
        </p:nvSpPr>
        <p:spPr>
          <a:xfrm>
            <a:off x="-78009" y="1137558"/>
            <a:ext cx="6011333" cy="5816977"/>
          </a:xfrm>
          <a:prstGeom prst="rect">
            <a:avLst/>
          </a:prstGeom>
          <a:solidFill>
            <a:schemeClr val="bg1"/>
          </a:solidFill>
        </p:spPr>
        <p:txBody>
          <a:bodyPr wrap="square" rtlCol="0">
            <a:spAutoFit/>
          </a:bodyPr>
          <a:lstStyle/>
          <a:p>
            <a:pPr algn="ctr"/>
            <a:endParaRPr lang="en-US" sz="1200" dirty="0">
              <a:latin typeface="Palatino" panose="02040502050505030304" pitchFamily="18" charset="0"/>
            </a:endParaRPr>
          </a:p>
          <a:p>
            <a:pPr algn="ctr"/>
            <a:endParaRPr lang="en-US" sz="2800" dirty="0">
              <a:latin typeface="Palatino" panose="02040502050505030304" pitchFamily="18" charset="0"/>
            </a:endParaRPr>
          </a:p>
          <a:p>
            <a:pPr algn="ctr"/>
            <a:r>
              <a:rPr lang="en-US" sz="4000" dirty="0">
                <a:latin typeface="Palatino" panose="02040502050505030304" pitchFamily="18" charset="0"/>
              </a:rPr>
              <a:t>Senior operations </a:t>
            </a:r>
          </a:p>
          <a:p>
            <a:pPr algn="ctr"/>
            <a:r>
              <a:rPr lang="en-US" sz="4000" dirty="0">
                <a:latin typeface="Palatino" panose="02040502050505030304" pitchFamily="18" charset="0"/>
              </a:rPr>
              <a:t>staff are </a:t>
            </a:r>
          </a:p>
          <a:p>
            <a:pPr algn="ctr"/>
            <a:r>
              <a:rPr lang="en-US" sz="4000" b="1" i="1" u="sng" dirty="0">
                <a:solidFill>
                  <a:schemeClr val="tx2"/>
                </a:solidFill>
                <a:latin typeface="Palatino" panose="02040502050505030304" pitchFamily="18" charset="0"/>
              </a:rPr>
              <a:t>essential</a:t>
            </a:r>
            <a:r>
              <a:rPr lang="en-US" sz="4000" dirty="0">
                <a:latin typeface="Palatino" panose="02040502050505030304" pitchFamily="18" charset="0"/>
              </a:rPr>
              <a:t> </a:t>
            </a:r>
          </a:p>
          <a:p>
            <a:pPr algn="ctr"/>
            <a:r>
              <a:rPr lang="en-US" sz="4000" dirty="0">
                <a:latin typeface="Palatino" panose="02040502050505030304" pitchFamily="18" charset="0"/>
              </a:rPr>
              <a:t>for the planning </a:t>
            </a:r>
          </a:p>
          <a:p>
            <a:pPr algn="ctr"/>
            <a:r>
              <a:rPr lang="en-US" sz="4000" dirty="0">
                <a:latin typeface="Palatino" panose="02040502050505030304" pitchFamily="18" charset="0"/>
              </a:rPr>
              <a:t>&amp; implementation </a:t>
            </a:r>
          </a:p>
          <a:p>
            <a:pPr algn="ctr"/>
            <a:r>
              <a:rPr lang="en-US" sz="4000" dirty="0">
                <a:latin typeface="Palatino" panose="02040502050505030304" pitchFamily="18" charset="0"/>
              </a:rPr>
              <a:t>of the</a:t>
            </a:r>
          </a:p>
          <a:p>
            <a:pPr algn="ctr"/>
            <a:r>
              <a:rPr lang="en-US" sz="4000" dirty="0">
                <a:latin typeface="Palatino" panose="02040502050505030304" pitchFamily="18" charset="0"/>
              </a:rPr>
              <a:t>emergency response</a:t>
            </a:r>
          </a:p>
          <a:p>
            <a:pPr algn="ctr"/>
            <a:endParaRPr lang="en-US" sz="4000" dirty="0">
              <a:latin typeface="Palatino" panose="02040502050505030304" pitchFamily="18" charset="0"/>
            </a:endParaRPr>
          </a:p>
          <a:p>
            <a:pPr algn="ctr"/>
            <a:r>
              <a:rPr lang="en-US" sz="1200" dirty="0"/>
              <a:t> </a:t>
            </a:r>
          </a:p>
        </p:txBody>
      </p:sp>
    </p:spTree>
    <p:custDataLst>
      <p:tags r:id="rId1"/>
    </p:custDataLst>
    <p:extLst>
      <p:ext uri="{BB962C8B-B14F-4D97-AF65-F5344CB8AC3E}">
        <p14:creationId xmlns:p14="http://schemas.microsoft.com/office/powerpoint/2010/main" val="1813184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animEffect transition="in" filter="fade">
                                      <p:cBhvr>
                                        <p:cTn id="15" dur="500"/>
                                        <p:tgtEl>
                                          <p:spTgt spid="9">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9">
                                            <p:txEl>
                                              <p:pRg st="4" end="4"/>
                                            </p:txEl>
                                          </p:spTgt>
                                        </p:tgtEl>
                                        <p:attrNameLst>
                                          <p:attrName>style.visibility</p:attrName>
                                        </p:attrNameLst>
                                      </p:cBhvr>
                                      <p:to>
                                        <p:strVal val="visible"/>
                                      </p:to>
                                    </p:set>
                                    <p:animEffect transition="in" filter="fade">
                                      <p:cBhvr>
                                        <p:cTn id="18" dur="500"/>
                                        <p:tgtEl>
                                          <p:spTgt spid="9">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9">
                                            <p:txEl>
                                              <p:pRg st="5" end="5"/>
                                            </p:txEl>
                                          </p:spTgt>
                                        </p:tgtEl>
                                        <p:attrNameLst>
                                          <p:attrName>style.visibility</p:attrName>
                                        </p:attrNameLst>
                                      </p:cBhvr>
                                      <p:to>
                                        <p:strVal val="visible"/>
                                      </p:to>
                                    </p:set>
                                    <p:animEffect transition="in" filter="fade">
                                      <p:cBhvr>
                                        <p:cTn id="21" dur="500"/>
                                        <p:tgtEl>
                                          <p:spTgt spid="9">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9">
                                            <p:txEl>
                                              <p:pRg st="6" end="6"/>
                                            </p:txEl>
                                          </p:spTgt>
                                        </p:tgtEl>
                                        <p:attrNameLst>
                                          <p:attrName>style.visibility</p:attrName>
                                        </p:attrNameLst>
                                      </p:cBhvr>
                                      <p:to>
                                        <p:strVal val="visible"/>
                                      </p:to>
                                    </p:set>
                                    <p:animEffect transition="in" filter="fade">
                                      <p:cBhvr>
                                        <p:cTn id="24" dur="500"/>
                                        <p:tgtEl>
                                          <p:spTgt spid="9">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9">
                                            <p:txEl>
                                              <p:pRg st="7" end="7"/>
                                            </p:txEl>
                                          </p:spTgt>
                                        </p:tgtEl>
                                        <p:attrNameLst>
                                          <p:attrName>style.visibility</p:attrName>
                                        </p:attrNameLst>
                                      </p:cBhvr>
                                      <p:to>
                                        <p:strVal val="visible"/>
                                      </p:to>
                                    </p:set>
                                    <p:animEffect transition="in" filter="fade">
                                      <p:cBhvr>
                                        <p:cTn id="27" dur="500"/>
                                        <p:tgtEl>
                                          <p:spTgt spid="9">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9">
                                            <p:txEl>
                                              <p:pRg st="8" end="8"/>
                                            </p:txEl>
                                          </p:spTgt>
                                        </p:tgtEl>
                                        <p:attrNameLst>
                                          <p:attrName>style.visibility</p:attrName>
                                        </p:attrNameLst>
                                      </p:cBhvr>
                                      <p:to>
                                        <p:strVal val="visible"/>
                                      </p:to>
                                    </p:set>
                                    <p:animEffect transition="in" filter="fade">
                                      <p:cBhvr>
                                        <p:cTn id="30" dur="500"/>
                                        <p:tgtEl>
                                          <p:spTgt spid="9">
                                            <p:txEl>
                                              <p:pRg st="8" end="8"/>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9">
                                            <p:txEl>
                                              <p:pRg st="10" end="10"/>
                                            </p:txEl>
                                          </p:spTgt>
                                        </p:tgtEl>
                                        <p:attrNameLst>
                                          <p:attrName>style.visibility</p:attrName>
                                        </p:attrNameLst>
                                      </p:cBhvr>
                                      <p:to>
                                        <p:strVal val="visible"/>
                                      </p:to>
                                    </p:set>
                                    <p:animEffect transition="in" filter="fade">
                                      <p:cBhvr>
                                        <p:cTn id="33" dur="500"/>
                                        <p:tgtEl>
                                          <p:spTgt spid="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2415" y="1166783"/>
            <a:ext cx="9556371" cy="6299892"/>
          </a:xfrm>
        </p:spPr>
        <p:txBody>
          <a:bodyPr/>
          <a:lstStyle/>
          <a:p>
            <a:pPr marL="0" indent="0">
              <a:buNone/>
            </a:pPr>
            <a:r>
              <a:rPr lang="en-US" sz="3200" dirty="0">
                <a:solidFill>
                  <a:schemeClr val="tx1"/>
                </a:solidFill>
                <a:latin typeface="Palatino" panose="02040502050505030304" pitchFamily="18" charset="0"/>
              </a:rPr>
              <a:t>An SMT staff member (usually the </a:t>
            </a:r>
            <a:r>
              <a:rPr lang="en-US" sz="3200" dirty="0" err="1">
                <a:solidFill>
                  <a:schemeClr val="tx1"/>
                </a:solidFill>
                <a:latin typeface="Palatino" panose="02040502050505030304" pitchFamily="18" charset="0"/>
              </a:rPr>
              <a:t>HoOPs</a:t>
            </a:r>
            <a:r>
              <a:rPr lang="en-US" sz="3200" dirty="0">
                <a:solidFill>
                  <a:schemeClr val="tx1"/>
                </a:solidFill>
                <a:latin typeface="Palatino" panose="02040502050505030304" pitchFamily="18" charset="0"/>
              </a:rPr>
              <a:t>) should have responsibility for ensuring:</a:t>
            </a:r>
          </a:p>
          <a:p>
            <a:pPr lvl="2"/>
            <a:r>
              <a:rPr lang="en-US" sz="2800" dirty="0">
                <a:solidFill>
                  <a:schemeClr val="tx2"/>
                </a:solidFill>
                <a:latin typeface="Palatino" panose="02040502050505030304" pitchFamily="18" charset="0"/>
              </a:rPr>
              <a:t>Regular reviews &amp; updates </a:t>
            </a:r>
            <a:r>
              <a:rPr lang="en-US" sz="2800" i="0" dirty="0">
                <a:solidFill>
                  <a:schemeClr val="tx1"/>
                </a:solidFill>
                <a:latin typeface="Palatino" panose="02040502050505030304" pitchFamily="18" charset="0"/>
              </a:rPr>
              <a:t>of staffing and operations policies &amp; procedures take place</a:t>
            </a:r>
          </a:p>
          <a:p>
            <a:pPr marL="512950" lvl="2" indent="0">
              <a:buNone/>
            </a:pPr>
            <a:r>
              <a:rPr lang="en-US" sz="1200" i="0" dirty="0">
                <a:solidFill>
                  <a:schemeClr val="tx1"/>
                </a:solidFill>
                <a:latin typeface="Palatino" panose="02040502050505030304" pitchFamily="18" charset="0"/>
              </a:rPr>
              <a:t>		</a:t>
            </a:r>
            <a:endParaRPr lang="en-US" sz="2800" dirty="0">
              <a:solidFill>
                <a:schemeClr val="tx1"/>
              </a:solidFill>
              <a:latin typeface="Palatino" panose="02040502050505030304" pitchFamily="18" charset="0"/>
            </a:endParaRPr>
          </a:p>
          <a:p>
            <a:pPr lvl="2">
              <a:buFontTx/>
              <a:buChar char="-"/>
            </a:pPr>
            <a:endParaRPr lang="en-US" sz="1200" i="0" dirty="0">
              <a:solidFill>
                <a:schemeClr val="tx1"/>
              </a:solidFill>
              <a:latin typeface="Palatino" panose="02040502050505030304" pitchFamily="18" charset="0"/>
            </a:endParaRPr>
          </a:p>
          <a:p>
            <a:pPr lvl="2">
              <a:buFontTx/>
              <a:buChar char="-"/>
            </a:pPr>
            <a:endParaRPr lang="en-US" sz="1200" i="0" dirty="0">
              <a:solidFill>
                <a:schemeClr val="tx1"/>
              </a:solidFill>
              <a:latin typeface="Palatino" panose="02040502050505030304" pitchFamily="18" charset="0"/>
            </a:endParaRPr>
          </a:p>
          <a:p>
            <a:pPr lvl="2">
              <a:buFontTx/>
              <a:buChar char="-"/>
            </a:pPr>
            <a:endParaRPr lang="en-US" sz="1200" i="0" dirty="0">
              <a:solidFill>
                <a:schemeClr val="tx1"/>
              </a:solidFill>
              <a:latin typeface="Palatino" panose="02040502050505030304" pitchFamily="18" charset="0"/>
            </a:endParaRPr>
          </a:p>
          <a:p>
            <a:pPr lvl="2">
              <a:buFontTx/>
              <a:buChar char="-"/>
            </a:pPr>
            <a:endParaRPr lang="en-US" sz="800" i="0" dirty="0">
              <a:solidFill>
                <a:schemeClr val="tx1"/>
              </a:solidFill>
              <a:latin typeface="Palatino" panose="02040502050505030304" pitchFamily="18" charset="0"/>
            </a:endParaRPr>
          </a:p>
          <a:p>
            <a:pPr marL="512950" lvl="2" indent="0">
              <a:buNone/>
            </a:pPr>
            <a:endParaRPr lang="en-US" sz="800" i="0" dirty="0">
              <a:solidFill>
                <a:schemeClr val="tx1"/>
              </a:solidFill>
              <a:latin typeface="Palatino" panose="02040502050505030304" pitchFamily="18" charset="0"/>
            </a:endParaRPr>
          </a:p>
          <a:p>
            <a:pPr marL="512950" lvl="2" indent="0">
              <a:buNone/>
            </a:pPr>
            <a:endParaRPr lang="en-US" sz="600" i="0" dirty="0">
              <a:solidFill>
                <a:schemeClr val="tx1"/>
              </a:solidFill>
              <a:latin typeface="Palatino" panose="02040502050505030304" pitchFamily="18" charset="0"/>
            </a:endParaRPr>
          </a:p>
          <a:p>
            <a:pPr lvl="2"/>
            <a:r>
              <a:rPr lang="en-US" sz="2800" i="0" dirty="0">
                <a:solidFill>
                  <a:schemeClr val="tx1"/>
                </a:solidFill>
                <a:latin typeface="Palatino" panose="02040502050505030304" pitchFamily="18" charset="0"/>
              </a:rPr>
              <a:t>All staff are kept current on </a:t>
            </a:r>
            <a:r>
              <a:rPr lang="en-US" sz="2800" dirty="0">
                <a:solidFill>
                  <a:schemeClr val="tx2"/>
                </a:solidFill>
                <a:latin typeface="Palatino" panose="02040502050505030304" pitchFamily="18" charset="0"/>
              </a:rPr>
              <a:t>who’s responsible for what </a:t>
            </a:r>
            <a:r>
              <a:rPr lang="en-US" sz="2800" i="0" dirty="0">
                <a:solidFill>
                  <a:schemeClr val="tx1"/>
                </a:solidFill>
                <a:latin typeface="Palatino" panose="02040502050505030304" pitchFamily="18" charset="0"/>
              </a:rPr>
              <a:t>&amp; the </a:t>
            </a:r>
            <a:r>
              <a:rPr lang="en-US" sz="2800" dirty="0">
                <a:solidFill>
                  <a:schemeClr val="tx2"/>
                </a:solidFill>
                <a:latin typeface="Palatino" panose="02040502050505030304" pitchFamily="18" charset="0"/>
              </a:rPr>
              <a:t>procedures for getting things done</a:t>
            </a:r>
            <a:r>
              <a:rPr lang="en-US" sz="2800" i="0" dirty="0">
                <a:solidFill>
                  <a:schemeClr val="tx1"/>
                </a:solidFill>
                <a:latin typeface="Palatino" panose="02040502050505030304" pitchFamily="18" charset="0"/>
              </a:rPr>
              <a:t>!</a:t>
            </a:r>
          </a:p>
          <a:p>
            <a:pPr lvl="2"/>
            <a:r>
              <a:rPr lang="en-US" sz="2800" dirty="0">
                <a:solidFill>
                  <a:schemeClr val="tx2"/>
                </a:solidFill>
                <a:latin typeface="Palatino" panose="02040502050505030304" pitchFamily="18" charset="0"/>
              </a:rPr>
              <a:t>Information is not lost </a:t>
            </a:r>
            <a:r>
              <a:rPr lang="en-US" sz="2800" i="0" dirty="0">
                <a:solidFill>
                  <a:schemeClr val="tx1"/>
                </a:solidFill>
                <a:latin typeface="Palatino" panose="02040502050505030304" pitchFamily="18" charset="0"/>
              </a:rPr>
              <a:t>during staff transitions</a:t>
            </a:r>
          </a:p>
          <a:p>
            <a:pPr lvl="2">
              <a:buFontTx/>
              <a:buChar char="-"/>
            </a:pPr>
            <a:endParaRPr lang="en-US" sz="1200" i="0" dirty="0">
              <a:solidFill>
                <a:schemeClr val="tx1"/>
              </a:solidFill>
              <a:latin typeface="Palatino" panose="02040502050505030304" pitchFamily="18" charset="0"/>
            </a:endParaRPr>
          </a:p>
          <a:p>
            <a:pPr lvl="2">
              <a:buFontTx/>
              <a:buChar char="-"/>
            </a:pPr>
            <a:endParaRPr lang="en-US" dirty="0">
              <a:latin typeface="Palatino" panose="02040502050505030304" pitchFamily="18" charset="0"/>
            </a:endParaRPr>
          </a:p>
        </p:txBody>
      </p:sp>
      <p:sp>
        <p:nvSpPr>
          <p:cNvPr id="4" name="Slide Number Placeholder 3"/>
          <p:cNvSpPr>
            <a:spLocks noGrp="1"/>
          </p:cNvSpPr>
          <p:nvPr>
            <p:ph type="sldNum" sz="quarter" idx="4"/>
          </p:nvPr>
        </p:nvSpPr>
        <p:spPr/>
        <p:txBody>
          <a:bodyPr/>
          <a:lstStyle/>
          <a:p>
            <a:fld id="{3AF21FA0-C69A-D549-B93E-AD7DB9D7EB7A}" type="slidenum">
              <a:rPr lang="en-US" smtClean="0"/>
              <a:pPr/>
              <a:t>6</a:t>
            </a:fld>
            <a:endParaRPr lang="en-US" dirty="0"/>
          </a:p>
        </p:txBody>
      </p:sp>
      <p:sp>
        <p:nvSpPr>
          <p:cNvPr id="6" name="Title 1"/>
          <p:cNvSpPr txBox="1">
            <a:spLocks/>
          </p:cNvSpPr>
          <p:nvPr/>
        </p:nvSpPr>
        <p:spPr>
          <a:xfrm>
            <a:off x="0" y="340846"/>
            <a:ext cx="10058400" cy="760813"/>
          </a:xfrm>
          <a:prstGeom prst="rect">
            <a:avLst/>
          </a:prstGeom>
          <a:solidFill>
            <a:srgbClr val="CCF6CA"/>
          </a:solidFill>
        </p:spPr>
        <p:txBody>
          <a:bodyPr vert="horz" lIns="0" tIns="0" rIns="101882" bIns="0" rtlCol="0" anchor="b" anchorCtr="0">
            <a:noAutofit/>
          </a:bodyPr>
          <a:lstStyle>
            <a:lvl1pPr algn="l" defTabSz="509412" rtl="0" eaLnBrk="1" latinLnBrk="0" hangingPunct="1">
              <a:spcBef>
                <a:spcPct val="0"/>
              </a:spcBef>
              <a:buNone/>
              <a:defRPr sz="3000" b="1" i="0" kern="1200" spc="-111">
                <a:solidFill>
                  <a:schemeClr val="tx2"/>
                </a:solidFill>
                <a:latin typeface="Times New Roman"/>
                <a:ea typeface="+mj-ea"/>
                <a:cs typeface="Times New Roman"/>
              </a:defRPr>
            </a:lvl1pPr>
          </a:lstStyle>
          <a:p>
            <a:pPr algn="ctr"/>
            <a:r>
              <a:rPr lang="en-US" sz="4400" dirty="0">
                <a:solidFill>
                  <a:schemeClr val="tx1"/>
                </a:solidFill>
                <a:latin typeface="Palatino" panose="02040502050505030304" pitchFamily="18" charset="0"/>
              </a:rPr>
              <a:t>	</a:t>
            </a:r>
            <a:r>
              <a:rPr lang="en-US" sz="4400" b="0" dirty="0">
                <a:solidFill>
                  <a:schemeClr val="tx1"/>
                </a:solidFill>
                <a:latin typeface="Palatino" panose="02040502050505030304" pitchFamily="18" charset="0"/>
              </a:rPr>
              <a:t>Adapting Roles &amp; Responsibilities</a:t>
            </a:r>
          </a:p>
        </p:txBody>
      </p:sp>
      <p:sp>
        <p:nvSpPr>
          <p:cNvPr id="10" name="Oval 9"/>
          <p:cNvSpPr/>
          <p:nvPr/>
        </p:nvSpPr>
        <p:spPr>
          <a:xfrm>
            <a:off x="1260415" y="3361531"/>
            <a:ext cx="2409097" cy="1026290"/>
          </a:xfrm>
          <a:prstGeom prst="ellipse">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Palatino" panose="02040502050505030304" pitchFamily="18" charset="0"/>
              </a:rPr>
              <a:t>Security</a:t>
            </a:r>
          </a:p>
        </p:txBody>
      </p:sp>
      <p:sp>
        <p:nvSpPr>
          <p:cNvPr id="12" name="Oval 11"/>
          <p:cNvSpPr/>
          <p:nvPr/>
        </p:nvSpPr>
        <p:spPr>
          <a:xfrm>
            <a:off x="2261343" y="4205425"/>
            <a:ext cx="2535731" cy="1008640"/>
          </a:xfrm>
          <a:prstGeom prst="ellipse">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Palatino" panose="02040502050505030304" pitchFamily="18" charset="0"/>
              </a:rPr>
              <a:t>Staff Care </a:t>
            </a:r>
          </a:p>
        </p:txBody>
      </p:sp>
      <p:sp>
        <p:nvSpPr>
          <p:cNvPr id="11" name="Oval 10"/>
          <p:cNvSpPr/>
          <p:nvPr/>
        </p:nvSpPr>
        <p:spPr>
          <a:xfrm>
            <a:off x="3484023" y="3361531"/>
            <a:ext cx="2539239" cy="1008640"/>
          </a:xfrm>
          <a:prstGeom prst="ellipse">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Palatino" panose="02040502050505030304" pitchFamily="18" charset="0"/>
              </a:rPr>
              <a:t>Staff &amp; HR</a:t>
            </a:r>
          </a:p>
        </p:txBody>
      </p:sp>
      <p:sp>
        <p:nvSpPr>
          <p:cNvPr id="15" name="Oval 14"/>
          <p:cNvSpPr/>
          <p:nvPr/>
        </p:nvSpPr>
        <p:spPr>
          <a:xfrm>
            <a:off x="4515612" y="4205425"/>
            <a:ext cx="2539239" cy="1020805"/>
          </a:xfrm>
          <a:prstGeom prst="ellipse">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Palatino" panose="02040502050505030304" pitchFamily="18" charset="0"/>
              </a:rPr>
              <a:t>Authorization Matrix</a:t>
            </a:r>
          </a:p>
        </p:txBody>
      </p:sp>
      <p:sp>
        <p:nvSpPr>
          <p:cNvPr id="14" name="Oval 13"/>
          <p:cNvSpPr/>
          <p:nvPr/>
        </p:nvSpPr>
        <p:spPr>
          <a:xfrm>
            <a:off x="5828663" y="3361531"/>
            <a:ext cx="2505880" cy="1043940"/>
          </a:xfrm>
          <a:prstGeom prst="ellipse">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Palatino" panose="02040502050505030304" pitchFamily="18" charset="0"/>
              </a:rPr>
              <a:t>Supply Chain</a:t>
            </a:r>
          </a:p>
        </p:txBody>
      </p:sp>
      <p:sp>
        <p:nvSpPr>
          <p:cNvPr id="13" name="Oval 12"/>
          <p:cNvSpPr/>
          <p:nvPr/>
        </p:nvSpPr>
        <p:spPr>
          <a:xfrm>
            <a:off x="6869362" y="4150314"/>
            <a:ext cx="2539239" cy="1063751"/>
          </a:xfrm>
          <a:prstGeom prst="ellipse">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Palatino" panose="02040502050505030304" pitchFamily="18" charset="0"/>
              </a:rPr>
              <a:t>Finance</a:t>
            </a:r>
          </a:p>
        </p:txBody>
      </p:sp>
    </p:spTree>
    <p:custDataLst>
      <p:tags r:id="rId1"/>
    </p:custDataLst>
    <p:extLst>
      <p:ext uri="{BB962C8B-B14F-4D97-AF65-F5344CB8AC3E}">
        <p14:creationId xmlns:p14="http://schemas.microsoft.com/office/powerpoint/2010/main" val="1061352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fade">
                                      <p:cBhvr>
                                        <p:cTn id="5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1" grpId="0" animBg="1"/>
      <p:bldP spid="15" grpId="0" animBg="1"/>
      <p:bldP spid="14"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0874" y="1466193"/>
            <a:ext cx="9373378" cy="5565227"/>
          </a:xfrm>
        </p:spPr>
        <p:txBody>
          <a:bodyPr/>
          <a:lstStyle/>
          <a:p>
            <a:r>
              <a:rPr lang="en-US" sz="3200" dirty="0">
                <a:solidFill>
                  <a:schemeClr val="tx1"/>
                </a:solidFill>
                <a:latin typeface="Palatino" panose="02040502050505030304" pitchFamily="18" charset="0"/>
              </a:rPr>
              <a:t>Specific to Staff Policies, the CP should consider:</a:t>
            </a:r>
          </a:p>
          <a:p>
            <a:pPr lvl="1"/>
            <a:r>
              <a:rPr lang="en-US" sz="2600" i="1" dirty="0">
                <a:solidFill>
                  <a:schemeClr val="tx1"/>
                </a:solidFill>
                <a:latin typeface="Palatino" panose="02040502050505030304" pitchFamily="18" charset="0"/>
              </a:rPr>
              <a:t>Instituting </a:t>
            </a:r>
            <a:r>
              <a:rPr lang="en-US" sz="2600" b="1" i="1" dirty="0">
                <a:solidFill>
                  <a:schemeClr val="tx2"/>
                </a:solidFill>
                <a:latin typeface="Palatino" panose="02040502050505030304" pitchFamily="18" charset="0"/>
              </a:rPr>
              <a:t>Hazard Pay and R&amp;R</a:t>
            </a:r>
          </a:p>
          <a:p>
            <a:pPr lvl="1"/>
            <a:r>
              <a:rPr lang="en-US" sz="2600" i="1" dirty="0">
                <a:solidFill>
                  <a:schemeClr val="tx1"/>
                </a:solidFill>
                <a:latin typeface="Palatino" panose="02040502050505030304" pitchFamily="18" charset="0"/>
              </a:rPr>
              <a:t>Reviewing &amp; updating </a:t>
            </a:r>
            <a:r>
              <a:rPr lang="en-US" sz="2600" b="1" i="1" dirty="0">
                <a:solidFill>
                  <a:schemeClr val="tx2"/>
                </a:solidFill>
                <a:latin typeface="Palatino" panose="02040502050505030304" pitchFamily="18" charset="0"/>
              </a:rPr>
              <a:t>Per Diem </a:t>
            </a:r>
            <a:r>
              <a:rPr lang="en-US" sz="2600" i="1" dirty="0">
                <a:solidFill>
                  <a:schemeClr val="tx1"/>
                </a:solidFill>
                <a:latin typeface="Palatino" panose="02040502050505030304" pitchFamily="18" charset="0"/>
              </a:rPr>
              <a:t>rates</a:t>
            </a:r>
          </a:p>
          <a:p>
            <a:pPr lvl="1"/>
            <a:r>
              <a:rPr lang="en-US" sz="2600" i="1" dirty="0">
                <a:solidFill>
                  <a:schemeClr val="tx1"/>
                </a:solidFill>
                <a:latin typeface="Palatino" panose="02040502050505030304" pitchFamily="18" charset="0"/>
              </a:rPr>
              <a:t>Reviewing &amp; updating </a:t>
            </a:r>
            <a:r>
              <a:rPr lang="en-US" sz="2600" b="1" i="1" dirty="0">
                <a:solidFill>
                  <a:schemeClr val="tx2"/>
                </a:solidFill>
                <a:latin typeface="Palatino" panose="02040502050505030304" pitchFamily="18" charset="0"/>
              </a:rPr>
              <a:t>work hours</a:t>
            </a:r>
          </a:p>
          <a:p>
            <a:pPr lvl="1"/>
            <a:r>
              <a:rPr lang="en-US" sz="2600" b="1" i="1" dirty="0">
                <a:solidFill>
                  <a:schemeClr val="tx2"/>
                </a:solidFill>
                <a:latin typeface="Palatino" panose="02040502050505030304" pitchFamily="18" charset="0"/>
              </a:rPr>
              <a:t>Other support </a:t>
            </a:r>
            <a:r>
              <a:rPr lang="en-US" sz="2600" i="1" dirty="0">
                <a:solidFill>
                  <a:schemeClr val="tx1"/>
                </a:solidFill>
                <a:latin typeface="Palatino" panose="02040502050505030304" pitchFamily="18" charset="0"/>
              </a:rPr>
              <a:t>(e.g. lunch, transport, etc.) </a:t>
            </a:r>
          </a:p>
          <a:p>
            <a:pPr lvl="1"/>
            <a:endParaRPr lang="en-US" sz="800" i="1" dirty="0">
              <a:solidFill>
                <a:schemeClr val="tx1"/>
              </a:solidFill>
              <a:latin typeface="Palatino" panose="02040502050505030304" pitchFamily="18" charset="0"/>
            </a:endParaRPr>
          </a:p>
          <a:p>
            <a:r>
              <a:rPr lang="en-US" sz="3200" dirty="0">
                <a:solidFill>
                  <a:schemeClr val="tx1"/>
                </a:solidFill>
                <a:latin typeface="Palatino" panose="02040502050505030304" pitchFamily="18" charset="0"/>
              </a:rPr>
              <a:t>These policies may differ by location and staff </a:t>
            </a:r>
          </a:p>
          <a:p>
            <a:pPr lvl="1"/>
            <a:r>
              <a:rPr lang="en-US" sz="2600" i="1" dirty="0">
                <a:solidFill>
                  <a:schemeClr val="tx1"/>
                </a:solidFill>
                <a:latin typeface="Palatino" panose="02040502050505030304" pitchFamily="18" charset="0"/>
              </a:rPr>
              <a:t>Clearly </a:t>
            </a:r>
            <a:r>
              <a:rPr lang="en-US" sz="2600" i="1" dirty="0">
                <a:solidFill>
                  <a:schemeClr val="tx2"/>
                </a:solidFill>
                <a:latin typeface="Palatino" panose="02040502050505030304" pitchFamily="18" charset="0"/>
              </a:rPr>
              <a:t>specify policies </a:t>
            </a:r>
            <a:r>
              <a:rPr lang="en-US" sz="2600" i="1" dirty="0">
                <a:solidFill>
                  <a:schemeClr val="tx1"/>
                </a:solidFill>
                <a:latin typeface="Palatino" panose="02040502050505030304" pitchFamily="18" charset="0"/>
              </a:rPr>
              <a:t>by location &amp; staff type/level </a:t>
            </a:r>
          </a:p>
          <a:p>
            <a:pPr lvl="1"/>
            <a:r>
              <a:rPr lang="en-US" sz="2600" i="1" dirty="0">
                <a:solidFill>
                  <a:schemeClr val="tx1"/>
                </a:solidFill>
                <a:latin typeface="Palatino" panose="02040502050505030304" pitchFamily="18" charset="0"/>
              </a:rPr>
              <a:t>Provide clear </a:t>
            </a:r>
            <a:r>
              <a:rPr lang="en-US" sz="2600" i="1" dirty="0">
                <a:solidFill>
                  <a:schemeClr val="tx2"/>
                </a:solidFill>
                <a:latin typeface="Palatino" panose="02040502050505030304" pitchFamily="18" charset="0"/>
              </a:rPr>
              <a:t>rationales </a:t>
            </a:r>
            <a:r>
              <a:rPr lang="en-US" sz="2600" i="1" dirty="0">
                <a:solidFill>
                  <a:schemeClr val="tx1"/>
                </a:solidFill>
                <a:latin typeface="Palatino" panose="02040502050505030304" pitchFamily="18" charset="0"/>
              </a:rPr>
              <a:t>for any differences </a:t>
            </a:r>
          </a:p>
          <a:p>
            <a:pPr lvl="1"/>
            <a:r>
              <a:rPr lang="en-US" sz="2600" i="1" dirty="0">
                <a:solidFill>
                  <a:schemeClr val="tx1"/>
                </a:solidFill>
                <a:latin typeface="Palatino" panose="02040502050505030304" pitchFamily="18" charset="0"/>
              </a:rPr>
              <a:t>Ensure established policies are </a:t>
            </a:r>
            <a:r>
              <a:rPr lang="en-US" sz="2600" i="1" dirty="0">
                <a:solidFill>
                  <a:schemeClr val="tx2"/>
                </a:solidFill>
                <a:latin typeface="Palatino" panose="02040502050505030304" pitchFamily="18" charset="0"/>
              </a:rPr>
              <a:t>enforced equitably</a:t>
            </a:r>
          </a:p>
        </p:txBody>
      </p:sp>
      <p:sp>
        <p:nvSpPr>
          <p:cNvPr id="4" name="Slide Number Placeholder 3"/>
          <p:cNvSpPr>
            <a:spLocks noGrp="1"/>
          </p:cNvSpPr>
          <p:nvPr>
            <p:ph type="sldNum" sz="quarter" idx="4"/>
          </p:nvPr>
        </p:nvSpPr>
        <p:spPr/>
        <p:txBody>
          <a:bodyPr/>
          <a:lstStyle/>
          <a:p>
            <a:fld id="{3AF21FA0-C69A-D549-B93E-AD7DB9D7EB7A}" type="slidenum">
              <a:rPr lang="en-US" smtClean="0"/>
              <a:pPr/>
              <a:t>7</a:t>
            </a:fld>
            <a:endParaRPr lang="en-US" dirty="0"/>
          </a:p>
        </p:txBody>
      </p:sp>
      <p:sp>
        <p:nvSpPr>
          <p:cNvPr id="5" name="Title 1"/>
          <p:cNvSpPr txBox="1">
            <a:spLocks noGrp="1"/>
          </p:cNvSpPr>
          <p:nvPr>
            <p:ph type="title"/>
          </p:nvPr>
        </p:nvSpPr>
        <p:spPr>
          <a:xfrm>
            <a:off x="0" y="441434"/>
            <a:ext cx="10058400" cy="678608"/>
          </a:xfrm>
          <a:prstGeom prst="rect">
            <a:avLst/>
          </a:prstGeom>
          <a:solidFill>
            <a:srgbClr val="CCF6CA"/>
          </a:solidFill>
        </p:spPr>
        <p:txBody>
          <a:bodyPr vert="horz" lIns="0" tIns="0" rIns="101882" bIns="0" rtlCol="0" anchor="b" anchorCtr="0">
            <a:noAutofit/>
          </a:bodyPr>
          <a:lstStyle>
            <a:lvl1pPr algn="l" defTabSz="509412" rtl="0" eaLnBrk="1" latinLnBrk="0" hangingPunct="1">
              <a:spcBef>
                <a:spcPct val="0"/>
              </a:spcBef>
              <a:buNone/>
              <a:defRPr sz="3000" b="1" i="0" kern="1200" spc="-111">
                <a:solidFill>
                  <a:schemeClr val="tx2"/>
                </a:solidFill>
                <a:latin typeface="Times New Roman"/>
                <a:ea typeface="+mj-ea"/>
                <a:cs typeface="Times New Roman"/>
              </a:defRPr>
            </a:lvl1pPr>
          </a:lstStyle>
          <a:p>
            <a:pPr algn="ctr"/>
            <a:r>
              <a:rPr lang="en-US" sz="4400" dirty="0">
                <a:solidFill>
                  <a:schemeClr val="tx1"/>
                </a:solidFill>
                <a:latin typeface="Palatino" panose="02040502050505030304" pitchFamily="18" charset="0"/>
              </a:rPr>
              <a:t>	</a:t>
            </a:r>
            <a:r>
              <a:rPr lang="en-US" sz="4400" b="0" dirty="0">
                <a:solidFill>
                  <a:schemeClr val="tx1"/>
                </a:solidFill>
                <a:latin typeface="Palatino" panose="02040502050505030304" pitchFamily="18" charset="0"/>
              </a:rPr>
              <a:t>Adapting Staff Policies/Procedures</a:t>
            </a:r>
          </a:p>
        </p:txBody>
      </p:sp>
      <p:sp>
        <p:nvSpPr>
          <p:cNvPr id="6" name="Oval 5"/>
          <p:cNvSpPr/>
          <p:nvPr/>
        </p:nvSpPr>
        <p:spPr>
          <a:xfrm>
            <a:off x="6398535" y="2006319"/>
            <a:ext cx="2164375" cy="1152245"/>
          </a:xfrm>
          <a:prstGeom prst="ellipse">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latin typeface="Palatino" panose="02040502050505030304" pitchFamily="18" charset="0"/>
              </a:rPr>
              <a:t>Staff Care</a:t>
            </a:r>
          </a:p>
        </p:txBody>
      </p:sp>
      <p:sp>
        <p:nvSpPr>
          <p:cNvPr id="7" name="Oval 6"/>
          <p:cNvSpPr/>
          <p:nvPr/>
        </p:nvSpPr>
        <p:spPr>
          <a:xfrm>
            <a:off x="7480722" y="2787303"/>
            <a:ext cx="2194344" cy="1152245"/>
          </a:xfrm>
          <a:prstGeom prst="ellipse">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latin typeface="Palatino" panose="02040502050505030304" pitchFamily="18" charset="0"/>
              </a:rPr>
              <a:t>Staffing &amp; HR</a:t>
            </a:r>
          </a:p>
        </p:txBody>
      </p:sp>
    </p:spTree>
    <p:custDataLst>
      <p:tags r:id="rId1"/>
    </p:custDataLst>
    <p:extLst>
      <p:ext uri="{BB962C8B-B14F-4D97-AF65-F5344CB8AC3E}">
        <p14:creationId xmlns:p14="http://schemas.microsoft.com/office/powerpoint/2010/main" val="582441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500"/>
                                        <p:tgtEl>
                                          <p:spTgt spid="3">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Effect transition="in" filter="fade">
                                      <p:cBhvr>
                                        <p:cTn id="50" dur="500"/>
                                        <p:tgtEl>
                                          <p:spTgt spid="3">
                                            <p:txEl>
                                              <p:pRg st="8" end="8"/>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Effect transition="in" filter="fade">
                                      <p:cBhvr>
                                        <p:cTn id="5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3AF21FA0-C69A-D549-B93E-AD7DB9D7EB7A}" type="slidenum">
              <a:rPr lang="en-US" smtClean="0"/>
              <a:pPr/>
              <a:t>8</a:t>
            </a:fld>
            <a:endParaRPr lang="en-US" dirty="0"/>
          </a:p>
        </p:txBody>
      </p:sp>
      <p:sp>
        <p:nvSpPr>
          <p:cNvPr id="5" name="Content Placeholder 2"/>
          <p:cNvSpPr>
            <a:spLocks noGrp="1"/>
          </p:cNvSpPr>
          <p:nvPr>
            <p:ph idx="1"/>
          </p:nvPr>
        </p:nvSpPr>
        <p:spPr>
          <a:xfrm>
            <a:off x="322414" y="702130"/>
            <a:ext cx="9295115" cy="6426804"/>
          </a:xfrm>
        </p:spPr>
        <p:txBody>
          <a:bodyPr>
            <a:noAutofit/>
          </a:bodyPr>
          <a:lstStyle/>
          <a:p>
            <a:endParaRPr lang="en-US" sz="2800" b="1" dirty="0">
              <a:latin typeface="Palatino" panose="02040502050505030304" pitchFamily="18" charset="0"/>
            </a:endParaRPr>
          </a:p>
          <a:p>
            <a:pPr marL="0" indent="0" algn="ctr">
              <a:buNone/>
            </a:pPr>
            <a:r>
              <a:rPr lang="en-US" sz="4000" b="1" dirty="0">
                <a:latin typeface="Palatino" panose="02040502050505030304" pitchFamily="18" charset="0"/>
              </a:rPr>
              <a:t>Emergencies often increase          staffing needs </a:t>
            </a:r>
            <a:r>
              <a:rPr lang="en-US" sz="4000" b="1" i="1" dirty="0">
                <a:solidFill>
                  <a:schemeClr val="tx2"/>
                </a:solidFill>
                <a:latin typeface="Palatino" panose="02040502050505030304" pitchFamily="18" charset="0"/>
              </a:rPr>
              <a:t>significantly</a:t>
            </a:r>
            <a:endParaRPr lang="en-US" sz="4000" b="1" dirty="0">
              <a:latin typeface="Palatino" panose="02040502050505030304" pitchFamily="18" charset="0"/>
            </a:endParaRPr>
          </a:p>
          <a:p>
            <a:endParaRPr lang="en-US" sz="4000" b="1" dirty="0">
              <a:latin typeface="Palatino" panose="02040502050505030304" pitchFamily="18" charset="0"/>
            </a:endParaRPr>
          </a:p>
          <a:p>
            <a:endParaRPr lang="en-US" sz="4000" b="1" dirty="0">
              <a:latin typeface="Palatino" panose="02040502050505030304" pitchFamily="18" charset="0"/>
            </a:endParaRPr>
          </a:p>
          <a:p>
            <a:pPr marL="0" indent="0">
              <a:buNone/>
            </a:pPr>
            <a:endParaRPr lang="en-US" sz="4000" b="1" dirty="0">
              <a:latin typeface="Palatino" panose="02040502050505030304" pitchFamily="18" charset="0"/>
            </a:endParaRPr>
          </a:p>
          <a:p>
            <a:pPr marL="251169" lvl="1" indent="-251169">
              <a:buFont typeface="Arial"/>
              <a:buChar char="•"/>
            </a:pPr>
            <a:endParaRPr lang="en-US" sz="4000" b="1" dirty="0">
              <a:latin typeface="Palatino" panose="02040502050505030304" pitchFamily="18" charset="0"/>
            </a:endParaRPr>
          </a:p>
          <a:p>
            <a:pPr marL="0" lvl="1" indent="0">
              <a:buNone/>
            </a:pPr>
            <a:endParaRPr lang="en-US" sz="2400" b="1" i="1" dirty="0">
              <a:latin typeface="Palatino" panose="02040502050505030304" pitchFamily="18" charset="0"/>
            </a:endParaRPr>
          </a:p>
          <a:p>
            <a:pPr lvl="1"/>
            <a:endParaRPr lang="en-US" sz="2400" dirty="0">
              <a:latin typeface="Palatino" panose="02040502050505030304" pitchFamily="18" charset="0"/>
            </a:endParaRPr>
          </a:p>
        </p:txBody>
      </p:sp>
      <p:sp>
        <p:nvSpPr>
          <p:cNvPr id="6" name="Title 1"/>
          <p:cNvSpPr>
            <a:spLocks noGrp="1"/>
          </p:cNvSpPr>
          <p:nvPr>
            <p:ph type="title"/>
          </p:nvPr>
        </p:nvSpPr>
        <p:spPr>
          <a:xfrm>
            <a:off x="-261257" y="365202"/>
            <a:ext cx="10319657" cy="832757"/>
          </a:xfrm>
          <a:solidFill>
            <a:srgbClr val="CCF6CA"/>
          </a:solidFill>
        </p:spPr>
        <p:txBody>
          <a:bodyPr/>
          <a:lstStyle/>
          <a:p>
            <a:pPr algn="ctr"/>
            <a:r>
              <a:rPr lang="en-US" sz="4400" b="0" dirty="0">
                <a:solidFill>
                  <a:schemeClr val="tx1"/>
                </a:solidFill>
                <a:latin typeface="Palatino" panose="02040502050505030304" pitchFamily="18" charset="0"/>
              </a:rPr>
              <a:t>Staffing Needs</a:t>
            </a:r>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 y="2766233"/>
            <a:ext cx="4540024" cy="3368628"/>
          </a:xfrm>
          <a:prstGeom prst="rect">
            <a:avLst/>
          </a:prstGeom>
        </p:spPr>
      </p:pic>
      <p:sp>
        <p:nvSpPr>
          <p:cNvPr id="10" name="TextBox 9"/>
          <p:cNvSpPr txBox="1"/>
          <p:nvPr/>
        </p:nvSpPr>
        <p:spPr>
          <a:xfrm>
            <a:off x="-118457" y="2698578"/>
            <a:ext cx="4702629" cy="3503938"/>
          </a:xfrm>
          <a:prstGeom prst="rect">
            <a:avLst/>
          </a:prstGeom>
          <a:solidFill>
            <a:schemeClr val="bg1"/>
          </a:solidFill>
        </p:spPr>
        <p:txBody>
          <a:bodyPr wrap="square" rtlCol="0">
            <a:spAutoFit/>
          </a:bodyPr>
          <a:lstStyle/>
          <a:p>
            <a:endParaRPr lang="en-US" dirty="0"/>
          </a:p>
        </p:txBody>
      </p:sp>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28360" y="3122167"/>
            <a:ext cx="5355772" cy="3543724"/>
          </a:xfrm>
          <a:prstGeom prst="rect">
            <a:avLst/>
          </a:prstGeom>
        </p:spPr>
      </p:pic>
      <p:sp>
        <p:nvSpPr>
          <p:cNvPr id="12" name="TextBox 11"/>
          <p:cNvSpPr txBox="1"/>
          <p:nvPr/>
        </p:nvSpPr>
        <p:spPr>
          <a:xfrm>
            <a:off x="1714500" y="2971800"/>
            <a:ext cx="5780314" cy="3807241"/>
          </a:xfrm>
          <a:prstGeom prst="rect">
            <a:avLst/>
          </a:prstGeom>
          <a:solidFill>
            <a:schemeClr val="bg1"/>
          </a:solidFill>
        </p:spPr>
        <p:txBody>
          <a:bodyPr wrap="square" rtlCol="0">
            <a:spAutoFit/>
          </a:bodyPr>
          <a:lstStyle/>
          <a:p>
            <a:endParaRPr lang="en-US" dirty="0"/>
          </a:p>
        </p:txBody>
      </p:sp>
      <p:pic>
        <p:nvPicPr>
          <p:cNvPr id="9" name="Picture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985579" y="3774832"/>
            <a:ext cx="6102002" cy="3272961"/>
          </a:xfrm>
          <a:prstGeom prst="rect">
            <a:avLst/>
          </a:prstGeom>
        </p:spPr>
      </p:pic>
      <p:sp>
        <p:nvSpPr>
          <p:cNvPr id="13" name="TextBox 12"/>
          <p:cNvSpPr txBox="1"/>
          <p:nvPr/>
        </p:nvSpPr>
        <p:spPr>
          <a:xfrm>
            <a:off x="886588" y="1322614"/>
            <a:ext cx="9239893" cy="5725179"/>
          </a:xfrm>
          <a:prstGeom prst="rect">
            <a:avLst/>
          </a:prstGeom>
          <a:solidFill>
            <a:schemeClr val="bg1"/>
          </a:solidFill>
        </p:spPr>
        <p:txBody>
          <a:bodyPr wrap="square" rtlCol="0">
            <a:spAutoFit/>
          </a:bodyPr>
          <a:lstStyle/>
          <a:p>
            <a:endParaRPr lang="en-US" dirty="0"/>
          </a:p>
        </p:txBody>
      </p:sp>
      <p:sp>
        <p:nvSpPr>
          <p:cNvPr id="7" name="Title 1"/>
          <p:cNvSpPr txBox="1">
            <a:spLocks/>
          </p:cNvSpPr>
          <p:nvPr/>
        </p:nvSpPr>
        <p:spPr>
          <a:xfrm>
            <a:off x="1" y="2653083"/>
            <a:ext cx="10131727" cy="2064177"/>
          </a:xfrm>
          <a:prstGeom prst="rect">
            <a:avLst/>
          </a:prstGeom>
          <a:solidFill>
            <a:schemeClr val="tx2">
              <a:lumMod val="20000"/>
              <a:lumOff val="80000"/>
            </a:schemeClr>
          </a:solidFill>
        </p:spPr>
        <p:txBody>
          <a:bodyPr vert="horz" lIns="0" tIns="0" rIns="101882" bIns="0" rtlCol="0" anchor="b" anchorCtr="0">
            <a:noAutofit/>
          </a:bodyPr>
          <a:lstStyle>
            <a:lvl1pPr algn="l" defTabSz="509412" rtl="0" eaLnBrk="1" latinLnBrk="0" hangingPunct="1">
              <a:spcBef>
                <a:spcPct val="0"/>
              </a:spcBef>
              <a:buNone/>
              <a:defRPr sz="3000" b="1" i="0" kern="1200" spc="-111">
                <a:solidFill>
                  <a:schemeClr val="tx2"/>
                </a:solidFill>
                <a:latin typeface="Times New Roman"/>
                <a:ea typeface="+mj-ea"/>
                <a:cs typeface="Times New Roman"/>
              </a:defRPr>
            </a:lvl1pPr>
          </a:lstStyle>
          <a:p>
            <a:pPr algn="ctr"/>
            <a:br>
              <a:rPr lang="en-US" sz="4400" dirty="0">
                <a:latin typeface="Palatino" panose="02040502050505030304" pitchFamily="18" charset="0"/>
              </a:rPr>
            </a:br>
            <a:r>
              <a:rPr lang="en-US" sz="4400" i="1" dirty="0">
                <a:latin typeface="Palatino" panose="02040502050505030304" pitchFamily="18" charset="0"/>
              </a:rPr>
              <a:t>Staff Up </a:t>
            </a:r>
            <a:r>
              <a:rPr lang="en-US" sz="4400" dirty="0">
                <a:solidFill>
                  <a:schemeClr val="tx1"/>
                </a:solidFill>
                <a:latin typeface="Palatino" panose="02040502050505030304" pitchFamily="18" charset="0"/>
              </a:rPr>
              <a:t>in </a:t>
            </a:r>
            <a:r>
              <a:rPr lang="en-US" sz="4400" i="1" dirty="0">
                <a:latin typeface="Palatino" panose="02040502050505030304" pitchFamily="18" charset="0"/>
              </a:rPr>
              <a:t>Operations                                  </a:t>
            </a:r>
            <a:r>
              <a:rPr lang="en-US" sz="4400" dirty="0">
                <a:solidFill>
                  <a:schemeClr val="tx1"/>
                </a:solidFill>
                <a:latin typeface="Palatino" panose="02040502050505030304" pitchFamily="18" charset="0"/>
              </a:rPr>
              <a:t>as well as Programming!</a:t>
            </a:r>
          </a:p>
          <a:p>
            <a:pPr algn="ctr"/>
            <a:endParaRPr lang="en-US" sz="3200" dirty="0">
              <a:latin typeface="Palatino" panose="02040502050505030304" pitchFamily="18" charset="0"/>
            </a:endParaRPr>
          </a:p>
        </p:txBody>
      </p:sp>
    </p:spTree>
    <p:custDataLst>
      <p:tags r:id="rId1"/>
    </p:custDataLst>
    <p:extLst>
      <p:ext uri="{BB962C8B-B14F-4D97-AF65-F5344CB8AC3E}">
        <p14:creationId xmlns:p14="http://schemas.microsoft.com/office/powerpoint/2010/main" val="917836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1099"/>
            <a:ext cx="10058400" cy="759124"/>
          </a:xfrm>
          <a:solidFill>
            <a:srgbClr val="CCF6CA"/>
          </a:solidFill>
        </p:spPr>
        <p:txBody>
          <a:bodyPr/>
          <a:lstStyle/>
          <a:p>
            <a:pPr algn="ctr"/>
            <a:r>
              <a:rPr lang="en-US" sz="4400" b="0" dirty="0">
                <a:solidFill>
                  <a:schemeClr val="tx1"/>
                </a:solidFill>
                <a:latin typeface="Palatino" panose="02040502050505030304" pitchFamily="18" charset="0"/>
              </a:rPr>
              <a:t>Staffing Needs</a:t>
            </a:r>
            <a:endParaRPr lang="en-US" sz="4400" b="0" dirty="0">
              <a:solidFill>
                <a:schemeClr val="tx1">
                  <a:lumMod val="75000"/>
                  <a:lumOff val="25000"/>
                </a:schemeClr>
              </a:solidFill>
              <a:latin typeface="Palatino" charset="0"/>
              <a:ea typeface="Palatino" charset="0"/>
              <a:cs typeface="Palatino" charset="0"/>
            </a:endParaRPr>
          </a:p>
        </p:txBody>
      </p:sp>
      <p:sp>
        <p:nvSpPr>
          <p:cNvPr id="3" name="Content Placeholder 2"/>
          <p:cNvSpPr>
            <a:spLocks noGrp="1"/>
          </p:cNvSpPr>
          <p:nvPr>
            <p:ph idx="1"/>
          </p:nvPr>
        </p:nvSpPr>
        <p:spPr>
          <a:xfrm>
            <a:off x="322415" y="1148495"/>
            <a:ext cx="9656302" cy="5814204"/>
          </a:xfrm>
        </p:spPr>
        <p:txBody>
          <a:bodyPr/>
          <a:lstStyle/>
          <a:p>
            <a:pPr marL="0" indent="0">
              <a:buNone/>
            </a:pPr>
            <a:r>
              <a:rPr lang="en-US" sz="3200" b="1" dirty="0">
                <a:solidFill>
                  <a:schemeClr val="tx1">
                    <a:lumMod val="75000"/>
                    <a:lumOff val="25000"/>
                  </a:schemeClr>
                </a:solidFill>
                <a:latin typeface="Palatino" charset="0"/>
                <a:ea typeface="Palatino" charset="0"/>
                <a:cs typeface="Palatino" charset="0"/>
              </a:rPr>
              <a:t>Consider the </a:t>
            </a:r>
            <a:r>
              <a:rPr lang="en-US" sz="3200" b="1" i="1" dirty="0">
                <a:solidFill>
                  <a:schemeClr val="tx2"/>
                </a:solidFill>
                <a:latin typeface="Palatino" charset="0"/>
                <a:ea typeface="Palatino" charset="0"/>
                <a:cs typeface="Palatino" charset="0"/>
              </a:rPr>
              <a:t>anticipated size &amp; scope</a:t>
            </a:r>
            <a:r>
              <a:rPr lang="en-US" sz="3200" b="1" dirty="0">
                <a:solidFill>
                  <a:schemeClr val="tx1">
                    <a:lumMod val="75000"/>
                    <a:lumOff val="25000"/>
                  </a:schemeClr>
                </a:solidFill>
                <a:latin typeface="Palatino" charset="0"/>
                <a:ea typeface="Palatino" charset="0"/>
                <a:cs typeface="Palatino" charset="0"/>
              </a:rPr>
              <a:t> of the emergency programming…</a:t>
            </a:r>
          </a:p>
          <a:p>
            <a:pPr lvl="2"/>
            <a:endParaRPr lang="en-US" sz="2800" i="0" dirty="0">
              <a:solidFill>
                <a:schemeClr val="tx1">
                  <a:lumMod val="75000"/>
                  <a:lumOff val="25000"/>
                </a:schemeClr>
              </a:solidFill>
              <a:latin typeface="Palatino" charset="0"/>
              <a:ea typeface="Palatino" charset="0"/>
              <a:cs typeface="Palatino" charset="0"/>
            </a:endParaRPr>
          </a:p>
          <a:p>
            <a:pPr lvl="2"/>
            <a:endParaRPr lang="en-US" sz="2800" i="0" dirty="0">
              <a:solidFill>
                <a:schemeClr val="tx1">
                  <a:lumMod val="75000"/>
                  <a:lumOff val="25000"/>
                </a:schemeClr>
              </a:solidFill>
              <a:latin typeface="Palatino" charset="0"/>
              <a:ea typeface="Palatino" charset="0"/>
              <a:cs typeface="Palatino" charset="0"/>
            </a:endParaRPr>
          </a:p>
          <a:p>
            <a:pPr lvl="2"/>
            <a:endParaRPr lang="en-US" sz="2800" i="0" dirty="0">
              <a:solidFill>
                <a:schemeClr val="tx1">
                  <a:lumMod val="75000"/>
                  <a:lumOff val="25000"/>
                </a:schemeClr>
              </a:solidFill>
              <a:latin typeface="Palatino" charset="0"/>
              <a:ea typeface="Palatino" charset="0"/>
              <a:cs typeface="Palatino" charset="0"/>
            </a:endParaRPr>
          </a:p>
          <a:p>
            <a:pPr lvl="2"/>
            <a:endParaRPr lang="en-US" sz="2800" i="0" dirty="0">
              <a:solidFill>
                <a:schemeClr val="tx1">
                  <a:lumMod val="75000"/>
                  <a:lumOff val="25000"/>
                </a:schemeClr>
              </a:solidFill>
              <a:latin typeface="Palatino" charset="0"/>
              <a:ea typeface="Palatino" charset="0"/>
              <a:cs typeface="Palatino" charset="0"/>
            </a:endParaRPr>
          </a:p>
          <a:p>
            <a:pPr lvl="2"/>
            <a:endParaRPr lang="en-US" sz="1100" i="0" dirty="0">
              <a:solidFill>
                <a:schemeClr val="tx1">
                  <a:lumMod val="75000"/>
                  <a:lumOff val="25000"/>
                </a:schemeClr>
              </a:solidFill>
              <a:latin typeface="Palatino" charset="0"/>
              <a:ea typeface="Palatino" charset="0"/>
              <a:cs typeface="Palatino" charset="0"/>
            </a:endParaRPr>
          </a:p>
          <a:p>
            <a:pPr lvl="2"/>
            <a:r>
              <a:rPr lang="en-US" sz="2600" i="0" dirty="0">
                <a:solidFill>
                  <a:schemeClr val="tx1"/>
                </a:solidFill>
                <a:latin typeface="Palatino" charset="0"/>
                <a:ea typeface="Palatino" charset="0"/>
                <a:cs typeface="Palatino" charset="0"/>
              </a:rPr>
              <a:t>Types of interventions;  cash/vouchers vs distributions…    or both?</a:t>
            </a:r>
          </a:p>
          <a:p>
            <a:pPr lvl="2"/>
            <a:r>
              <a:rPr lang="en-US" sz="2600" i="0" dirty="0">
                <a:solidFill>
                  <a:schemeClr val="tx1"/>
                </a:solidFill>
                <a:latin typeface="Palatino" charset="0"/>
                <a:ea typeface="Palatino" charset="0"/>
                <a:cs typeface="Palatino" charset="0"/>
              </a:rPr>
              <a:t>Duration of response</a:t>
            </a:r>
          </a:p>
          <a:p>
            <a:pPr lvl="2"/>
            <a:r>
              <a:rPr lang="en-US" sz="2600" i="0" dirty="0">
                <a:solidFill>
                  <a:schemeClr val="tx1"/>
                </a:solidFill>
                <a:latin typeface="Palatino" charset="0"/>
                <a:ea typeface="Palatino" charset="0"/>
                <a:cs typeface="Palatino" charset="0"/>
              </a:rPr>
              <a:t>Partnership vs CRS direct implementation</a:t>
            </a:r>
          </a:p>
          <a:p>
            <a:pPr marL="512950" lvl="2" indent="0">
              <a:buNone/>
            </a:pPr>
            <a:endParaRPr lang="en-US" sz="2800" i="0" dirty="0">
              <a:solidFill>
                <a:schemeClr val="tx1">
                  <a:lumMod val="75000"/>
                  <a:lumOff val="25000"/>
                </a:schemeClr>
              </a:solidFill>
              <a:latin typeface="Palatino" charset="0"/>
              <a:ea typeface="Palatino" charset="0"/>
              <a:cs typeface="Palatino" charset="0"/>
            </a:endParaRPr>
          </a:p>
          <a:p>
            <a:pPr lvl="2"/>
            <a:endParaRPr lang="en-US" sz="1100" i="0" dirty="0">
              <a:solidFill>
                <a:schemeClr val="tx1">
                  <a:lumMod val="75000"/>
                  <a:lumOff val="25000"/>
                </a:schemeClr>
              </a:solidFill>
              <a:latin typeface="Palatino" charset="0"/>
              <a:ea typeface="Palatino" charset="0"/>
              <a:cs typeface="Palatino" charset="0"/>
            </a:endParaRPr>
          </a:p>
          <a:p>
            <a:pPr marL="512950" lvl="2" indent="0">
              <a:buNone/>
            </a:pPr>
            <a:endParaRPr lang="en-US" sz="1200" b="1" dirty="0">
              <a:solidFill>
                <a:schemeClr val="tx1">
                  <a:lumMod val="75000"/>
                  <a:lumOff val="25000"/>
                </a:schemeClr>
              </a:solidFill>
              <a:latin typeface="Palatino" charset="0"/>
              <a:ea typeface="Palatino" charset="0"/>
              <a:cs typeface="Palatino" charset="0"/>
            </a:endParaRPr>
          </a:p>
          <a:p>
            <a:pPr marL="512950" lvl="2" indent="0">
              <a:buNone/>
            </a:pPr>
            <a:endParaRPr lang="en-US" sz="2800" dirty="0">
              <a:solidFill>
                <a:schemeClr val="tx1"/>
              </a:solidFill>
            </a:endParaRPr>
          </a:p>
        </p:txBody>
      </p:sp>
      <p:sp>
        <p:nvSpPr>
          <p:cNvPr id="4" name="Slide Number Placeholder 3"/>
          <p:cNvSpPr>
            <a:spLocks noGrp="1"/>
          </p:cNvSpPr>
          <p:nvPr>
            <p:ph type="sldNum" sz="quarter" idx="4"/>
          </p:nvPr>
        </p:nvSpPr>
        <p:spPr/>
        <p:txBody>
          <a:bodyPr/>
          <a:lstStyle/>
          <a:p>
            <a:fld id="{3AF21FA0-C69A-D549-B93E-AD7DB9D7EB7A}" type="slidenum">
              <a:rPr lang="en-US" smtClean="0"/>
              <a:pPr/>
              <a:t>9</a:t>
            </a:fld>
            <a:endParaRPr lang="en-US" dirty="0"/>
          </a:p>
        </p:txBody>
      </p:sp>
      <p:pic>
        <p:nvPicPr>
          <p:cNvPr id="8" name="Picture 7" descr="PHI2013086389.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3025" y="2434086"/>
            <a:ext cx="3732448" cy="2391416"/>
          </a:xfrm>
          <a:prstGeom prst="rect">
            <a:avLst/>
          </a:prstGeom>
          <a:ln w="12700">
            <a:solidFill>
              <a:schemeClr val="tx1"/>
            </a:solidFill>
          </a:ln>
        </p:spPr>
      </p:pic>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26986" y="2386316"/>
            <a:ext cx="3732448" cy="2415913"/>
          </a:xfrm>
          <a:prstGeom prst="rect">
            <a:avLst/>
          </a:prstGeom>
        </p:spPr>
      </p:pic>
    </p:spTree>
    <p:custDataLst>
      <p:tags r:id="rId1"/>
    </p:custDataLst>
    <p:extLst>
      <p:ext uri="{BB962C8B-B14F-4D97-AF65-F5344CB8AC3E}">
        <p14:creationId xmlns:p14="http://schemas.microsoft.com/office/powerpoint/2010/main" val="2454290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500"/>
                                        <p:tgtEl>
                                          <p:spTgt spid="3">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2|4.8|2.4"/>
</p:tagLst>
</file>

<file path=ppt/tags/tag10.xml><?xml version="1.0" encoding="utf-8"?>
<p:tagLst xmlns:a="http://schemas.openxmlformats.org/drawingml/2006/main" xmlns:r="http://schemas.openxmlformats.org/officeDocument/2006/relationships" xmlns:p="http://schemas.openxmlformats.org/presentationml/2006/main">
  <p:tag name="TIMING" val="|15.1|15.7|12.1|30.5"/>
</p:tagLst>
</file>

<file path=ppt/tags/tag11.xml><?xml version="1.0" encoding="utf-8"?>
<p:tagLst xmlns:a="http://schemas.openxmlformats.org/drawingml/2006/main" xmlns:r="http://schemas.openxmlformats.org/officeDocument/2006/relationships" xmlns:p="http://schemas.openxmlformats.org/presentationml/2006/main">
  <p:tag name="TIMING" val="|13.6"/>
</p:tagLst>
</file>

<file path=ppt/tags/tag12.xml><?xml version="1.0" encoding="utf-8"?>
<p:tagLst xmlns:a="http://schemas.openxmlformats.org/drawingml/2006/main" xmlns:r="http://schemas.openxmlformats.org/officeDocument/2006/relationships" xmlns:p="http://schemas.openxmlformats.org/presentationml/2006/main">
  <p:tag name="TIMING" val="|18.5"/>
</p:tagLst>
</file>

<file path=ppt/tags/tag13.xml><?xml version="1.0" encoding="utf-8"?>
<p:tagLst xmlns:a="http://schemas.openxmlformats.org/drawingml/2006/main" xmlns:r="http://schemas.openxmlformats.org/officeDocument/2006/relationships" xmlns:p="http://schemas.openxmlformats.org/presentationml/2006/main">
  <p:tag name="TIMING" val="|6.7|8.9|0.8|1.3|8.1|17|18.8|13.4|15.8|34.6"/>
</p:tagLst>
</file>

<file path=ppt/tags/tag14.xml><?xml version="1.0" encoding="utf-8"?>
<p:tagLst xmlns:a="http://schemas.openxmlformats.org/drawingml/2006/main" xmlns:r="http://schemas.openxmlformats.org/officeDocument/2006/relationships" xmlns:p="http://schemas.openxmlformats.org/presentationml/2006/main">
  <p:tag name="TIMING" val="|1.6|0.9|1.2|44.6|39.7"/>
</p:tagLst>
</file>

<file path=ppt/tags/tag15.xml><?xml version="1.0" encoding="utf-8"?>
<p:tagLst xmlns:a="http://schemas.openxmlformats.org/drawingml/2006/main" xmlns:r="http://schemas.openxmlformats.org/officeDocument/2006/relationships" xmlns:p="http://schemas.openxmlformats.org/presentationml/2006/main">
  <p:tag name="TIMING" val="|9|4.5"/>
</p:tagLst>
</file>

<file path=ppt/tags/tag16.xml><?xml version="1.0" encoding="utf-8"?>
<p:tagLst xmlns:a="http://schemas.openxmlformats.org/drawingml/2006/main" xmlns:r="http://schemas.openxmlformats.org/officeDocument/2006/relationships" xmlns:p="http://schemas.openxmlformats.org/presentationml/2006/main">
  <p:tag name="TIMING" val="|6.6"/>
</p:tagLst>
</file>

<file path=ppt/tags/tag17.xml><?xml version="1.0" encoding="utf-8"?>
<p:tagLst xmlns:a="http://schemas.openxmlformats.org/drawingml/2006/main" xmlns:r="http://schemas.openxmlformats.org/officeDocument/2006/relationships" xmlns:p="http://schemas.openxmlformats.org/presentationml/2006/main">
  <p:tag name="TIMING" val="|6.5|10.7|25|49.9|4.2"/>
</p:tagLst>
</file>

<file path=ppt/tags/tag18.xml><?xml version="1.0" encoding="utf-8"?>
<p:tagLst xmlns:a="http://schemas.openxmlformats.org/drawingml/2006/main" xmlns:r="http://schemas.openxmlformats.org/officeDocument/2006/relationships" xmlns:p="http://schemas.openxmlformats.org/presentationml/2006/main">
  <p:tag name="TIMING" val="|7.1|1.5|3.1"/>
</p:tagLst>
</file>

<file path=ppt/tags/tag19.xml><?xml version="1.0" encoding="utf-8"?>
<p:tagLst xmlns:a="http://schemas.openxmlformats.org/drawingml/2006/main" xmlns:r="http://schemas.openxmlformats.org/officeDocument/2006/relationships" xmlns:p="http://schemas.openxmlformats.org/presentationml/2006/main">
  <p:tag name="TIMING" val="|2.2"/>
</p:tagLst>
</file>

<file path=ppt/tags/tag2.xml><?xml version="1.0" encoding="utf-8"?>
<p:tagLst xmlns:a="http://schemas.openxmlformats.org/drawingml/2006/main" xmlns:r="http://schemas.openxmlformats.org/officeDocument/2006/relationships" xmlns:p="http://schemas.openxmlformats.org/presentationml/2006/main">
  <p:tag name="TIMING" val="|5.8"/>
</p:tagLst>
</file>

<file path=ppt/tags/tag20.xml><?xml version="1.0" encoding="utf-8"?>
<p:tagLst xmlns:a="http://schemas.openxmlformats.org/drawingml/2006/main" xmlns:r="http://schemas.openxmlformats.org/officeDocument/2006/relationships" xmlns:p="http://schemas.openxmlformats.org/presentationml/2006/main">
  <p:tag name="TIMING" val="|5.3"/>
</p:tagLst>
</file>

<file path=ppt/tags/tag21.xml><?xml version="1.0" encoding="utf-8"?>
<p:tagLst xmlns:a="http://schemas.openxmlformats.org/drawingml/2006/main" xmlns:r="http://schemas.openxmlformats.org/officeDocument/2006/relationships" xmlns:p="http://schemas.openxmlformats.org/presentationml/2006/main">
  <p:tag name="TIMING" val="|8.9|5.4|0.7|1.3|2.1|1.7"/>
</p:tagLst>
</file>

<file path=ppt/tags/tag22.xml><?xml version="1.0" encoding="utf-8"?>
<p:tagLst xmlns:a="http://schemas.openxmlformats.org/drawingml/2006/main" xmlns:r="http://schemas.openxmlformats.org/officeDocument/2006/relationships" xmlns:p="http://schemas.openxmlformats.org/presentationml/2006/main">
  <p:tag name="TIMING" val="|5.9|12.3"/>
</p:tagLst>
</file>

<file path=ppt/tags/tag3.xml><?xml version="1.0" encoding="utf-8"?>
<p:tagLst xmlns:a="http://schemas.openxmlformats.org/drawingml/2006/main" xmlns:r="http://schemas.openxmlformats.org/officeDocument/2006/relationships" xmlns:p="http://schemas.openxmlformats.org/presentationml/2006/main">
  <p:tag name="TIMING" val="|2.2|3.3|3.6|3.2"/>
</p:tagLst>
</file>

<file path=ppt/tags/tag4.xml><?xml version="1.0" encoding="utf-8"?>
<p:tagLst xmlns:a="http://schemas.openxmlformats.org/drawingml/2006/main" xmlns:r="http://schemas.openxmlformats.org/officeDocument/2006/relationships" xmlns:p="http://schemas.openxmlformats.org/presentationml/2006/main">
  <p:tag name="TIMING" val="|18.2|0.8"/>
</p:tagLst>
</file>

<file path=ppt/tags/tag5.xml><?xml version="1.0" encoding="utf-8"?>
<p:tagLst xmlns:a="http://schemas.openxmlformats.org/drawingml/2006/main" xmlns:r="http://schemas.openxmlformats.org/officeDocument/2006/relationships" xmlns:p="http://schemas.openxmlformats.org/presentationml/2006/main">
  <p:tag name="TIMING" val="|3.1|10|5.9|0.8|7.2|1|2.4|0.6|12.3|18"/>
</p:tagLst>
</file>

<file path=ppt/tags/tag6.xml><?xml version="1.0" encoding="utf-8"?>
<p:tagLst xmlns:a="http://schemas.openxmlformats.org/drawingml/2006/main" xmlns:r="http://schemas.openxmlformats.org/officeDocument/2006/relationships" xmlns:p="http://schemas.openxmlformats.org/presentationml/2006/main">
  <p:tag name="TIMING" val="|3.3|0.5|2.3|3.5|4.4|3|9.4|6.1|4.3|3.7"/>
</p:tagLst>
</file>

<file path=ppt/tags/tag7.xml><?xml version="1.0" encoding="utf-8"?>
<p:tagLst xmlns:a="http://schemas.openxmlformats.org/drawingml/2006/main" xmlns:r="http://schemas.openxmlformats.org/officeDocument/2006/relationships" xmlns:p="http://schemas.openxmlformats.org/presentationml/2006/main">
  <p:tag name="TIMING" val="|18|3.1|3.8|3.1"/>
</p:tagLst>
</file>

<file path=ppt/tags/tag8.xml><?xml version="1.0" encoding="utf-8"?>
<p:tagLst xmlns:a="http://schemas.openxmlformats.org/drawingml/2006/main" xmlns:r="http://schemas.openxmlformats.org/officeDocument/2006/relationships" xmlns:p="http://schemas.openxmlformats.org/presentationml/2006/main">
  <p:tag name="TIMING" val="|4.1|8.7|1.2|4.9|7.3"/>
</p:tagLst>
</file>

<file path=ppt/tags/tag9.xml><?xml version="1.0" encoding="utf-8"?>
<p:tagLst xmlns:a="http://schemas.openxmlformats.org/drawingml/2006/main" xmlns:r="http://schemas.openxmlformats.org/officeDocument/2006/relationships" xmlns:p="http://schemas.openxmlformats.org/presentationml/2006/main">
  <p:tag name="TIMING" val="|2.6|9.7|4|10.6|3.7|4.1|1"/>
</p:tagLst>
</file>

<file path=ppt/theme/theme1.xml><?xml version="1.0" encoding="utf-8"?>
<a:theme xmlns:a="http://schemas.openxmlformats.org/drawingml/2006/main" name="Office Theme">
  <a:themeElements>
    <a:clrScheme name="Custom 23">
      <a:dk1>
        <a:sysClr val="windowText" lastClr="000000"/>
      </a:dk1>
      <a:lt1>
        <a:sysClr val="window" lastClr="FFFFFF"/>
      </a:lt1>
      <a:dk2>
        <a:srgbClr val="003087"/>
      </a:dk2>
      <a:lt2>
        <a:srgbClr val="F2F2F2"/>
      </a:lt2>
      <a:accent1>
        <a:srgbClr val="585858"/>
      </a:accent1>
      <a:accent2>
        <a:srgbClr val="B7BF10"/>
      </a:accent2>
      <a:accent3>
        <a:srgbClr val="00B388"/>
      </a:accent3>
      <a:accent4>
        <a:srgbClr val="00B5E2"/>
      </a:accent4>
      <a:accent5>
        <a:srgbClr val="A7A7A7"/>
      </a:accent5>
      <a:accent6>
        <a:srgbClr val="F79646"/>
      </a:accent6>
      <a:hlink>
        <a:srgbClr val="00B5E2"/>
      </a:hlink>
      <a:folHlink>
        <a:srgbClr val="00B5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8B33511C958A40AC3DC252E52CD370" ma:contentTypeVersion="9" ma:contentTypeDescription="Create a new document." ma:contentTypeScope="" ma:versionID="e93a471a744d126ad412e255ac439a38">
  <xsd:schema xmlns:xsd="http://www.w3.org/2001/XMLSchema" xmlns:xs="http://www.w3.org/2001/XMLSchema" xmlns:p="http://schemas.microsoft.com/office/2006/metadata/properties" xmlns:ns2="2c601d7a-082a-4bac-b44d-6edd9dda8af4" xmlns:ns3="ec076e8c-e974-4d40-986d-6cb65abad873" targetNamespace="http://schemas.microsoft.com/office/2006/metadata/properties" ma:root="true" ma:fieldsID="bc44d040955424029944a775af8a4547" ns2:_="" ns3:_="">
    <xsd:import namespace="2c601d7a-082a-4bac-b44d-6edd9dda8af4"/>
    <xsd:import namespace="ec076e8c-e974-4d40-986d-6cb65abad873"/>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601d7a-082a-4bac-b44d-6edd9dda8af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c076e8c-e974-4d40-986d-6cb65abad873"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4C6D5E3-5EE6-4B78-B817-B4FB013079DC}"/>
</file>

<file path=customXml/itemProps2.xml><?xml version="1.0" encoding="utf-8"?>
<ds:datastoreItem xmlns:ds="http://schemas.openxmlformats.org/officeDocument/2006/customXml" ds:itemID="{63D1BB83-2743-4187-8F8D-8FB643794469}">
  <ds:schemaRefs>
    <ds:schemaRef ds:uri="http://schemas.microsoft.com/sharepoint/v3/contenttype/forms"/>
  </ds:schemaRefs>
</ds:datastoreItem>
</file>

<file path=customXml/itemProps3.xml><?xml version="1.0" encoding="utf-8"?>
<ds:datastoreItem xmlns:ds="http://schemas.openxmlformats.org/officeDocument/2006/customXml" ds:itemID="{BD65E357-16C2-42AA-BA66-C198FBF08C1D}">
  <ds:schemaRefs>
    <ds:schemaRef ds:uri="9c2bb3a3-222a-4cff-9775-f3a8807de443"/>
    <ds:schemaRef ds:uri="http://schemas.microsoft.com/office/2006/metadata/properties"/>
    <ds:schemaRef ds:uri="http://purl.org/dc/terms/"/>
    <ds:schemaRef ds:uri="http://schemas.microsoft.com/sharepoint/v3"/>
    <ds:schemaRef ds:uri="http://schemas.microsoft.com/office/2006/documentManagement/types"/>
    <ds:schemaRef ds:uri="http://schemas.openxmlformats.org/package/2006/metadata/core-properties"/>
    <ds:schemaRef ds:uri="http://purl.org/dc/elements/1.1/"/>
    <ds:schemaRef ds:uri="http://www.w3.org/XML/1998/namespace"/>
    <ds:schemaRef ds:uri="http://schemas.microsoft.com/office/infopath/2007/PartnerControls"/>
    <ds:schemaRef ds:uri="b4e4be8c-aae4-4fdd-b2d1-ab6d4aae907d"/>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16989</TotalTime>
  <Words>4285</Words>
  <Application>Microsoft Office PowerPoint</Application>
  <PresentationFormat>Custom</PresentationFormat>
  <Paragraphs>371</Paragraphs>
  <Slides>25</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Palatino</vt:lpstr>
      <vt:lpstr>Times New Roman</vt:lpstr>
      <vt:lpstr>Wingdings</vt:lpstr>
      <vt:lpstr>Office Theme</vt:lpstr>
      <vt:lpstr>Operations in Emergencies: Staffing Considerations</vt:lpstr>
      <vt:lpstr>Learning Objectives</vt:lpstr>
      <vt:lpstr>In Emergencies, THINGS CHANGE</vt:lpstr>
      <vt:lpstr>PowerPoint Presentation</vt:lpstr>
      <vt:lpstr>Adapting Roles &amp; Responsibilities</vt:lpstr>
      <vt:lpstr>PowerPoint Presentation</vt:lpstr>
      <vt:lpstr> Adapting Staff Policies/Procedures</vt:lpstr>
      <vt:lpstr>Staffing Needs</vt:lpstr>
      <vt:lpstr>Staffing Needs</vt:lpstr>
      <vt:lpstr> Staffing Needs</vt:lpstr>
      <vt:lpstr> Staffing Plan  (Operations Example)</vt:lpstr>
      <vt:lpstr>Staffing Plan for Operations</vt:lpstr>
      <vt:lpstr>PowerPoint Presentation</vt:lpstr>
      <vt:lpstr>Finding Staff</vt:lpstr>
      <vt:lpstr>Finding Staff</vt:lpstr>
      <vt:lpstr> Staffing Tracking  (Operations Example)</vt:lpstr>
      <vt:lpstr> Staffing List</vt:lpstr>
      <vt:lpstr>Emergency Recruitment</vt:lpstr>
      <vt:lpstr>Emergency Recruitment</vt:lpstr>
      <vt:lpstr>Emergency Recruitment</vt:lpstr>
      <vt:lpstr>Emergency Recruitment</vt:lpstr>
      <vt:lpstr>Emergency Recruitment</vt:lpstr>
      <vt:lpstr> Recruitment &amp; Local Partners</vt:lpstr>
      <vt:lpstr>Underlying Objectives</vt:lpstr>
      <vt:lpstr>PowerPoint Presentation</vt:lpstr>
    </vt:vector>
  </TitlesOfParts>
  <Company>Catholic Relief Services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CRS PPT Fresh Template Eng MK1471 22Sep14</dc:title>
  <dc:creator>Pause for Thought</dc:creator>
  <cp:lastModifiedBy>Hearne, Nancy</cp:lastModifiedBy>
  <cp:revision>686</cp:revision>
  <cp:lastPrinted>2016-09-08T18:18:30Z</cp:lastPrinted>
  <dcterms:created xsi:type="dcterms:W3CDTF">2014-08-13T11:43:29Z</dcterms:created>
  <dcterms:modified xsi:type="dcterms:W3CDTF">2018-01-09T19:27:43Z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0x010100488B33511C958A40AC3DC252E52CD370</vt:lpwstr>
  </property>
</Properties>
</file>