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handoutMasterIdLst>
    <p:handoutMasterId r:id="rId82"/>
  </p:handoutMasterIdLst>
  <p:sldIdLst>
    <p:sldId id="256" r:id="rId2"/>
    <p:sldId id="365" r:id="rId3"/>
    <p:sldId id="258" r:id="rId4"/>
    <p:sldId id="259" r:id="rId5"/>
    <p:sldId id="260" r:id="rId6"/>
    <p:sldId id="262" r:id="rId7"/>
    <p:sldId id="263" r:id="rId8"/>
    <p:sldId id="264" r:id="rId9"/>
    <p:sldId id="368" r:id="rId10"/>
    <p:sldId id="266" r:id="rId11"/>
    <p:sldId id="267" r:id="rId12"/>
    <p:sldId id="369" r:id="rId13"/>
    <p:sldId id="370" r:id="rId14"/>
    <p:sldId id="261" r:id="rId15"/>
    <p:sldId id="310" r:id="rId16"/>
    <p:sldId id="311" r:id="rId17"/>
    <p:sldId id="312" r:id="rId18"/>
    <p:sldId id="273" r:id="rId19"/>
    <p:sldId id="276" r:id="rId20"/>
    <p:sldId id="277" r:id="rId21"/>
    <p:sldId id="371" r:id="rId22"/>
    <p:sldId id="372" r:id="rId23"/>
    <p:sldId id="373" r:id="rId24"/>
    <p:sldId id="374" r:id="rId25"/>
    <p:sldId id="278" r:id="rId26"/>
    <p:sldId id="274" r:id="rId27"/>
    <p:sldId id="275" r:id="rId28"/>
    <p:sldId id="375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6" r:id="rId41"/>
    <p:sldId id="324" r:id="rId42"/>
    <p:sldId id="325" r:id="rId43"/>
    <p:sldId id="362" r:id="rId44"/>
    <p:sldId id="327" r:id="rId45"/>
    <p:sldId id="328" r:id="rId46"/>
    <p:sldId id="329" r:id="rId47"/>
    <p:sldId id="366" r:id="rId48"/>
    <p:sldId id="367" r:id="rId49"/>
    <p:sldId id="330" r:id="rId50"/>
    <p:sldId id="331" r:id="rId51"/>
    <p:sldId id="332" r:id="rId52"/>
    <p:sldId id="334" r:id="rId53"/>
    <p:sldId id="335" r:id="rId54"/>
    <p:sldId id="336" r:id="rId55"/>
    <p:sldId id="337" r:id="rId56"/>
    <p:sldId id="338" r:id="rId57"/>
    <p:sldId id="376" r:id="rId58"/>
    <p:sldId id="343" r:id="rId59"/>
    <p:sldId id="344" r:id="rId60"/>
    <p:sldId id="345" r:id="rId61"/>
    <p:sldId id="363" r:id="rId62"/>
    <p:sldId id="346" r:id="rId63"/>
    <p:sldId id="347" r:id="rId64"/>
    <p:sldId id="350" r:id="rId65"/>
    <p:sldId id="351" r:id="rId66"/>
    <p:sldId id="352" r:id="rId67"/>
    <p:sldId id="348" r:id="rId68"/>
    <p:sldId id="364" r:id="rId69"/>
    <p:sldId id="353" r:id="rId70"/>
    <p:sldId id="359" r:id="rId71"/>
    <p:sldId id="360" r:id="rId72"/>
    <p:sldId id="354" r:id="rId73"/>
    <p:sldId id="357" r:id="rId74"/>
    <p:sldId id="358" r:id="rId75"/>
    <p:sldId id="355" r:id="rId76"/>
    <p:sldId id="361" r:id="rId77"/>
    <p:sldId id="377" r:id="rId78"/>
    <p:sldId id="378" r:id="rId79"/>
    <p:sldId id="356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32D9A-769C-4EB4-AB22-AF63E0EDEA70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8FA1A-2FC9-4657-87A1-521A3AB19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6658A-CC73-4BE8-9970-565C9E816A9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4BD6-1CB2-421F-BF88-0938BB02B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E5CC8-F0F8-49FC-A076-6D490C0C9D58}" type="slidenum">
              <a:rPr lang="en-GB" altLang="en-GB" smtClean="0"/>
              <a:pPr/>
              <a:t>6</a:t>
            </a:fld>
            <a:endParaRPr lang="en-GB" alt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A6A6B-B0DD-4CF2-AEF0-71D2686C9B33}" type="slidenum">
              <a:rPr lang="en-GB" altLang="en-GB" smtClean="0"/>
              <a:pPr/>
              <a:t>7</a:t>
            </a:fld>
            <a:endParaRPr lang="en-GB" alt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FB882-244A-4FD4-B34D-7EF9873C07B4}" type="slidenum">
              <a:rPr lang="en-GB" altLang="en-GB" smtClean="0"/>
              <a:pPr/>
              <a:t>9</a:t>
            </a:fld>
            <a:endParaRPr lang="en-GB" alt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49984-17AB-4BE7-BB6D-8597245228CB}" type="slidenum">
              <a:rPr lang="en-GB" altLang="en-GB" smtClean="0"/>
              <a:pPr/>
              <a:t>10</a:t>
            </a:fld>
            <a:endParaRPr lang="en-GB" alt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7387-B22B-4E1C-A7E5-882816B513A0}" type="slidenum">
              <a:rPr lang="en-GB" altLang="en-GB" smtClean="0"/>
              <a:pPr/>
              <a:t>11</a:t>
            </a:fld>
            <a:endParaRPr lang="en-GB" alt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D1D39-C8DD-4E0F-B63E-05A511AA027F}" type="slidenum">
              <a:rPr lang="en-GB" altLang="en-GB" smtClean="0"/>
              <a:pPr/>
              <a:t>12</a:t>
            </a:fld>
            <a:endParaRPr lang="en-GB" alt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B28A7-2BE3-4758-87CB-3F16F51DBEF3}" type="slidenum">
              <a:rPr lang="en-GB" altLang="en-GB" smtClean="0"/>
              <a:pPr/>
              <a:t>13</a:t>
            </a:fld>
            <a:endParaRPr lang="en-GB" alt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4208D3-A78C-49A1-B673-5D2B03DB1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E6C3-FFAC-4A7A-AFB0-6A62010A4285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Madagascar</a:t>
            </a:r>
            <a:r>
              <a:rPr lang="en-US" sz="6000" dirty="0" smtClean="0"/>
              <a:t> </a:t>
            </a:r>
            <a:r>
              <a:rPr lang="en-US" sz="6000" dirty="0" smtClean="0"/>
              <a:t>Emergency Response Training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Nov.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-29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96850"/>
            <a:r>
              <a:rPr lang="en-GB" altLang="en-GB" sz="3600" dirty="0" smtClean="0"/>
              <a:t>The Humanitarian Charter</a:t>
            </a:r>
            <a:endParaRPr lang="en-GB" altLang="en-GB" dirty="0" smtClean="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609600" y="1524000"/>
            <a:ext cx="8153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3600" dirty="0" smtClean="0">
                <a:effectLst/>
                <a:latin typeface="Arial Black" pitchFamily="34" charset="0"/>
              </a:rPr>
              <a:t>“As local, national, and international humanitarian agencies, we commit to promoting and adhering to the principles of this Charter and to meeting minimum standards in our efforts to assist and protect those affected.”</a:t>
            </a:r>
            <a:endParaRPr lang="en-GB" altLang="en-GB" sz="3600" dirty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 rev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Roles and Responsibilities (</a:t>
            </a:r>
            <a:r>
              <a:rPr lang="en-US" dirty="0" smtClean="0"/>
              <a:t>p.)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B</a:t>
            </a:r>
            <a:r>
              <a:rPr lang="en-US" dirty="0" smtClean="0"/>
              <a:t>asic needs of people affected by calamity are first met </a:t>
            </a:r>
            <a:r>
              <a:rPr lang="en-US" b="1" dirty="0" smtClean="0"/>
              <a:t>through their own efforts.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We acknowledge the </a:t>
            </a:r>
            <a:r>
              <a:rPr lang="en-US" b="1" dirty="0" smtClean="0"/>
              <a:t>primary role of the state</a:t>
            </a:r>
            <a:r>
              <a:rPr lang="en-US" dirty="0" smtClean="0"/>
              <a:t> to assist when people’s capacity has been exceeded.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Those affected are </a:t>
            </a:r>
            <a:r>
              <a:rPr lang="en-US" b="1" dirty="0" smtClean="0"/>
              <a:t>legally entitled</a:t>
            </a:r>
            <a:r>
              <a:rPr lang="en-US" dirty="0" smtClean="0"/>
              <a:t> to assistance and protection.  States and warring parties are </a:t>
            </a:r>
            <a:r>
              <a:rPr lang="en-US" b="1" dirty="0" smtClean="0"/>
              <a:t>legally obliged</a:t>
            </a:r>
            <a:r>
              <a:rPr lang="en-US" dirty="0" smtClean="0"/>
              <a:t> to assist.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Our role</a:t>
            </a:r>
            <a:r>
              <a:rPr lang="en-US" dirty="0" smtClean="0"/>
              <a:t> reflects the reality that those with primary responsibility are not always able or willing to perform this role.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Protection Principles (p.)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Avoid causing further harm as a result of your actions</a:t>
            </a:r>
            <a:endParaRPr lang="en-US" sz="3600" b="1" dirty="0" smtClean="0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/>
              <a:t>Ensure people’s access to impartial assistance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Protect people from physical </a:t>
            </a:r>
            <a:r>
              <a:rPr lang="en-US" sz="3600" dirty="0"/>
              <a:t>&amp;</a:t>
            </a:r>
            <a:r>
              <a:rPr lang="en-US" sz="3600" dirty="0" smtClean="0"/>
              <a:t> psychological harm due to violence or coercion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Assist with rights claims, access to remedies, </a:t>
            </a:r>
            <a:r>
              <a:rPr lang="en-US" sz="3600" dirty="0"/>
              <a:t>&amp;</a:t>
            </a:r>
            <a:r>
              <a:rPr lang="en-US" sz="3600" dirty="0" smtClean="0"/>
              <a:t> recovery from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Modes of Protection Activity  (p.)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400" dirty="0" smtClean="0"/>
              <a:t>Preventive: Preventing physical threats or rights abuse</a:t>
            </a:r>
          </a:p>
          <a:p>
            <a:pPr>
              <a:lnSpc>
                <a:spcPct val="80000"/>
              </a:lnSpc>
            </a:pPr>
            <a:r>
              <a:rPr lang="en-US" sz="4400" dirty="0" smtClean="0"/>
              <a:t>Responsive: Stopping ongoing violations</a:t>
            </a:r>
          </a:p>
          <a:p>
            <a:pPr>
              <a:lnSpc>
                <a:spcPct val="80000"/>
              </a:lnSpc>
            </a:pPr>
            <a:r>
              <a:rPr lang="en-US" sz="4400" dirty="0" smtClean="0"/>
              <a:t>Remedial: Providing remedies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People affected by disasters have a right to life with dignity that is enshrined in international humanitarian law; Sphere minimum standards are an expression of this right.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become familiar with the Red Cross &amp; Crescent and NGO Code of Conduct</a:t>
            </a:r>
          </a:p>
          <a:p>
            <a:pPr lvl="0"/>
            <a:r>
              <a:rPr lang="en-US" dirty="0" smtClean="0"/>
              <a:t>To reflect on our strengths &amp; weaknesses within the Caritas network</a:t>
            </a:r>
          </a:p>
          <a:p>
            <a:pPr lvl="0"/>
            <a:r>
              <a:rPr lang="en-US" dirty="0" smtClean="0"/>
              <a:t>To share experiences of challenges &amp; successes in applying the Code of Conduct.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Identify one principle where, based on specific experiences, your organization is doing particularly well</a:t>
            </a:r>
          </a:p>
          <a:p>
            <a:r>
              <a:rPr lang="en-US" sz="3600" dirty="0" smtClean="0"/>
              <a:t>Identify one principle where your organization has faced challenges in applying this principle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Code of conduct is a shared commitment </a:t>
            </a:r>
          </a:p>
          <a:p>
            <a:r>
              <a:rPr lang="en-US" sz="3600" dirty="0" smtClean="0"/>
              <a:t>Increasing focus on accountability in the humanitarian sector has implications on how we work &amp;, in particular, on how we engage with beneficiaries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4000" dirty="0"/>
              <a:t>To review the difference between a minimum standard, action, indicator &amp;</a:t>
            </a:r>
            <a:r>
              <a:rPr lang="en-GB" sz="4000" dirty="0" smtClean="0"/>
              <a:t> </a:t>
            </a:r>
            <a:r>
              <a:rPr lang="en-GB" sz="4000" dirty="0"/>
              <a:t>guidance </a:t>
            </a:r>
            <a:r>
              <a:rPr lang="en-GB" sz="4000" dirty="0" smtClean="0"/>
              <a:t>note.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u="sng" dirty="0"/>
              <a:t>Standards</a:t>
            </a:r>
            <a:r>
              <a:rPr lang="en-US" dirty="0"/>
              <a:t> are universal, absolute goals or norms that we should aim to achieve </a:t>
            </a:r>
          </a:p>
          <a:p>
            <a:pPr lvl="0"/>
            <a:r>
              <a:rPr lang="en-US" b="1" u="sng" dirty="0"/>
              <a:t>Actions</a:t>
            </a:r>
            <a:r>
              <a:rPr lang="en-US" dirty="0"/>
              <a:t> are suggested activities &amp;</a:t>
            </a:r>
            <a:r>
              <a:rPr lang="en-US" dirty="0" smtClean="0"/>
              <a:t> </a:t>
            </a:r>
            <a:r>
              <a:rPr lang="en-US" dirty="0"/>
              <a:t>inputs to help meet the standards</a:t>
            </a:r>
          </a:p>
          <a:p>
            <a:pPr lvl="0"/>
            <a:r>
              <a:rPr lang="en-US" b="1" u="sng" dirty="0"/>
              <a:t>Indicators</a:t>
            </a:r>
            <a:r>
              <a:rPr lang="en-US" u="sng" dirty="0"/>
              <a:t> </a:t>
            </a:r>
            <a:r>
              <a:rPr lang="en-US" dirty="0"/>
              <a:t>are signals or measuring units.  In Sphere they are used to measure whether &amp;</a:t>
            </a:r>
            <a:r>
              <a:rPr lang="en-US" dirty="0" smtClean="0"/>
              <a:t> </a:t>
            </a:r>
            <a:r>
              <a:rPr lang="en-US" dirty="0"/>
              <a:t>how much we have achieved the standard</a:t>
            </a:r>
          </a:p>
          <a:p>
            <a:pPr lvl="0"/>
            <a:r>
              <a:rPr lang="en-US" b="1" u="sng" dirty="0"/>
              <a:t>Guidance notes</a:t>
            </a:r>
            <a:r>
              <a:rPr lang="en-US" u="sng" dirty="0"/>
              <a:t> </a:t>
            </a:r>
            <a:r>
              <a:rPr lang="en-US" dirty="0"/>
              <a:t>share experience &amp;</a:t>
            </a:r>
            <a:r>
              <a:rPr lang="en-US" dirty="0" smtClean="0"/>
              <a:t> </a:t>
            </a:r>
            <a:r>
              <a:rPr lang="en-US" dirty="0"/>
              <a:t>clarify </a:t>
            </a:r>
            <a:r>
              <a:rPr lang="en-US" dirty="0" smtClean="0"/>
              <a:t> </a:t>
            </a:r>
            <a:r>
              <a:rPr lang="en-US" dirty="0"/>
              <a:t>indicators.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0" indent="-406400">
              <a:lnSpc>
                <a:spcPct val="95000"/>
              </a:lnSpc>
              <a:spcBef>
                <a:spcPct val="30000"/>
              </a:spcBef>
              <a:buNone/>
            </a:pPr>
            <a:r>
              <a:rPr lang="en-US" sz="3600" dirty="0" smtClean="0"/>
              <a:t>Interview him/her, be prepared to report:</a:t>
            </a:r>
          </a:p>
          <a:p>
            <a:pPr marL="682625" lvl="1" indent="-292100">
              <a:lnSpc>
                <a:spcPct val="95000"/>
              </a:lnSpc>
              <a:spcBef>
                <a:spcPct val="30000"/>
              </a:spcBef>
              <a:buFontTx/>
              <a:buChar char="•"/>
            </a:pPr>
            <a:r>
              <a:rPr lang="en-US" sz="3600" dirty="0" smtClean="0"/>
              <a:t>his/her name, organization, current assignment</a:t>
            </a:r>
          </a:p>
          <a:p>
            <a:pPr marL="682625" lvl="1" indent="-292100">
              <a:lnSpc>
                <a:spcPct val="95000"/>
              </a:lnSpc>
              <a:spcBef>
                <a:spcPct val="30000"/>
              </a:spcBef>
              <a:buFontTx/>
              <a:buChar char="•"/>
            </a:pPr>
            <a:r>
              <a:rPr lang="en-US" sz="3600" dirty="0" smtClean="0"/>
              <a:t>why emergency response work is of interest to him/her</a:t>
            </a:r>
          </a:p>
          <a:p>
            <a:pPr marL="682625" lvl="1" indent="-292100">
              <a:lnSpc>
                <a:spcPct val="95000"/>
              </a:lnSpc>
              <a:spcBef>
                <a:spcPct val="30000"/>
              </a:spcBef>
              <a:buFontTx/>
              <a:buChar char="•"/>
            </a:pPr>
            <a:r>
              <a:rPr lang="en-US" sz="3600" dirty="0" smtClean="0"/>
              <a:t>his/her major expectation for the week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&amp; Categorize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Identify which are standards and which </a:t>
            </a:r>
            <a:r>
              <a:rPr lang="en-US" sz="4000" i="1" dirty="0" smtClean="0"/>
              <a:t>are a </a:t>
            </a:r>
            <a:r>
              <a:rPr lang="en-US" sz="4000" i="1" dirty="0"/>
              <a:t>key action, indicator &amp;</a:t>
            </a:r>
            <a:r>
              <a:rPr lang="en-US" sz="4000" i="1" dirty="0" smtClean="0"/>
              <a:t> </a:t>
            </a:r>
            <a:r>
              <a:rPr lang="en-US" sz="4000" i="1" dirty="0"/>
              <a:t>guidance note for each standard.  There is only one action, indicator and guidance note for each standard.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Standards: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4800" dirty="0"/>
              <a:t>To be familiar with the Sphere core standards &amp;</a:t>
            </a:r>
            <a:r>
              <a:rPr lang="en-GB" sz="4800" dirty="0" smtClean="0"/>
              <a:t> </a:t>
            </a:r>
            <a:r>
              <a:rPr lang="en-GB" sz="4800" dirty="0"/>
              <a:t>know how to apply them. 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600" i="1" dirty="0"/>
              <a:t>1. </a:t>
            </a:r>
            <a:r>
              <a:rPr lang="en-US" sz="3600" i="1" dirty="0"/>
              <a:t>Do you think it is possible to maintain this </a:t>
            </a:r>
            <a:r>
              <a:rPr lang="en-US" sz="3600" i="1" dirty="0" smtClean="0"/>
              <a:t>standard, meet all the </a:t>
            </a:r>
            <a:r>
              <a:rPr lang="en-US" sz="3600" i="1" dirty="0"/>
              <a:t>indicators and take these actions in an emergency?</a:t>
            </a:r>
            <a:endParaRPr lang="en-US" sz="3600" dirty="0"/>
          </a:p>
          <a:p>
            <a:pPr>
              <a:buNone/>
            </a:pPr>
            <a:r>
              <a:rPr lang="en-GB" sz="3600" i="1" dirty="0"/>
              <a:t>2. </a:t>
            </a:r>
            <a:r>
              <a:rPr lang="en-GB" sz="3600" i="1" dirty="0" smtClean="0"/>
              <a:t>H</a:t>
            </a:r>
            <a:r>
              <a:rPr lang="en-US" sz="3600" i="1" dirty="0" err="1" smtClean="0"/>
              <a:t>ow</a:t>
            </a:r>
            <a:r>
              <a:rPr lang="en-US" sz="3600" i="1" dirty="0" smtClean="0"/>
              <a:t> can you try to ensure that you do this better ? </a:t>
            </a:r>
            <a:r>
              <a:rPr lang="en-US" sz="3600" i="1" dirty="0"/>
              <a:t>(i.e. cite practical steps you can </a:t>
            </a:r>
            <a:r>
              <a:rPr lang="en-US" sz="3600" i="1" dirty="0" smtClean="0"/>
              <a:t>take)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Beneficiaries should be actively involved in all stages of the project cycle, including the assessment, design, implementation, monitoring &amp;</a:t>
            </a:r>
            <a:r>
              <a:rPr lang="en-GB" sz="4000" dirty="0" smtClean="0"/>
              <a:t> </a:t>
            </a:r>
            <a:r>
              <a:rPr lang="en-GB" sz="4000" dirty="0"/>
              <a:t>evaluation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4000" dirty="0"/>
              <a:t>To </a:t>
            </a:r>
            <a:r>
              <a:rPr lang="en-GB" sz="4000" dirty="0" smtClean="0"/>
              <a:t>learn how to apply </a:t>
            </a:r>
            <a:r>
              <a:rPr lang="en-GB" sz="4000" dirty="0"/>
              <a:t>a minimum standard, action, indicator &amp;</a:t>
            </a:r>
            <a:r>
              <a:rPr lang="en-GB" sz="4000" dirty="0" smtClean="0"/>
              <a:t> </a:t>
            </a:r>
            <a:r>
              <a:rPr lang="en-GB" sz="4000" dirty="0"/>
              <a:t>guidance </a:t>
            </a:r>
            <a:r>
              <a:rPr lang="en-GB" sz="4000" dirty="0" smtClean="0"/>
              <a:t>note in particular scenarios.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* </a:t>
            </a:r>
            <a:r>
              <a:rPr lang="en-US" i="1" dirty="0"/>
              <a:t>What standard(s) apply to the scenario?</a:t>
            </a:r>
            <a:endParaRPr lang="en-US" dirty="0"/>
          </a:p>
          <a:p>
            <a:pPr>
              <a:buNone/>
            </a:pPr>
            <a:r>
              <a:rPr lang="en-US" i="1" dirty="0"/>
              <a:t>* What are the key actions that we should take?</a:t>
            </a:r>
            <a:endParaRPr lang="en-US" dirty="0"/>
          </a:p>
          <a:p>
            <a:pPr>
              <a:buNone/>
            </a:pPr>
            <a:r>
              <a:rPr lang="en-US" i="1" dirty="0"/>
              <a:t>* What are the relevant indicators that we have to reach?</a:t>
            </a:r>
            <a:endParaRPr lang="en-US" dirty="0"/>
          </a:p>
          <a:p>
            <a:pPr>
              <a:buNone/>
            </a:pPr>
            <a:r>
              <a:rPr lang="en-US" i="1" dirty="0"/>
              <a:t>* What guidance notes would best help to design the intervention to achieve the standard?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600" dirty="0"/>
              <a:t>S</a:t>
            </a:r>
            <a:r>
              <a:rPr lang="en-GB" sz="3600" dirty="0" smtClean="0"/>
              <a:t>tandards </a:t>
            </a:r>
            <a:r>
              <a:rPr lang="en-GB" sz="3600" dirty="0"/>
              <a:t>are fixed &amp;</a:t>
            </a:r>
            <a:r>
              <a:rPr lang="en-GB" sz="3600" dirty="0" smtClean="0"/>
              <a:t> </a:t>
            </a:r>
            <a:r>
              <a:rPr lang="en-GB" sz="3600" dirty="0"/>
              <a:t>absolute &amp;</a:t>
            </a:r>
            <a:r>
              <a:rPr lang="en-GB" sz="3600" dirty="0" smtClean="0"/>
              <a:t> </a:t>
            </a:r>
            <a:r>
              <a:rPr lang="en-GB" sz="3600" dirty="0"/>
              <a:t>we must strive to meet them. </a:t>
            </a:r>
            <a:endParaRPr lang="en-US" sz="3600" dirty="0"/>
          </a:p>
          <a:p>
            <a:pPr lvl="0"/>
            <a:r>
              <a:rPr lang="en-GB" sz="3600" dirty="0"/>
              <a:t>A</a:t>
            </a:r>
            <a:r>
              <a:rPr lang="en-GB" sz="3600" dirty="0" smtClean="0"/>
              <a:t>ctions </a:t>
            </a:r>
            <a:r>
              <a:rPr lang="en-GB" sz="3600" dirty="0"/>
              <a:t>are suggested activities &amp;</a:t>
            </a:r>
            <a:r>
              <a:rPr lang="en-GB" sz="3600" dirty="0" smtClean="0"/>
              <a:t> </a:t>
            </a:r>
            <a:r>
              <a:rPr lang="en-GB" sz="3600" dirty="0"/>
              <a:t>inputs to help meet the standards.</a:t>
            </a:r>
            <a:endParaRPr lang="en-US" sz="3600" dirty="0"/>
          </a:p>
          <a:p>
            <a:pPr lvl="0"/>
            <a:r>
              <a:rPr lang="en-GB" sz="3600" dirty="0"/>
              <a:t>I</a:t>
            </a:r>
            <a:r>
              <a:rPr lang="en-GB" sz="3600" dirty="0" smtClean="0"/>
              <a:t>ndicators </a:t>
            </a:r>
            <a:r>
              <a:rPr lang="en-GB" sz="3600" dirty="0"/>
              <a:t>are suggested ways to measure whether we attain the standard.  In different contexts, different indicators may be appropriate.  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A single indicator should not be used in place of a standard. </a:t>
            </a:r>
            <a:endParaRPr lang="en-US" dirty="0"/>
          </a:p>
          <a:p>
            <a:pPr lvl="0"/>
            <a:r>
              <a:rPr lang="en-GB" dirty="0"/>
              <a:t>Sphere provides both quantitative &amp;</a:t>
            </a:r>
            <a:r>
              <a:rPr lang="en-GB" dirty="0" smtClean="0"/>
              <a:t> </a:t>
            </a:r>
            <a:r>
              <a:rPr lang="en-GB" dirty="0"/>
              <a:t>qualitative measures of performance; one is not inherently a better measure of the standard than the other. It is context-specific.</a:t>
            </a:r>
            <a:endParaRPr lang="en-US" dirty="0"/>
          </a:p>
          <a:p>
            <a:pPr lvl="0"/>
            <a:r>
              <a:rPr lang="en-GB" dirty="0"/>
              <a:t>Sphere standards set the minimum &amp;</a:t>
            </a:r>
            <a:r>
              <a:rPr lang="en-GB" dirty="0" smtClean="0"/>
              <a:t> </a:t>
            </a:r>
            <a:r>
              <a:rPr lang="en-GB" dirty="0"/>
              <a:t>can be exceeded.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Sphere Quiz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Pair up</a:t>
            </a:r>
          </a:p>
          <a:p>
            <a:r>
              <a:rPr lang="en-US" sz="4400" dirty="0" smtClean="0"/>
              <a:t>You have 20 minutes to complete the quiz</a:t>
            </a:r>
            <a:endParaRPr lang="en-US" sz="4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Assessment: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dirty="0"/>
              <a:t>A</a:t>
            </a:r>
            <a:r>
              <a:rPr lang="en-US" sz="3600" dirty="0" smtClean="0"/>
              <a:t>ble </a:t>
            </a:r>
            <a:r>
              <a:rPr lang="en-US" sz="3600" dirty="0"/>
              <a:t>to design &amp;</a:t>
            </a:r>
            <a:r>
              <a:rPr lang="en-US" sz="3600" dirty="0" smtClean="0"/>
              <a:t> </a:t>
            </a:r>
            <a:r>
              <a:rPr lang="en-US" sz="3600" dirty="0"/>
              <a:t>lead rapid, participatory emergency assessments</a:t>
            </a:r>
            <a:endParaRPr lang="en-US" sz="3600" dirty="0" smtClean="0"/>
          </a:p>
          <a:p>
            <a:pPr lvl="0"/>
            <a:r>
              <a:rPr lang="en-US" sz="3600" dirty="0" smtClean="0"/>
              <a:t>Understand </a:t>
            </a:r>
            <a:r>
              <a:rPr lang="en-US" sz="3600" dirty="0"/>
              <a:t>importance of sound emergency assessment planning. </a:t>
            </a:r>
          </a:p>
          <a:p>
            <a:pPr lvl="0"/>
            <a:r>
              <a:rPr lang="en-US" sz="3600" dirty="0"/>
              <a:t>C</a:t>
            </a:r>
            <a:r>
              <a:rPr lang="en-US" sz="3600" dirty="0" smtClean="0"/>
              <a:t>apable </a:t>
            </a:r>
            <a:r>
              <a:rPr lang="en-US" sz="3600" dirty="0"/>
              <a:t>of designing emergency assessment processes appropriate to </a:t>
            </a:r>
            <a:r>
              <a:rPr lang="en-US" sz="3600" dirty="0" smtClean="0"/>
              <a:t> </a:t>
            </a:r>
            <a:r>
              <a:rPr lang="en-US" sz="3600" dirty="0"/>
              <a:t>context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dentify </a:t>
            </a:r>
            <a:r>
              <a:rPr lang="en-US" sz="3600" dirty="0"/>
              <a:t>best practice for emergency needs assessments &amp;</a:t>
            </a:r>
            <a:r>
              <a:rPr lang="en-US" sz="3600" dirty="0" smtClean="0"/>
              <a:t> </a:t>
            </a:r>
            <a:r>
              <a:rPr lang="en-US" sz="3600" dirty="0"/>
              <a:t>action points to ensure best practice in future.</a:t>
            </a:r>
          </a:p>
          <a:p>
            <a:pPr lvl="0"/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Strengthen knowledge of Sphere &amp; know how to apply Sphere</a:t>
            </a:r>
          </a:p>
          <a:p>
            <a:pPr lvl="0"/>
            <a:r>
              <a:rPr lang="en-US" sz="4000" dirty="0" smtClean="0"/>
              <a:t>Improve capacity to design &amp; implement quality emergency needs assessments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did the partner do well?</a:t>
            </a:r>
          </a:p>
          <a:p>
            <a:r>
              <a:rPr lang="en-US" sz="4000" dirty="0" smtClean="0"/>
              <a:t>What could they have done better?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Think of 2-3 key recommendations for the partner to ensure best practice in future emergency needs assessments.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indent="-552450"/>
            <a:r>
              <a:rPr lang="en-US" dirty="0" smtClean="0"/>
              <a:t>Decide whether we should intervene or not</a:t>
            </a:r>
          </a:p>
          <a:p>
            <a:pPr marL="552450" indent="-552450"/>
            <a:r>
              <a:rPr lang="en-US" dirty="0" smtClean="0"/>
              <a:t>Understand the priority need(s)</a:t>
            </a:r>
          </a:p>
          <a:p>
            <a:pPr marL="552450" indent="-552450"/>
            <a:r>
              <a:rPr lang="en-US" dirty="0" smtClean="0"/>
              <a:t>Target the response</a:t>
            </a:r>
          </a:p>
          <a:p>
            <a:pPr marL="552450" indent="-552450"/>
            <a:r>
              <a:rPr lang="en-US" dirty="0" smtClean="0"/>
              <a:t>Complement government &amp;other NGO interventions </a:t>
            </a:r>
          </a:p>
          <a:p>
            <a:pPr marL="552450" indent="-552450"/>
            <a:r>
              <a:rPr lang="en-US" dirty="0" smtClean="0"/>
              <a:t>Design appropriate responses</a:t>
            </a:r>
          </a:p>
          <a:p>
            <a:pPr marL="552450" indent="-552450"/>
            <a:r>
              <a:rPr lang="en-US" dirty="0" smtClean="0"/>
              <a:t>Access initial resources for the intervention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Good Assessments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/>
            <a:r>
              <a:rPr lang="en-US" dirty="0" smtClean="0"/>
              <a:t>Be intentional about who you talk to</a:t>
            </a:r>
          </a:p>
          <a:p>
            <a:pPr marL="319088" indent="-319088"/>
            <a:r>
              <a:rPr lang="en-US" dirty="0" smtClean="0"/>
              <a:t>Focus less on numbers, more on “how, who, why”</a:t>
            </a:r>
          </a:p>
          <a:p>
            <a:pPr marL="319088" indent="-319088"/>
            <a:r>
              <a:rPr lang="en-US" dirty="0" smtClean="0"/>
              <a:t>Document your [sampling] choices</a:t>
            </a:r>
          </a:p>
          <a:p>
            <a:pPr marL="319088" indent="-319088"/>
            <a:r>
              <a:rPr lang="en-US" dirty="0" smtClean="0"/>
              <a:t>Analyze findings on-site (same or next day) </a:t>
            </a:r>
          </a:p>
          <a:p>
            <a:pPr marL="319088" indent="-319088"/>
            <a:r>
              <a:rPr lang="en-US" dirty="0" smtClean="0"/>
              <a:t>Collect ONLY information that you will use </a:t>
            </a:r>
          </a:p>
          <a:p>
            <a:pPr lvl="1"/>
            <a:r>
              <a:rPr lang="en-US" i="1" dirty="0" smtClean="0"/>
              <a:t>planning</a:t>
            </a:r>
            <a:r>
              <a:rPr lang="en-US" i="1" dirty="0"/>
              <a:t>, communication, decision-making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/>
              <a:t>Keep it to a defined period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Vary your methods, keep it simple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Reassess the situation &amp; make adjustments, as necessary 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Adopt a phased approach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/>
            <a:r>
              <a:rPr lang="en-US" sz="3600" dirty="0" smtClean="0"/>
              <a:t>Sphere Technical Checklists</a:t>
            </a:r>
          </a:p>
          <a:p>
            <a:r>
              <a:rPr lang="en-GB" sz="3600" dirty="0" smtClean="0"/>
              <a:t>The Good Enough Guide to Impact Measurement and Accountability in Emergencies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900" dirty="0" smtClean="0"/>
              <a:t>Assessments should </a:t>
            </a:r>
            <a:r>
              <a:rPr lang="en-US" sz="3900" dirty="0"/>
              <a:t>take place as soon as possible after </a:t>
            </a:r>
            <a:r>
              <a:rPr lang="en-US" sz="3900" dirty="0" smtClean="0"/>
              <a:t> </a:t>
            </a:r>
            <a:r>
              <a:rPr lang="en-US" sz="3900" dirty="0"/>
              <a:t>disaster strikes</a:t>
            </a:r>
          </a:p>
          <a:p>
            <a:pPr lvl="0"/>
            <a:r>
              <a:rPr lang="en-US" sz="3900" dirty="0"/>
              <a:t>C</a:t>
            </a:r>
            <a:r>
              <a:rPr lang="en-US" sz="3900" dirty="0" smtClean="0"/>
              <a:t>onfirm </a:t>
            </a:r>
            <a:r>
              <a:rPr lang="en-US" sz="3900" dirty="0"/>
              <a:t>how urgent the needs are &amp;</a:t>
            </a:r>
            <a:r>
              <a:rPr lang="en-US" sz="3900" dirty="0" smtClean="0"/>
              <a:t> </a:t>
            </a:r>
            <a:r>
              <a:rPr lang="en-US" sz="3900" b="1" dirty="0" smtClean="0"/>
              <a:t>whether</a:t>
            </a:r>
            <a:r>
              <a:rPr lang="en-US" sz="3900" dirty="0" smtClean="0"/>
              <a:t> response required</a:t>
            </a:r>
          </a:p>
          <a:p>
            <a:pPr lvl="0"/>
            <a:r>
              <a:rPr lang="en-US" sz="3900" dirty="0" smtClean="0"/>
              <a:t>If </a:t>
            </a:r>
            <a:r>
              <a:rPr lang="en-US" sz="3900" dirty="0"/>
              <a:t>so, </a:t>
            </a:r>
            <a:r>
              <a:rPr lang="en-US" sz="3900" dirty="0" smtClean="0"/>
              <a:t>assessments </a:t>
            </a:r>
            <a:r>
              <a:rPr lang="en-US" sz="3900" dirty="0"/>
              <a:t>should </a:t>
            </a:r>
            <a:r>
              <a:rPr lang="en-US" sz="3900" dirty="0" smtClean="0"/>
              <a:t>trigger </a:t>
            </a:r>
            <a:r>
              <a:rPr lang="en-US" sz="3900" dirty="0"/>
              <a:t>decision on </a:t>
            </a:r>
            <a:r>
              <a:rPr lang="en-US" sz="3900" b="1" dirty="0"/>
              <a:t>what type </a:t>
            </a:r>
            <a:r>
              <a:rPr lang="en-US" sz="3900" dirty="0" smtClean="0"/>
              <a:t>of </a:t>
            </a:r>
            <a:r>
              <a:rPr lang="en-US" sz="3900" dirty="0"/>
              <a:t>response to </a:t>
            </a:r>
            <a:r>
              <a:rPr lang="en-US" sz="3900" dirty="0" smtClean="0"/>
              <a:t>start</a:t>
            </a:r>
            <a:endParaRPr lang="en-US" sz="3900" dirty="0"/>
          </a:p>
          <a:p>
            <a:pPr lvl="0"/>
            <a:r>
              <a:rPr lang="en-US" sz="3900" dirty="0" smtClean="0"/>
              <a:t>Assessments should provide </a:t>
            </a:r>
            <a:r>
              <a:rPr lang="en-US" sz="3900" dirty="0"/>
              <a:t>information on </a:t>
            </a:r>
            <a:r>
              <a:rPr lang="en-US" sz="3900" b="1" dirty="0"/>
              <a:t>where</a:t>
            </a:r>
            <a:r>
              <a:rPr lang="en-US" sz="3900" dirty="0"/>
              <a:t> to conduct an initial </a:t>
            </a:r>
            <a:r>
              <a:rPr lang="en-US" sz="3900" dirty="0" smtClean="0"/>
              <a:t>response</a:t>
            </a:r>
            <a:endParaRPr lang="en-US" sz="3900" dirty="0"/>
          </a:p>
          <a:p>
            <a:pPr lvl="0"/>
            <a:r>
              <a:rPr lang="en-US" sz="3900" dirty="0"/>
              <a:t>A</a:t>
            </a:r>
            <a:r>
              <a:rPr lang="en-US" sz="3900" dirty="0" smtClean="0"/>
              <a:t>ssessment </a:t>
            </a:r>
            <a:r>
              <a:rPr lang="en-US" sz="3900" dirty="0"/>
              <a:t>findings can mobilize immediate funding for emergency </a:t>
            </a:r>
            <a:r>
              <a:rPr lang="en-US" sz="3900" dirty="0" smtClean="0"/>
              <a:t>interventions</a:t>
            </a:r>
            <a:endParaRPr lang="en-US" sz="39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I</a:t>
            </a:r>
            <a:r>
              <a:rPr lang="en-US" sz="3600" dirty="0" smtClean="0"/>
              <a:t>dentify </a:t>
            </a:r>
            <a:r>
              <a:rPr lang="en-US" sz="3600" dirty="0"/>
              <a:t>information needs required to make key decisions in an emergency response.</a:t>
            </a:r>
          </a:p>
          <a:p>
            <a:pPr lvl="0"/>
            <a:r>
              <a:rPr lang="en-US" sz="3600" dirty="0"/>
              <a:t>R</a:t>
            </a:r>
            <a:r>
              <a:rPr lang="en-US" sz="3600" dirty="0" smtClean="0"/>
              <a:t>eview </a:t>
            </a:r>
            <a:r>
              <a:rPr lang="en-US" sz="3600" dirty="0"/>
              <a:t>approaches to assessment planning.</a:t>
            </a:r>
          </a:p>
          <a:p>
            <a:pPr lvl="0"/>
            <a:r>
              <a:rPr lang="en-US" sz="3600" dirty="0"/>
              <a:t>P</a:t>
            </a:r>
            <a:r>
              <a:rPr lang="en-US" sz="3600" dirty="0" smtClean="0"/>
              <a:t>ut </a:t>
            </a:r>
            <a:r>
              <a:rPr lang="en-US" sz="3600" dirty="0"/>
              <a:t>into practice assessment planning skills based on a scenario.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Based on the information in the scenario, plan an </a:t>
            </a:r>
            <a:r>
              <a:rPr lang="en-US" sz="2800" i="1" u="sng" dirty="0" smtClean="0"/>
              <a:t>immediate</a:t>
            </a:r>
            <a:r>
              <a:rPr lang="en-US" sz="2800" dirty="0" smtClean="0"/>
              <a:t> emergency needs assessment &amp; determine: </a:t>
            </a:r>
          </a:p>
          <a:p>
            <a:pPr lvl="1"/>
            <a:r>
              <a:rPr lang="en-US" dirty="0" smtClean="0"/>
              <a:t>WHY – objective of the assessment </a:t>
            </a:r>
          </a:p>
          <a:p>
            <a:pPr lvl="1"/>
            <a:r>
              <a:rPr lang="en-US" dirty="0" smtClean="0"/>
              <a:t>WHAT  information to collect</a:t>
            </a:r>
          </a:p>
          <a:p>
            <a:pPr lvl="1"/>
            <a:r>
              <a:rPr lang="en-US" dirty="0" smtClean="0"/>
              <a:t>HOW – what methods </a:t>
            </a:r>
          </a:p>
          <a:p>
            <a:pPr lvl="1"/>
            <a:r>
              <a:rPr lang="en-US" dirty="0" smtClean="0"/>
              <a:t>WHO – key informants </a:t>
            </a:r>
          </a:p>
          <a:p>
            <a:pPr lvl="1">
              <a:buFont typeface="Wingdings" pitchFamily="2" charset="2"/>
              <a:buNone/>
            </a:pPr>
            <a:r>
              <a:rPr lang="en-GB" dirty="0" smtClean="0"/>
              <a:t>i.e. What are your immediate information needs, in the first few </a:t>
            </a:r>
            <a:r>
              <a:rPr lang="en-GB" u="sng" dirty="0" smtClean="0"/>
              <a:t>days </a:t>
            </a:r>
            <a:r>
              <a:rPr lang="en-GB" dirty="0" smtClean="0"/>
              <a:t>of the crisis?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Based on the information in the second scenario, plan a </a:t>
            </a:r>
            <a:r>
              <a:rPr lang="en-US" sz="2800" u="sng" dirty="0" smtClean="0"/>
              <a:t>follow-up </a:t>
            </a:r>
            <a:r>
              <a:rPr lang="en-US" sz="2800" dirty="0" smtClean="0"/>
              <a:t>emergency needs assessment &amp; determine: </a:t>
            </a:r>
          </a:p>
          <a:p>
            <a:pPr lvl="1"/>
            <a:r>
              <a:rPr lang="en-US" dirty="0" smtClean="0"/>
              <a:t>WHY – objective of the assessment </a:t>
            </a:r>
          </a:p>
          <a:p>
            <a:pPr lvl="1"/>
            <a:r>
              <a:rPr lang="en-US" dirty="0" smtClean="0"/>
              <a:t>WHAT  information to collect</a:t>
            </a:r>
          </a:p>
          <a:p>
            <a:pPr lvl="1"/>
            <a:r>
              <a:rPr lang="en-US" dirty="0" smtClean="0"/>
              <a:t>HOW – what methods </a:t>
            </a:r>
          </a:p>
          <a:p>
            <a:pPr lvl="1"/>
            <a:r>
              <a:rPr lang="en-US" dirty="0" smtClean="0"/>
              <a:t>WHO – key informants </a:t>
            </a:r>
          </a:p>
          <a:p>
            <a:pPr lvl="1">
              <a:buFont typeface="Wingdings" pitchFamily="2" charset="2"/>
              <a:buNone/>
            </a:pPr>
            <a:r>
              <a:rPr lang="en-GB" dirty="0" smtClean="0"/>
              <a:t>i.e. What are your information needs in the first few </a:t>
            </a:r>
            <a:r>
              <a:rPr lang="en-GB" u="sng" dirty="0" smtClean="0"/>
              <a:t>weeks</a:t>
            </a:r>
            <a:r>
              <a:rPr lang="en-GB" dirty="0" smtClean="0"/>
              <a:t> of the crisis?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Familiarize participants with new technology &amp; how it can best be applied in needs assessments</a:t>
            </a:r>
            <a:endParaRPr lang="en-US" sz="3600" dirty="0" smtClean="0"/>
          </a:p>
          <a:p>
            <a:r>
              <a:rPr lang="en-US" sz="3600" dirty="0" smtClean="0"/>
              <a:t>Participants are able to analyze assessment information to develop an emergency response strategy</a:t>
            </a:r>
          </a:p>
          <a:p>
            <a:pPr lvl="0"/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Based on the information in the third scenario, plan another </a:t>
            </a:r>
            <a:r>
              <a:rPr lang="en-US" sz="2800" u="sng" dirty="0" smtClean="0"/>
              <a:t>follow-up </a:t>
            </a:r>
            <a:r>
              <a:rPr lang="en-US" sz="2800" dirty="0" smtClean="0"/>
              <a:t>emergency needs assessment &amp; determine: </a:t>
            </a:r>
          </a:p>
          <a:p>
            <a:pPr lvl="1"/>
            <a:r>
              <a:rPr lang="en-US" dirty="0" smtClean="0"/>
              <a:t>WHY – objective of the assessment </a:t>
            </a:r>
          </a:p>
          <a:p>
            <a:pPr lvl="1"/>
            <a:r>
              <a:rPr lang="en-US" dirty="0" smtClean="0"/>
              <a:t>WHAT  information to collect</a:t>
            </a:r>
          </a:p>
          <a:p>
            <a:pPr lvl="1"/>
            <a:r>
              <a:rPr lang="en-US" dirty="0" smtClean="0"/>
              <a:t>HOW – what methods </a:t>
            </a:r>
          </a:p>
          <a:p>
            <a:pPr lvl="1"/>
            <a:r>
              <a:rPr lang="en-US" dirty="0" smtClean="0"/>
              <a:t>WHO – key informants </a:t>
            </a:r>
          </a:p>
          <a:p>
            <a:pPr lvl="1">
              <a:buFont typeface="Wingdings" pitchFamily="2" charset="2"/>
              <a:buNone/>
            </a:pPr>
            <a:r>
              <a:rPr lang="en-GB" dirty="0" smtClean="0"/>
              <a:t>i.e. What are your information needs at this stage of the crisis?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S</a:t>
            </a:r>
            <a:r>
              <a:rPr lang="en-US" sz="4000" dirty="0" smtClean="0"/>
              <a:t>hould </a:t>
            </a:r>
            <a:r>
              <a:rPr lang="en-US" sz="4000" dirty="0"/>
              <a:t>be focused &amp;</a:t>
            </a:r>
            <a:r>
              <a:rPr lang="en-US" sz="4000" dirty="0" smtClean="0"/>
              <a:t> </a:t>
            </a:r>
            <a:r>
              <a:rPr lang="en-US" sz="4000" dirty="0"/>
              <a:t>time </a:t>
            </a:r>
            <a:r>
              <a:rPr lang="en-US" sz="4000" dirty="0" smtClean="0"/>
              <a:t>bound.</a:t>
            </a:r>
            <a:endParaRPr lang="en-US" sz="4000" dirty="0"/>
          </a:p>
          <a:p>
            <a:pPr lvl="0"/>
            <a:r>
              <a:rPr lang="en-US" sz="4000" dirty="0"/>
              <a:t>Emergency assessments are iterative.  Plan to reassess as your response &amp;</a:t>
            </a:r>
            <a:r>
              <a:rPr lang="en-US" sz="4000" dirty="0" smtClean="0"/>
              <a:t> </a:t>
            </a:r>
            <a:r>
              <a:rPr lang="en-US" sz="4000" dirty="0"/>
              <a:t>the context evolves  </a:t>
            </a:r>
          </a:p>
          <a:p>
            <a:pPr lvl="0"/>
            <a:r>
              <a:rPr lang="en-US" sz="4000" dirty="0"/>
              <a:t>Focus on collecting timely, reliable information that you will 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Accuracy is often a challenge for collecting numbers/ statistics. Use secondary sources &amp; focus your primary data collection on qualitative information on how people are doing &amp; their coping strategies.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Good planning is essential.  Planning means deciding: who should be on the assessment team; where you will go and who you will talk to; what information you require; what methods you will use to collect that information.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&amp; Triangulation: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Reflect on biases </a:t>
            </a:r>
            <a:r>
              <a:rPr lang="en-US" sz="4000" dirty="0" smtClean="0"/>
              <a:t>&amp;</a:t>
            </a:r>
            <a:r>
              <a:rPr lang="en-US" sz="4000" dirty="0" smtClean="0"/>
              <a:t> </a:t>
            </a:r>
            <a:r>
              <a:rPr lang="en-US" sz="4000" dirty="0" smtClean="0"/>
              <a:t>prejudices that exist in any emergency assessments &amp; identify ways to overcome them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3048000" y="2209800"/>
            <a:ext cx="1524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72000" y="2209800"/>
            <a:ext cx="13716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048000" y="4953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362200" y="16764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867400" y="17526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4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7162800" y="5791200"/>
            <a:ext cx="457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315200" y="5867400"/>
            <a:ext cx="228600" cy="304800"/>
          </a:xfrm>
          <a:prstGeom prst="plus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7772400" y="5715000"/>
            <a:ext cx="457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7315200" y="6019800"/>
            <a:ext cx="228600" cy="76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7848600" y="594360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7772400" y="5943600"/>
            <a:ext cx="457200" cy="2286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733800" y="3429000"/>
            <a:ext cx="1600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PMingLiU" pitchFamily="18" charset="-120"/>
              </a:rPr>
              <a:t>Paris in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PMingLiU" pitchFamily="18" charset="-120"/>
              </a:rPr>
              <a:t>in the rain</a:t>
            </a:r>
          </a:p>
        </p:txBody>
      </p:sp>
      <p:sp>
        <p:nvSpPr>
          <p:cNvPr id="4115" name="Rectangle 19" descr="Large confetti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pattFill prst="lgConfetti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4343400" cy="61722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pic>
        <p:nvPicPr>
          <p:cNvPr id="6149" name="Picture 5" descr="illu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8600"/>
            <a:ext cx="45466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Biases &amp; prejudices can influence our understanding of a situation.  Bias is natural, we are all biased by whom we are, there is little we can do to </a:t>
            </a:r>
            <a:r>
              <a:rPr lang="en-US" u="sng" dirty="0" smtClean="0"/>
              <a:t>prevent</a:t>
            </a:r>
            <a:r>
              <a:rPr lang="en-US" dirty="0" smtClean="0"/>
              <a:t> it, the issue is how to </a:t>
            </a:r>
            <a:r>
              <a:rPr lang="en-US" u="sng" dirty="0" smtClean="0"/>
              <a:t>mitigate</a:t>
            </a:r>
            <a:r>
              <a:rPr lang="en-US" dirty="0" smtClean="0"/>
              <a:t> it. Recognizing our biases &amp; prejudices is the first step in overcoming them.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Triangulation reduces the risk of bias in a needs assessment.  Triangulation means the assessment is conducted by a diverse, multi-disciplinary team, using multiple tools &amp; techniques, with individuals &amp; groups of people who represent the diversity of the community.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Analysis: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Participants are able to identify stakeholders in a disaster situation &amp;</a:t>
            </a:r>
            <a:r>
              <a:rPr lang="en-US" sz="4000" dirty="0" smtClean="0"/>
              <a:t> identify </a:t>
            </a:r>
            <a:r>
              <a:rPr lang="en-US" sz="4000" dirty="0"/>
              <a:t>who should take part </a:t>
            </a:r>
            <a:r>
              <a:rPr lang="en-US" sz="4000" dirty="0" smtClean="0"/>
              <a:t>in the </a:t>
            </a:r>
            <a:r>
              <a:rPr lang="en-US" sz="4000" dirty="0"/>
              <a:t>assessment. 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Sphere: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0"/>
            <a:r>
              <a:rPr lang="en-US" sz="4400" dirty="0"/>
              <a:t>B</a:t>
            </a:r>
            <a:r>
              <a:rPr lang="en-US" sz="4400" dirty="0" smtClean="0"/>
              <a:t>ecome </a:t>
            </a:r>
            <a:r>
              <a:rPr lang="en-US" sz="4400" dirty="0"/>
              <a:t>familiar with the Sphere project, the humanitarian charter &amp;</a:t>
            </a:r>
            <a:r>
              <a:rPr lang="en-US" sz="4400" dirty="0" smtClean="0"/>
              <a:t> </a:t>
            </a:r>
            <a:r>
              <a:rPr lang="en-US" sz="4400" dirty="0"/>
              <a:t>the handbook.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Stakeholders</a:t>
            </a:r>
            <a:r>
              <a:rPr lang="en-US" dirty="0" smtClean="0"/>
              <a:t> -persons, groups or institutions, who may have </a:t>
            </a:r>
            <a:r>
              <a:rPr lang="en-US" i="1" dirty="0" smtClean="0"/>
              <a:t>interest</a:t>
            </a:r>
            <a:r>
              <a:rPr lang="en-US" dirty="0" smtClean="0"/>
              <a:t> in or </a:t>
            </a:r>
            <a:r>
              <a:rPr lang="en-US" i="1" dirty="0" smtClean="0"/>
              <a:t>influence</a:t>
            </a:r>
            <a:r>
              <a:rPr lang="en-US" dirty="0" smtClean="0"/>
              <a:t> over a project.   </a:t>
            </a:r>
          </a:p>
          <a:p>
            <a:r>
              <a:rPr lang="en-US" u="sng" dirty="0" smtClean="0"/>
              <a:t>Interest</a:t>
            </a:r>
            <a:r>
              <a:rPr lang="en-US" dirty="0" smtClean="0"/>
              <a:t> refers to what people may gain or lose, expectations or resources invested</a:t>
            </a:r>
          </a:p>
          <a:p>
            <a:r>
              <a:rPr lang="en-US" u="sng" dirty="0" smtClean="0"/>
              <a:t>Influence</a:t>
            </a:r>
            <a:r>
              <a:rPr lang="en-US" dirty="0" smtClean="0"/>
              <a:t> refers to power due to decision-making authority, ability to influence activities or other stakeholders in a positive or negative way.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Communities are never homogeneous. </a:t>
            </a:r>
            <a:r>
              <a:rPr lang="en-US" dirty="0" smtClean="0"/>
              <a:t>Need </a:t>
            </a:r>
            <a:r>
              <a:rPr lang="en-US" dirty="0"/>
              <a:t>to understand the composition of various groups &amp;</a:t>
            </a:r>
            <a:r>
              <a:rPr lang="en-US" dirty="0" smtClean="0"/>
              <a:t> </a:t>
            </a:r>
            <a:r>
              <a:rPr lang="en-US" dirty="0"/>
              <a:t>sub groups </a:t>
            </a:r>
            <a:r>
              <a:rPr lang="en-US" dirty="0" smtClean="0"/>
              <a:t>within </a:t>
            </a:r>
            <a:r>
              <a:rPr lang="en-US" dirty="0"/>
              <a:t>community.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Each group has particular interests (what they have to gain or lose) </a:t>
            </a:r>
            <a:r>
              <a:rPr lang="en-US" dirty="0" smtClean="0"/>
              <a:t>&amp; </a:t>
            </a:r>
            <a:r>
              <a:rPr lang="en-US" dirty="0"/>
              <a:t>influence (positive or negative) which need to be factored into assessment planning.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Good </a:t>
            </a:r>
            <a:r>
              <a:rPr lang="en-US" dirty="0"/>
              <a:t>stakeholder analysis </a:t>
            </a:r>
            <a:r>
              <a:rPr lang="en-US" dirty="0" smtClean="0"/>
              <a:t>is </a:t>
            </a:r>
            <a:r>
              <a:rPr lang="en-US" dirty="0"/>
              <a:t>basis of good gender &amp;</a:t>
            </a:r>
            <a:r>
              <a:rPr lang="en-US" dirty="0" smtClean="0"/>
              <a:t> </a:t>
            </a:r>
            <a:r>
              <a:rPr lang="en-US" dirty="0"/>
              <a:t>vulnerability analysis.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Information to Collect: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Capable </a:t>
            </a:r>
            <a:r>
              <a:rPr lang="en-US" sz="4000" dirty="0"/>
              <a:t>of designing appropriate tools for emergency </a:t>
            </a:r>
            <a:r>
              <a:rPr lang="en-US" sz="4000" dirty="0" smtClean="0"/>
              <a:t>assessments.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Checklist can inform interviews or other participatory methods used during the assessment – it is a list of information required, not a list of interview questions.  </a:t>
            </a:r>
          </a:p>
          <a:p>
            <a:r>
              <a:rPr lang="en-US" dirty="0" smtClean="0"/>
              <a:t>Refer back to the August 19</a:t>
            </a:r>
            <a:r>
              <a:rPr lang="en-US" baseline="30000" dirty="0" smtClean="0"/>
              <a:t>th</a:t>
            </a:r>
            <a:r>
              <a:rPr lang="en-US" dirty="0" smtClean="0"/>
              <a:t> Scenario &amp; Handout  – Assessment planning table.  </a:t>
            </a:r>
          </a:p>
          <a:p>
            <a:r>
              <a:rPr lang="en-US" dirty="0" smtClean="0"/>
              <a:t>Using SPHERE, develop a checklist to inform what information will be gathered in the 2nd assessment.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Yes/No Reflection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your list &amp; pick information needs that can be eliminated</a:t>
            </a:r>
          </a:p>
          <a:p>
            <a:r>
              <a:rPr lang="en-US" sz="4000" dirty="0" smtClean="0"/>
              <a:t>Red dots next to eliminated information needs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good understanding </a:t>
            </a:r>
            <a:r>
              <a:rPr lang="en-US" dirty="0" smtClean="0"/>
              <a:t>of </a:t>
            </a:r>
            <a:r>
              <a:rPr lang="en-US" dirty="0"/>
              <a:t>exact nature of </a:t>
            </a:r>
            <a:r>
              <a:rPr lang="en-US" dirty="0" smtClean="0"/>
              <a:t>the </a:t>
            </a:r>
            <a:r>
              <a:rPr lang="en-US" dirty="0"/>
              <a:t>problem is necessary in order to define a program that meets people’s immediate &amp;</a:t>
            </a:r>
            <a:r>
              <a:rPr lang="en-US" dirty="0" smtClean="0"/>
              <a:t> </a:t>
            </a:r>
            <a:r>
              <a:rPr lang="en-US" dirty="0"/>
              <a:t>longer term needs.   </a:t>
            </a:r>
            <a:r>
              <a:rPr lang="en-US" dirty="0" smtClean="0"/>
              <a:t>Good </a:t>
            </a:r>
            <a:r>
              <a:rPr lang="en-US" dirty="0"/>
              <a:t>needs assessment is essential for good program design.</a:t>
            </a:r>
          </a:p>
          <a:p>
            <a:pPr lvl="0"/>
            <a:r>
              <a:rPr lang="en-US" dirty="0"/>
              <a:t>Sphere provides checklists on food security, health, shelter </a:t>
            </a:r>
            <a:r>
              <a:rPr lang="en-US" dirty="0" smtClean="0"/>
              <a:t>&amp; WASH that </a:t>
            </a:r>
            <a:r>
              <a:rPr lang="en-US" dirty="0"/>
              <a:t>can be used as a reference for </a:t>
            </a:r>
            <a:r>
              <a:rPr lang="en-US" dirty="0" smtClean="0"/>
              <a:t>conducting </a:t>
            </a:r>
            <a:r>
              <a:rPr lang="en-US" dirty="0"/>
              <a:t>needs assessment.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tool informs the interviews, transect walk or other participatory methods used during the assessment.  The focus should be on the process, not on the tool.</a:t>
            </a:r>
          </a:p>
          <a:p>
            <a:pPr lvl="0"/>
            <a:r>
              <a:rPr lang="en-US" dirty="0" smtClean="0"/>
              <a:t>Do not reinvent the wheel but adapt tools to the local context &amp; your information needs. </a:t>
            </a:r>
          </a:p>
          <a:p>
            <a:pPr lvl="0"/>
            <a:r>
              <a:rPr lang="en-US" dirty="0" smtClean="0"/>
              <a:t>Avoid using close-ended questionnaires in early assessments ; use open-ended questions, probing for a broad range of issues.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ICT4D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Introduce different targeting options &amp; review targeting strategies.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criteria will you use for targeting villages and households? </a:t>
            </a:r>
          </a:p>
          <a:p>
            <a:pPr lvl="0"/>
            <a:r>
              <a:rPr lang="en-US" sz="4400" dirty="0" smtClean="0"/>
              <a:t>What resources will you allocate to each village?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Aims of Sphere: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 smtClean="0"/>
              <a:t>To create a common working language</a:t>
            </a:r>
          </a:p>
          <a:p>
            <a:r>
              <a:rPr lang="en-US" sz="3600" dirty="0" smtClean="0"/>
              <a:t>To make humanitarian interventions more efficient</a:t>
            </a:r>
          </a:p>
          <a:p>
            <a:r>
              <a:rPr lang="en-US" sz="3600" dirty="0" smtClean="0"/>
              <a:t>To improve accountability </a:t>
            </a:r>
            <a:r>
              <a:rPr lang="en-US" sz="3600" dirty="0"/>
              <a:t>&amp;</a:t>
            </a:r>
            <a:r>
              <a:rPr lang="en-US" sz="3600" dirty="0" smtClean="0"/>
              <a:t> transparency</a:t>
            </a:r>
          </a:p>
          <a:p>
            <a:r>
              <a:rPr lang="en-US" sz="3600" dirty="0" smtClean="0"/>
              <a:t>To improve program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100" dirty="0" smtClean="0"/>
              <a:t>Purpose of targeting to meet needs of most vulnerable, while providing aid efficiently &amp; minimizes dependency.</a:t>
            </a:r>
          </a:p>
          <a:p>
            <a:pPr lvl="0"/>
            <a:r>
              <a:rPr lang="en-US" sz="4100" dirty="0" smtClean="0"/>
              <a:t>Targeting happens at 2 levels: geographic (which communities to target) &amp; beneficiary (which families/individuals in communities to target).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4100" dirty="0" smtClean="0"/>
              <a:t>Assessment teams must regularly compare results from different areas to develop an overview of different levels of damage, in order to prioritize worst affected areas.</a:t>
            </a:r>
          </a:p>
          <a:p>
            <a:r>
              <a:rPr lang="en-US" sz="4400" dirty="0" smtClean="0"/>
              <a:t>Blanket targeting of affected families often most quick &amp; effective targeting strategy, although supplementary support for the most vulnerable also good, if you have the resources &amp; capacity.</a:t>
            </a:r>
          </a:p>
          <a:p>
            <a:pPr lvl="0"/>
            <a:endParaRPr lang="en-US" sz="4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Targeting decisions affect &amp; depend on the scale of program (how large or small it is).  The scale depends on your financial resources and your organizational capacity (staff, skills, logistics).</a:t>
            </a:r>
          </a:p>
          <a:p>
            <a:pPr lvl="0"/>
            <a:r>
              <a:rPr lang="en-US" dirty="0" smtClean="0"/>
              <a:t>Targeting criteria should always be informed, known &amp; understood by beneficiary population.</a:t>
            </a:r>
          </a:p>
          <a:p>
            <a:pPr lvl="0"/>
            <a:r>
              <a:rPr lang="en-US" dirty="0" smtClean="0"/>
              <a:t>Targeting decisions need to be revisited over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Participants understand the importance of a good analysis of information collected in the assessment</a:t>
            </a:r>
          </a:p>
          <a:p>
            <a:pPr lvl="0"/>
            <a:r>
              <a:rPr lang="en-US" dirty="0" smtClean="0"/>
              <a:t>Participants reflect on various tools that they can use to analyze assessment information.</a:t>
            </a:r>
          </a:p>
          <a:p>
            <a:pPr lvl="0"/>
            <a:r>
              <a:rPr lang="en-US" dirty="0" smtClean="0"/>
              <a:t>Participants develop their problem analysis skills.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range of tools and methods do you actually use to analyze information gathered in the assessment stage?  Be very specific.  </a:t>
            </a:r>
          </a:p>
          <a:p>
            <a:pPr lvl="0"/>
            <a:r>
              <a:rPr lang="en-US" dirty="0" smtClean="0"/>
              <a:t>What are some key challenges or difficulties you typically experience in analysis?  Please discuss in particular</a:t>
            </a:r>
          </a:p>
          <a:p>
            <a:pPr lvl="2"/>
            <a:r>
              <a:rPr lang="en-US" sz="3200" dirty="0" smtClean="0"/>
              <a:t>difficulties related to the process</a:t>
            </a:r>
          </a:p>
          <a:p>
            <a:pPr lvl="2"/>
            <a:r>
              <a:rPr lang="en-US" sz="3200" dirty="0" smtClean="0"/>
              <a:t>difficulties related to use of specific tools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Fill in Information by Location Matrix based on your assessment team’s findings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Fill in prioritization matrix based on information from Location by Information </a:t>
            </a:r>
            <a:r>
              <a:rPr lang="en-US" sz="4000" smtClean="0"/>
              <a:t>Matrix </a:t>
            </a:r>
            <a:endParaRPr lang="en-US" sz="4000" dirty="0" smtClean="0"/>
          </a:p>
          <a:p>
            <a:pPr lvl="1"/>
            <a:r>
              <a:rPr lang="en-US" sz="3600" dirty="0" smtClean="0"/>
              <a:t>Problems in vertical column</a:t>
            </a:r>
          </a:p>
          <a:p>
            <a:pPr lvl="1"/>
            <a:r>
              <a:rPr lang="en-US" sz="3600" dirty="0" smtClean="0"/>
              <a:t>Groups in horizontal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Assessment &amp; analysis often overlap in reality, even though they are presented as two stages in the project cycle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600" dirty="0" smtClean="0"/>
              <a:t>In the initial stages of emergency, analysis may best be done by organizing information, identifying risks &amp; prioritizing needs.  A ranking matrix may be best way to prioritize among competing problems, with criteria to include what (different categories of) people view as their most urgent priority, which are most life-saving, which carry associated risks, etc. Gap &amp; capacity criteria can then be applied to the prioritization matrix.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To practice using a gap analysis &amp; capacity analysis to decide which problems to address.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96850"/>
            <a:r>
              <a:rPr lang="en-GB" altLang="en-GB" sz="2400" b="1" dirty="0" smtClean="0">
                <a:solidFill>
                  <a:schemeClr val="hlink"/>
                </a:solidFill>
              </a:rPr>
              <a:t/>
            </a:r>
            <a:br>
              <a:rPr lang="en-GB" altLang="en-GB" sz="2400" b="1" dirty="0" smtClean="0">
                <a:solidFill>
                  <a:schemeClr val="hlink"/>
                </a:solidFill>
              </a:rPr>
            </a:br>
            <a:r>
              <a:rPr lang="en-GB" altLang="en-GB" sz="3200" b="1" dirty="0" smtClean="0"/>
              <a:t>Tools to put principles and values into action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791200" y="2438400"/>
            <a:ext cx="3657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2000">
                <a:solidFill>
                  <a:schemeClr val="tx2"/>
                </a:solidFill>
                <a:effectLst/>
                <a:latin typeface="Arial" charset="0"/>
              </a:rPr>
              <a:t>Each Chapter includes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867400" y="30480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en-US" altLang="en-GB" sz="2000" b="1" dirty="0">
                <a:solidFill>
                  <a:schemeClr val="tx2"/>
                </a:solidFill>
                <a:effectLst/>
                <a:latin typeface="Arial" charset="0"/>
              </a:rPr>
              <a:t>Minimum standards</a:t>
            </a:r>
          </a:p>
          <a:p>
            <a:pPr defTabSz="196850"/>
            <a:endParaRPr lang="en-GB" altLang="en-GB" sz="2000" b="1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667000" y="1066800"/>
            <a:ext cx="2133600" cy="681038"/>
            <a:chOff x="1680" y="672"/>
            <a:chExt cx="1344" cy="429"/>
          </a:xfrm>
        </p:grpSpPr>
        <p:sp>
          <p:nvSpPr>
            <p:cNvPr id="16432" name="Rectangle 3"/>
            <p:cNvSpPr>
              <a:spLocks noChangeArrowheads="1"/>
            </p:cNvSpPr>
            <p:nvPr/>
          </p:nvSpPr>
          <p:spPr bwMode="auto">
            <a:xfrm>
              <a:off x="1680" y="672"/>
              <a:ext cx="1200" cy="4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 b="1">
                  <a:solidFill>
                    <a:schemeClr val="tx2"/>
                  </a:solidFill>
                  <a:effectLst/>
                  <a:latin typeface="Arial" charset="0"/>
                </a:rPr>
                <a:t>Introduction</a:t>
              </a:r>
              <a:br>
                <a:rPr lang="en-GB" altLang="en-GB" sz="1400" b="1">
                  <a:solidFill>
                    <a:schemeClr val="tx2"/>
                  </a:solidFill>
                  <a:effectLst/>
                  <a:latin typeface="Arial" charset="0"/>
                </a:rPr>
              </a:br>
              <a:r>
                <a:rPr lang="en-GB" altLang="en-GB" sz="1400">
                  <a:solidFill>
                    <a:schemeClr val="tx2"/>
                  </a:solidFill>
                  <a:effectLst/>
                  <a:latin typeface="Arial" charset="0"/>
                </a:rPr>
                <a:t>What is Sphere?</a:t>
              </a:r>
              <a:r>
                <a:rPr lang="fr-CH" altLang="en-GB" sz="1400">
                  <a:solidFill>
                    <a:schemeClr val="tx2"/>
                  </a:solidFill>
                  <a:effectLst/>
                  <a:latin typeface="Arial" charset="0"/>
                </a:rPr>
                <a:t/>
              </a:r>
              <a:br>
                <a:rPr lang="fr-CH" altLang="en-GB" sz="1400">
                  <a:solidFill>
                    <a:schemeClr val="tx2"/>
                  </a:solidFill>
                  <a:effectLst/>
                  <a:latin typeface="Arial" charset="0"/>
                </a:rPr>
              </a:br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33" name="Rectangle 16"/>
            <p:cNvSpPr>
              <a:spLocks noChangeArrowheads="1"/>
            </p:cNvSpPr>
            <p:nvPr/>
          </p:nvSpPr>
          <p:spPr bwMode="auto">
            <a:xfrm>
              <a:off x="1680" y="672"/>
              <a:ext cx="1344" cy="34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5867400" y="41148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en-US" altLang="en-GB" sz="2000" b="1">
                <a:solidFill>
                  <a:schemeClr val="tx2"/>
                </a:solidFill>
                <a:effectLst/>
                <a:latin typeface="Arial" charset="0"/>
              </a:rPr>
              <a:t>Key indicators</a:t>
            </a:r>
            <a:endParaRPr lang="en-GB" altLang="en-GB" sz="2000" b="1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5867400" y="47244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en-US" altLang="en-GB" sz="2000" b="1">
                <a:solidFill>
                  <a:schemeClr val="tx2"/>
                </a:solidFill>
                <a:effectLst/>
                <a:latin typeface="Arial" charset="0"/>
              </a:rPr>
              <a:t>Guidance notes</a:t>
            </a:r>
            <a:endParaRPr lang="en-GB" altLang="en-GB" sz="2000" b="1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5800" y="1905000"/>
            <a:ext cx="13716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1400">
                <a:solidFill>
                  <a:schemeClr val="tx2"/>
                </a:solidFill>
                <a:effectLst/>
                <a:latin typeface="Arial" charset="0"/>
              </a:rPr>
              <a:t>The Code </a:t>
            </a:r>
            <a:br>
              <a:rPr lang="en-GB" altLang="en-GB" sz="1400">
                <a:solidFill>
                  <a:schemeClr val="tx2"/>
                </a:solidFill>
                <a:effectLst/>
                <a:latin typeface="Arial" charset="0"/>
              </a:rPr>
            </a:br>
            <a:r>
              <a:rPr lang="en-GB" altLang="en-GB" sz="1400">
                <a:solidFill>
                  <a:schemeClr val="tx2"/>
                </a:solidFill>
                <a:effectLst/>
                <a:latin typeface="Arial" charset="0"/>
              </a:rPr>
              <a:t>of Conduct</a:t>
            </a:r>
            <a:endParaRPr lang="en-GB" altLang="en-GB" sz="4000"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685800" y="1905000"/>
            <a:ext cx="1633538" cy="533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defTabSz="196850"/>
            <a:endParaRPr lang="en-GB" altLang="en-GB" sz="200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6248400" y="1371600"/>
            <a:ext cx="1676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 defTabSz="196850"/>
            <a:r>
              <a:rPr lang="en-GB" altLang="en-GB" sz="2800" b="1" dirty="0" smtClean="0">
                <a:effectLst/>
                <a:latin typeface="Arial" charset="0"/>
              </a:rPr>
              <a:t>2011</a:t>
            </a:r>
            <a:r>
              <a:rPr lang="en-GB" altLang="en-GB" sz="2800" b="1" dirty="0">
                <a:effectLst/>
                <a:latin typeface="Arial" charset="0"/>
              </a:rPr>
              <a:t/>
            </a:r>
            <a:br>
              <a:rPr lang="en-GB" altLang="en-GB" sz="2800" b="1" dirty="0">
                <a:effectLst/>
                <a:latin typeface="Arial" charset="0"/>
              </a:rPr>
            </a:br>
            <a:r>
              <a:rPr lang="en-GB" altLang="en-GB" sz="2800" b="1" dirty="0">
                <a:effectLst/>
                <a:latin typeface="Arial" charset="0"/>
              </a:rPr>
              <a:t>Edition</a:t>
            </a:r>
            <a:endParaRPr lang="en-GB" altLang="en-GB" sz="1400" dirty="0">
              <a:effectLst/>
              <a:latin typeface="Arial" charset="0"/>
            </a:endParaRPr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 rot="5400000">
            <a:off x="2176463" y="2095500"/>
            <a:ext cx="528637" cy="1571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667000" y="1905000"/>
            <a:ext cx="2133600" cy="914400"/>
            <a:chOff x="1680" y="1200"/>
            <a:chExt cx="1344" cy="576"/>
          </a:xfrm>
        </p:grpSpPr>
        <p:sp>
          <p:nvSpPr>
            <p:cNvPr id="16429" name="Rectangle 19"/>
            <p:cNvSpPr>
              <a:spLocks noChangeArrowheads="1"/>
            </p:cNvSpPr>
            <p:nvPr/>
          </p:nvSpPr>
          <p:spPr bwMode="auto">
            <a:xfrm>
              <a:off x="1680" y="1200"/>
              <a:ext cx="1056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>
                  <a:solidFill>
                    <a:schemeClr val="tx2"/>
                  </a:solidFill>
                  <a:effectLst/>
                  <a:latin typeface="Arial" charset="0"/>
                </a:rPr>
                <a:t>The Humanitarian Charter</a:t>
              </a:r>
            </a:p>
          </p:txBody>
        </p:sp>
        <p:sp>
          <p:nvSpPr>
            <p:cNvPr id="16430" name="Rectangle 20"/>
            <p:cNvSpPr>
              <a:spLocks noChangeArrowheads="1"/>
            </p:cNvSpPr>
            <p:nvPr/>
          </p:nvSpPr>
          <p:spPr bwMode="auto">
            <a:xfrm>
              <a:off x="1680" y="1200"/>
              <a:ext cx="1344" cy="336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26" name="AutoShape 46"/>
            <p:cNvSpPr>
              <a:spLocks noChangeArrowheads="1"/>
            </p:cNvSpPr>
            <p:nvPr/>
          </p:nvSpPr>
          <p:spPr bwMode="auto">
            <a:xfrm rot="-10768691">
              <a:off x="2112" y="1584"/>
              <a:ext cx="432" cy="19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667000" y="2895600"/>
            <a:ext cx="2895600" cy="3581400"/>
            <a:chOff x="1680" y="1824"/>
            <a:chExt cx="1824" cy="2256"/>
          </a:xfrm>
        </p:grpSpPr>
        <p:sp>
          <p:nvSpPr>
            <p:cNvPr id="16425" name="Rectangle 31"/>
            <p:cNvSpPr>
              <a:spLocks noChangeArrowheads="1"/>
            </p:cNvSpPr>
            <p:nvPr/>
          </p:nvSpPr>
          <p:spPr bwMode="auto">
            <a:xfrm>
              <a:off x="1680" y="1824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26" name="Rectangle 32"/>
            <p:cNvSpPr>
              <a:spLocks noChangeArrowheads="1"/>
            </p:cNvSpPr>
            <p:nvPr/>
          </p:nvSpPr>
          <p:spPr bwMode="auto">
            <a:xfrm>
              <a:off x="1680" y="1824"/>
              <a:ext cx="1200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14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3504" y="2016"/>
              <a:ext cx="0" cy="20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3024" y="201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667000" y="4114800"/>
            <a:ext cx="2895600" cy="533400"/>
            <a:chOff x="1680" y="2256"/>
            <a:chExt cx="1824" cy="336"/>
          </a:xfrm>
        </p:grpSpPr>
        <p:sp>
          <p:nvSpPr>
            <p:cNvPr id="16420" name="Rectangle 37"/>
            <p:cNvSpPr>
              <a:spLocks noChangeArrowheads="1"/>
            </p:cNvSpPr>
            <p:nvPr/>
          </p:nvSpPr>
          <p:spPr bwMode="auto">
            <a:xfrm>
              <a:off x="1680" y="2256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1680" y="2256"/>
              <a:ext cx="1824" cy="336"/>
              <a:chOff x="1680" y="2256"/>
              <a:chExt cx="1824" cy="336"/>
            </a:xfrm>
          </p:grpSpPr>
          <p:sp>
            <p:nvSpPr>
              <p:cNvPr id="16422" name="Rectangle 33"/>
              <p:cNvSpPr>
                <a:spLocks noChangeArrowheads="1"/>
              </p:cNvSpPr>
              <p:nvPr/>
            </p:nvSpPr>
            <p:spPr bwMode="auto">
              <a:xfrm>
                <a:off x="1680" y="2256"/>
                <a:ext cx="1392" cy="3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196850"/>
                <a:r>
                  <a:rPr lang="en-GB" altLang="en-GB" sz="1400">
                    <a:solidFill>
                      <a:schemeClr val="tx2"/>
                    </a:solidFill>
                    <a:effectLst/>
                    <a:latin typeface="Arial" charset="0"/>
                  </a:rPr>
                  <a:t>Water Supply, Sanitation and Hygiene Promotion</a:t>
                </a:r>
              </a:p>
            </p:txBody>
          </p:sp>
          <p:sp>
            <p:nvSpPr>
              <p:cNvPr id="20531" name="AutoShape 51"/>
              <p:cNvSpPr>
                <a:spLocks noChangeArrowheads="1"/>
              </p:cNvSpPr>
              <p:nvPr/>
            </p:nvSpPr>
            <p:spPr bwMode="auto">
              <a:xfrm rot="-5400333">
                <a:off x="2977" y="2351"/>
                <a:ext cx="333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8" name="Line 58"/>
              <p:cNvSpPr>
                <a:spLocks noChangeShapeType="1"/>
              </p:cNvSpPr>
              <p:nvPr/>
            </p:nvSpPr>
            <p:spPr bwMode="auto">
              <a:xfrm>
                <a:off x="3216" y="2400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2667000" y="4800600"/>
            <a:ext cx="2895600" cy="533400"/>
            <a:chOff x="1680" y="2688"/>
            <a:chExt cx="1824" cy="336"/>
          </a:xfrm>
        </p:grpSpPr>
        <p:sp>
          <p:nvSpPr>
            <p:cNvPr id="16416" name="Rectangle 34"/>
            <p:cNvSpPr>
              <a:spLocks noChangeArrowheads="1"/>
            </p:cNvSpPr>
            <p:nvPr/>
          </p:nvSpPr>
          <p:spPr bwMode="auto">
            <a:xfrm>
              <a:off x="1680" y="2688"/>
              <a:ext cx="1296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>
                  <a:solidFill>
                    <a:schemeClr val="tx2"/>
                  </a:solidFill>
                  <a:effectLst/>
                  <a:latin typeface="Arial" charset="0"/>
                </a:rPr>
                <a:t>Food Security and Nutrition </a:t>
              </a:r>
            </a:p>
          </p:txBody>
        </p:sp>
        <p:sp>
          <p:nvSpPr>
            <p:cNvPr id="16417" name="Rectangle 38"/>
            <p:cNvSpPr>
              <a:spLocks noChangeArrowheads="1"/>
            </p:cNvSpPr>
            <p:nvPr/>
          </p:nvSpPr>
          <p:spPr bwMode="auto">
            <a:xfrm>
              <a:off x="1680" y="2688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29" name="AutoShape 49"/>
            <p:cNvSpPr>
              <a:spLocks noChangeArrowheads="1"/>
            </p:cNvSpPr>
            <p:nvPr/>
          </p:nvSpPr>
          <p:spPr bwMode="auto">
            <a:xfrm rot="-5400333">
              <a:off x="2977" y="2786"/>
              <a:ext cx="333" cy="14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>
              <a:off x="3216" y="28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2667000" y="5486400"/>
            <a:ext cx="2895600" cy="533400"/>
            <a:chOff x="1680" y="3120"/>
            <a:chExt cx="1824" cy="336"/>
          </a:xfrm>
        </p:grpSpPr>
        <p:sp>
          <p:nvSpPr>
            <p:cNvPr id="16412" name="Rectangle 35"/>
            <p:cNvSpPr>
              <a:spLocks noChangeArrowheads="1"/>
            </p:cNvSpPr>
            <p:nvPr/>
          </p:nvSpPr>
          <p:spPr bwMode="auto">
            <a:xfrm>
              <a:off x="1680" y="3120"/>
              <a:ext cx="1200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>
                  <a:solidFill>
                    <a:schemeClr val="tx2"/>
                  </a:solidFill>
                  <a:effectLst/>
                  <a:latin typeface="Arial" charset="0"/>
                </a:rPr>
                <a:t>Shelter, Settlement and Non-Food items</a:t>
              </a:r>
            </a:p>
          </p:txBody>
        </p:sp>
        <p:sp>
          <p:nvSpPr>
            <p:cNvPr id="16413" name="Rectangle 39"/>
            <p:cNvSpPr>
              <a:spLocks noChangeArrowheads="1"/>
            </p:cNvSpPr>
            <p:nvPr/>
          </p:nvSpPr>
          <p:spPr bwMode="auto">
            <a:xfrm>
              <a:off x="1680" y="3120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34" name="AutoShape 54"/>
            <p:cNvSpPr>
              <a:spLocks noChangeArrowheads="1"/>
            </p:cNvSpPr>
            <p:nvPr/>
          </p:nvSpPr>
          <p:spPr bwMode="auto">
            <a:xfrm rot="-5400333">
              <a:off x="2977" y="3215"/>
              <a:ext cx="333" cy="14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>
              <a:off x="3216" y="326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667000" y="6172200"/>
            <a:ext cx="2895600" cy="533400"/>
            <a:chOff x="1680" y="3552"/>
            <a:chExt cx="1824" cy="336"/>
          </a:xfrm>
        </p:grpSpPr>
        <p:sp>
          <p:nvSpPr>
            <p:cNvPr id="16408" name="Rectangle 36"/>
            <p:cNvSpPr>
              <a:spLocks noChangeArrowheads="1"/>
            </p:cNvSpPr>
            <p:nvPr/>
          </p:nvSpPr>
          <p:spPr bwMode="auto">
            <a:xfrm>
              <a:off x="1680" y="3552"/>
              <a:ext cx="1056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>
                  <a:solidFill>
                    <a:schemeClr val="tx2"/>
                  </a:solidFill>
                  <a:effectLst/>
                  <a:latin typeface="Arial" charset="0"/>
                </a:rPr>
                <a:t>Health Actions</a:t>
              </a:r>
            </a:p>
          </p:txBody>
        </p:sp>
        <p:sp>
          <p:nvSpPr>
            <p:cNvPr id="16409" name="Rectangle 40"/>
            <p:cNvSpPr>
              <a:spLocks noChangeArrowheads="1"/>
            </p:cNvSpPr>
            <p:nvPr/>
          </p:nvSpPr>
          <p:spPr bwMode="auto">
            <a:xfrm>
              <a:off x="1680" y="3552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33" name="AutoShape 53"/>
            <p:cNvSpPr>
              <a:spLocks noChangeArrowheads="1"/>
            </p:cNvSpPr>
            <p:nvPr/>
          </p:nvSpPr>
          <p:spPr bwMode="auto">
            <a:xfrm rot="-5400333">
              <a:off x="2977" y="3650"/>
              <a:ext cx="333" cy="14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>
              <a:off x="3216" y="37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02" name="Rectangle 32"/>
          <p:cNvSpPr>
            <a:spLocks noChangeArrowheads="1"/>
          </p:cNvSpPr>
          <p:nvPr/>
        </p:nvSpPr>
        <p:spPr bwMode="auto">
          <a:xfrm>
            <a:off x="2743200" y="3505200"/>
            <a:ext cx="1905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1400">
                <a:solidFill>
                  <a:schemeClr val="tx2"/>
                </a:solidFill>
                <a:effectLst/>
                <a:latin typeface="Arial" charset="0"/>
              </a:rPr>
              <a:t>Core standards for all sectors</a:t>
            </a:r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2667000" y="3505200"/>
            <a:ext cx="2895600" cy="533400"/>
            <a:chOff x="1680" y="1824"/>
            <a:chExt cx="1824" cy="336"/>
          </a:xfrm>
        </p:grpSpPr>
        <p:sp>
          <p:nvSpPr>
            <p:cNvPr id="16406" name="Rectangle 31"/>
            <p:cNvSpPr>
              <a:spLocks noChangeArrowheads="1"/>
            </p:cNvSpPr>
            <p:nvPr/>
          </p:nvSpPr>
          <p:spPr bwMode="auto">
            <a:xfrm>
              <a:off x="1680" y="1824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Line 57"/>
            <p:cNvSpPr>
              <a:spLocks noChangeShapeType="1"/>
            </p:cNvSpPr>
            <p:nvPr/>
          </p:nvSpPr>
          <p:spPr bwMode="auto">
            <a:xfrm>
              <a:off x="3024" y="201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04" name="Rectangle 32"/>
          <p:cNvSpPr>
            <a:spLocks noChangeArrowheads="1"/>
          </p:cNvSpPr>
          <p:nvPr/>
        </p:nvSpPr>
        <p:spPr bwMode="auto">
          <a:xfrm>
            <a:off x="2819400" y="2971800"/>
            <a:ext cx="1905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1400">
                <a:solidFill>
                  <a:schemeClr val="tx2"/>
                </a:solidFill>
                <a:effectLst/>
                <a:latin typeface="Arial" charset="0"/>
              </a:rPr>
              <a:t>Protection Principles 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5867400" y="35814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fr-CH" altLang="en-GB" sz="2000" b="1" dirty="0">
                <a:effectLst/>
                <a:latin typeface="Arial" charset="0"/>
              </a:rPr>
              <a:t>Key</a:t>
            </a:r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lang="en-US" altLang="en-GB" sz="2000" b="1" dirty="0">
                <a:solidFill>
                  <a:schemeClr val="tx2"/>
                </a:solidFill>
                <a:effectLst/>
                <a:latin typeface="Arial" charset="0"/>
              </a:rPr>
              <a:t>Actions</a:t>
            </a:r>
          </a:p>
          <a:p>
            <a:pPr defTabSz="196850"/>
            <a:endParaRPr lang="en-GB" altLang="en-GB" sz="2000" b="1" dirty="0"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4" grpId="0" autoUpdateAnimBg="0"/>
      <p:bldP spid="20486" grpId="0" autoUpdateAnimBg="0"/>
      <p:bldP spid="20522" grpId="0" autoUpdateAnimBg="0"/>
      <p:bldP spid="20523" grpId="0" autoUpdateAnimBg="0"/>
      <p:bldP spid="20487" grpId="0" autoUpdateAnimBg="0"/>
      <p:bldP spid="20506" grpId="0" animBg="1" autoUpdateAnimBg="0"/>
      <p:bldP spid="20521" grpId="0" autoUpdateAnimBg="0"/>
      <p:bldP spid="51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the capacity analysis &amp; gap analysis handouts, review the prioritization matrix &amp; decide what issues you want to focus on</a:t>
            </a:r>
          </a:p>
          <a:p>
            <a:r>
              <a:rPr lang="en-US" sz="4000" dirty="0" smtClean="0"/>
              <a:t>Be prepared to defend your choices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pairs discuss lessons learned  based on experience of coordination in emergencies</a:t>
            </a:r>
            <a:endParaRPr lang="en-US" sz="4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It is not necessary to do everything identified in the problem analysis because other agencies might be doing some of it, &amp; we might not have the capacity to do it in compliance with Sphere standards.  If there is an unmet need &amp; we do not have the capacity to do it well, we should advocate for someone else to take it on rather than risk doing it poorly.</a:t>
            </a:r>
          </a:p>
          <a:p>
            <a:pPr lvl="0"/>
            <a:r>
              <a:rPr lang="en-US" dirty="0" smtClean="0"/>
              <a:t>Gap analysis tells us what other agencies are doing &amp; helps us to see what we should focus 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Coordination requires dedicating time &amp; human resources to attending meetings &amp; documenting decisions.  Organizations need to take a quick decision about which meetings to attend &amp; who should attend them. Regular bilateral meetings are often most effective in deciding who works where.  In the initial phase of an emergency, organizations must keep coordinating with &amp; talking to other agencies, because the situation is fluid &amp; everyone is making decisions constantly.  Coordination needs to continue, but at less frequent intervals, after the initial phase of the emergency.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We must not delay meeting urgent humanitarian needs because of information gaps at the inter agency level.  Gap analysis &amp; program decisions need to be regularly reviewed &amp; revised based on rapidly changing information.  </a:t>
            </a:r>
          </a:p>
          <a:p>
            <a:r>
              <a:rPr lang="en-US" dirty="0" smtClean="0"/>
              <a:t>A capacity analysis tells us what are our strengths &amp; our areas of weakness, &amp; this should guide us in deciding which areas to work in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Objectives &amp; </a:t>
            </a:r>
            <a:br>
              <a:rPr lang="en-US" dirty="0" smtClean="0"/>
            </a:br>
            <a:r>
              <a:rPr lang="en-US" dirty="0" smtClean="0"/>
              <a:t>Program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Practice defining strategic objectives &amp; identifying components of program strategy, drawing on analysis tools &amp; Sphere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Define your </a:t>
            </a:r>
            <a:r>
              <a:rPr lang="en-US" sz="4000" dirty="0" smtClean="0"/>
              <a:t>strategic objectives, based on the problem analysis, gap analysis and capacity analysis above. </a:t>
            </a:r>
            <a:endParaRPr lang="en-US" sz="4000" dirty="0" smtClean="0"/>
          </a:p>
          <a:p>
            <a:r>
              <a:rPr lang="en-US" sz="4000" dirty="0" smtClean="0"/>
              <a:t>Write the objective statement </a:t>
            </a:r>
            <a:r>
              <a:rPr lang="en-US" sz="4000" dirty="0" smtClean="0"/>
              <a:t>in </a:t>
            </a:r>
            <a:r>
              <a:rPr lang="en-US" sz="4000" dirty="0" smtClean="0"/>
              <a:t>present tense to </a:t>
            </a:r>
            <a:r>
              <a:rPr lang="en-US" sz="4000" dirty="0" smtClean="0"/>
              <a:t>describe </a:t>
            </a:r>
            <a:r>
              <a:rPr lang="en-US" sz="4000" dirty="0" smtClean="0"/>
              <a:t>desired state you wish to achieve </a:t>
            </a:r>
            <a:r>
              <a:rPr lang="en-US" sz="4000" dirty="0" smtClean="0"/>
              <a:t>by </a:t>
            </a:r>
            <a:r>
              <a:rPr lang="en-US" sz="4000" dirty="0" smtClean="0"/>
              <a:t>end of the program. E.g. Disaster affected families in District X are living in safe, hygienic conditions.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approach will be used to address this problem?  How will the causes of the problem (SO level) be addressed? This will be expressed by the Intermediate Results.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works with the corresponding chapter </a:t>
            </a:r>
            <a:r>
              <a:rPr lang="en-US" dirty="0" smtClean="0"/>
              <a:t>of Sphere to </a:t>
            </a:r>
            <a:r>
              <a:rPr lang="en-US" dirty="0" smtClean="0"/>
              <a:t>brainstorm all </a:t>
            </a:r>
            <a:r>
              <a:rPr lang="en-US" dirty="0" smtClean="0"/>
              <a:t>potential </a:t>
            </a:r>
            <a:r>
              <a:rPr lang="en-US" dirty="0" smtClean="0"/>
              <a:t>components of a </a:t>
            </a:r>
            <a:r>
              <a:rPr lang="en-US" dirty="0" smtClean="0"/>
              <a:t>potential </a:t>
            </a:r>
            <a:r>
              <a:rPr lang="en-US" dirty="0" smtClean="0"/>
              <a:t>response.  </a:t>
            </a:r>
            <a:endParaRPr lang="en-US" dirty="0" smtClean="0"/>
          </a:p>
          <a:p>
            <a:r>
              <a:rPr lang="en-US" dirty="0" smtClean="0"/>
              <a:t>Note down technical considerations which will have to be taken into account when deciding which strategies can be </a:t>
            </a:r>
            <a:r>
              <a:rPr lang="en-US" dirty="0" smtClean="0"/>
              <a:t>implemented</a:t>
            </a:r>
            <a:endParaRPr lang="en-US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an emergency context, our Strategic Objectives are typically sector specific, &amp;</a:t>
            </a:r>
            <a:r>
              <a:rPr lang="en-US" dirty="0" smtClean="0"/>
              <a:t> </a:t>
            </a:r>
            <a:r>
              <a:rPr lang="en-US" dirty="0" smtClean="0"/>
              <a:t>each may be a different prioritized problem. </a:t>
            </a:r>
          </a:p>
          <a:p>
            <a:pPr lvl="0"/>
            <a:r>
              <a:rPr lang="en-US" dirty="0" smtClean="0"/>
              <a:t>The Sphere Handbook can tell us what components we need to look at (based on industry recognized conceptual frameworks or theories of change)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GB" sz="3200" b="1" dirty="0" smtClean="0"/>
              <a:t>Getting Familiar with your Sphere Handbook</a:t>
            </a:r>
            <a:endParaRPr lang="en-US" sz="32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None/>
            </a:pPr>
            <a:r>
              <a:rPr lang="en-GB" sz="3600" dirty="0" smtClean="0"/>
              <a:t>   Turn to your Sphere handbooks.</a:t>
            </a:r>
          </a:p>
          <a:p>
            <a:pPr>
              <a:buFontTx/>
              <a:buNone/>
            </a:pPr>
            <a:r>
              <a:rPr lang="en-GB" sz="3600" dirty="0" smtClean="0"/>
              <a:t>   Mark the beginning of each section:</a:t>
            </a:r>
          </a:p>
          <a:p>
            <a:pPr>
              <a:buFontTx/>
              <a:buNone/>
            </a:pPr>
            <a:r>
              <a:rPr lang="en-GB" sz="3600" dirty="0" smtClean="0"/>
              <a:t>		- The humanitarian charter</a:t>
            </a:r>
          </a:p>
          <a:p>
            <a:pPr>
              <a:buFontTx/>
              <a:buNone/>
            </a:pPr>
            <a:r>
              <a:rPr lang="en-GB" sz="3600" dirty="0" smtClean="0"/>
              <a:t>		- The Protection Principles</a:t>
            </a:r>
          </a:p>
          <a:p>
            <a:pPr>
              <a:buFontTx/>
              <a:buNone/>
            </a:pPr>
            <a:r>
              <a:rPr lang="en-GB" sz="3600" dirty="0" smtClean="0"/>
              <a:t>		- The core standards</a:t>
            </a:r>
          </a:p>
          <a:p>
            <a:pPr>
              <a:buFontTx/>
              <a:buNone/>
            </a:pPr>
            <a:r>
              <a:rPr lang="en-GB" sz="3600" dirty="0" smtClean="0"/>
              <a:t>		- The 4 technical chapters</a:t>
            </a:r>
          </a:p>
          <a:p>
            <a:pPr>
              <a:buFontTx/>
              <a:buNone/>
            </a:pPr>
            <a:r>
              <a:rPr lang="en-GB" sz="3600" dirty="0" smtClean="0"/>
              <a:t>		- The Code of Conduct</a:t>
            </a:r>
          </a:p>
          <a:p>
            <a:pPr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8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96850"/>
            <a:r>
              <a:rPr lang="en-GB" altLang="en-GB" sz="3600" smtClean="0">
                <a:solidFill>
                  <a:schemeClr val="bg1"/>
                </a:solidFill>
              </a:rPr>
              <a:t>Process: extensive consultation</a:t>
            </a:r>
            <a:endParaRPr lang="en-GB" altLang="en-GB" smtClean="0">
              <a:solidFill>
                <a:schemeClr val="bg1"/>
              </a:solidFill>
            </a:endParaRPr>
          </a:p>
        </p:txBody>
      </p:sp>
      <p:sp>
        <p:nvSpPr>
          <p:cNvPr id="22554" name="AutoShape 26"/>
          <p:cNvSpPr>
            <a:spLocks noChangeArrowheads="1"/>
          </p:cNvSpPr>
          <p:nvPr/>
        </p:nvSpPr>
        <p:spPr bwMode="auto">
          <a:xfrm rot="10800000">
            <a:off x="304800" y="3124200"/>
            <a:ext cx="1676400" cy="1143000"/>
          </a:xfrm>
          <a:prstGeom prst="wedgeRoundRectCallout">
            <a:avLst>
              <a:gd name="adj1" fmla="val -121208"/>
              <a:gd name="adj2" fmla="val 81384"/>
              <a:gd name="adj3" fmla="val 16667"/>
            </a:avLst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4000+ </a:t>
            </a: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people</a:t>
            </a:r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 rot="10800000">
            <a:off x="685800" y="5105400"/>
            <a:ext cx="2286000" cy="914400"/>
          </a:xfrm>
          <a:prstGeom prst="wedgeRoundRectCallout">
            <a:avLst>
              <a:gd name="adj1" fmla="val -65051"/>
              <a:gd name="adj2" fmla="val 184861"/>
              <a:gd name="adj3" fmla="val 16667"/>
            </a:avLst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400</a:t>
            </a:r>
            <a:r>
              <a:rPr lang="en-GB" altLang="en-GB">
                <a:solidFill>
                  <a:schemeClr val="bg1"/>
                </a:solidFill>
                <a:effectLst/>
                <a:latin typeface="Arial" charset="0"/>
              </a:rPr>
              <a:t> </a:t>
            </a: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organisations</a:t>
            </a: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 rot="10800000">
            <a:off x="4038600" y="5638800"/>
            <a:ext cx="2895600" cy="990600"/>
          </a:xfrm>
          <a:prstGeom prst="wedgeRoundRectCallout">
            <a:avLst>
              <a:gd name="adj1" fmla="val 45847"/>
              <a:gd name="adj2" fmla="val 194255"/>
              <a:gd name="adj3" fmla="val 16667"/>
            </a:avLst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GB" altLang="en-GB" sz="2800">
              <a:solidFill>
                <a:schemeClr val="bg1"/>
              </a:solidFill>
              <a:effectLst/>
              <a:latin typeface="Arial" charset="0"/>
            </a:endParaRP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80 countries </a:t>
            </a: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around the world </a:t>
            </a:r>
          </a:p>
          <a:p>
            <a:pPr algn="ctr"/>
            <a:endParaRPr lang="en-GB" altLang="en-GB" sz="2800"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096000" y="2514600"/>
            <a:ext cx="2438400" cy="925513"/>
            <a:chOff x="3840" y="768"/>
            <a:chExt cx="1536" cy="583"/>
          </a:xfrm>
        </p:grpSpPr>
        <p:sp>
          <p:nvSpPr>
            <p:cNvPr id="18454" name="Rectangle 35"/>
            <p:cNvSpPr>
              <a:spLocks noChangeArrowheads="1"/>
            </p:cNvSpPr>
            <p:nvPr/>
          </p:nvSpPr>
          <p:spPr bwMode="auto">
            <a:xfrm>
              <a:off x="3840" y="768"/>
              <a:ext cx="1536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fr-CH" altLang="en-GB" dirty="0">
                  <a:effectLst/>
                  <a:latin typeface="Arial Black" pitchFamily="34" charset="0"/>
                </a:rPr>
                <a:t>2011</a:t>
              </a:r>
              <a:r>
                <a:rPr lang="fr-CH" altLang="en-GB" dirty="0">
                  <a:effectLst/>
                  <a:latin typeface="Arial" charset="0"/>
                </a:rPr>
                <a:t> </a:t>
              </a:r>
              <a:r>
                <a:rPr lang="fr-CH" altLang="en-GB" dirty="0" err="1">
                  <a:effectLst/>
                  <a:latin typeface="Arial" charset="0"/>
                </a:rPr>
                <a:t>handbook</a:t>
              </a:r>
              <a:r>
                <a:rPr lang="fr-CH" altLang="en-GB" dirty="0">
                  <a:effectLst/>
                  <a:latin typeface="Arial" charset="0"/>
                </a:rPr>
                <a:t> </a:t>
              </a:r>
              <a:br>
                <a:rPr lang="fr-CH" altLang="en-GB" dirty="0">
                  <a:effectLst/>
                  <a:latin typeface="Arial" charset="0"/>
                </a:rPr>
              </a:br>
              <a:r>
                <a:rPr lang="fr-CH" altLang="en-GB" dirty="0" err="1">
                  <a:effectLst/>
                  <a:latin typeface="Arial" charset="0"/>
                </a:rPr>
                <a:t>revised</a:t>
              </a:r>
              <a:r>
                <a:rPr lang="fr-CH" altLang="en-GB" dirty="0">
                  <a:effectLst/>
                  <a:latin typeface="Arial" charset="0"/>
                </a:rPr>
                <a:t> </a:t>
              </a:r>
              <a:r>
                <a:rPr lang="fr-CH" altLang="en-GB" dirty="0" err="1">
                  <a:effectLst/>
                  <a:latin typeface="Arial" charset="0"/>
                </a:rPr>
                <a:t>edition</a:t>
              </a:r>
              <a:endParaRPr lang="en-GB" altLang="en-GB" dirty="0">
                <a:effectLst/>
                <a:latin typeface="Arial" charset="0"/>
              </a:endParaRPr>
            </a:p>
          </p:txBody>
        </p:sp>
        <p:sp>
          <p:nvSpPr>
            <p:cNvPr id="18455" name="Rectangle 36"/>
            <p:cNvSpPr>
              <a:spLocks noChangeArrowheads="1"/>
            </p:cNvSpPr>
            <p:nvPr/>
          </p:nvSpPr>
          <p:spPr bwMode="auto">
            <a:xfrm>
              <a:off x="3840" y="768"/>
              <a:ext cx="1536" cy="58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04800" y="1066800"/>
            <a:ext cx="2743200" cy="925513"/>
            <a:chOff x="192" y="768"/>
            <a:chExt cx="1728" cy="583"/>
          </a:xfrm>
        </p:grpSpPr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240" y="768"/>
              <a:ext cx="1440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fr-CH" altLang="en-GB" dirty="0">
                  <a:effectLst/>
                  <a:latin typeface="Arial Black" pitchFamily="34" charset="0"/>
                </a:rPr>
                <a:t>1997</a:t>
              </a:r>
              <a:r>
                <a:rPr lang="fr-CH" altLang="en-GB" dirty="0">
                  <a:effectLst/>
                  <a:latin typeface="Arial" charset="0"/>
                </a:rPr>
                <a:t> Initial</a:t>
              </a:r>
              <a:br>
                <a:rPr lang="fr-CH" altLang="en-GB" dirty="0">
                  <a:effectLst/>
                  <a:latin typeface="Arial" charset="0"/>
                </a:rPr>
              </a:br>
              <a:r>
                <a:rPr lang="fr-CH" altLang="en-GB" dirty="0">
                  <a:effectLst/>
                  <a:latin typeface="Arial" charset="0"/>
                </a:rPr>
                <a:t>consultation</a:t>
              </a:r>
              <a:endParaRPr lang="en-GB" altLang="en-GB" dirty="0">
                <a:effectLst/>
                <a:latin typeface="Arial" charset="0"/>
              </a:endParaRPr>
            </a:p>
          </p:txBody>
        </p:sp>
        <p:sp>
          <p:nvSpPr>
            <p:cNvPr id="18452" name="Rectangle 16"/>
            <p:cNvSpPr>
              <a:spLocks noChangeArrowheads="1"/>
            </p:cNvSpPr>
            <p:nvPr/>
          </p:nvSpPr>
          <p:spPr bwMode="auto">
            <a:xfrm>
              <a:off x="192" y="768"/>
              <a:ext cx="1296" cy="58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567" name="AutoShape 39"/>
            <p:cNvSpPr>
              <a:spLocks noChangeArrowheads="1"/>
            </p:cNvSpPr>
            <p:nvPr/>
          </p:nvSpPr>
          <p:spPr bwMode="auto">
            <a:xfrm>
              <a:off x="1488" y="960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971800" y="1066800"/>
            <a:ext cx="3048000" cy="925513"/>
            <a:chOff x="1920" y="768"/>
            <a:chExt cx="1920" cy="583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1920" y="768"/>
              <a:ext cx="1548" cy="583"/>
              <a:chOff x="2064" y="768"/>
              <a:chExt cx="1548" cy="583"/>
            </a:xfrm>
          </p:grpSpPr>
          <p:sp>
            <p:nvSpPr>
              <p:cNvPr id="18449" name="Rectangle 32"/>
              <p:cNvSpPr>
                <a:spLocks noChangeArrowheads="1"/>
              </p:cNvSpPr>
              <p:nvPr/>
            </p:nvSpPr>
            <p:spPr bwMode="auto">
              <a:xfrm>
                <a:off x="2069" y="768"/>
                <a:ext cx="1531" cy="48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196850"/>
                <a:r>
                  <a:rPr lang="fr-CH" altLang="en-GB" dirty="0">
                    <a:effectLst/>
                    <a:latin typeface="Arial Black" pitchFamily="34" charset="0"/>
                  </a:rPr>
                  <a:t>2000</a:t>
                </a:r>
                <a:r>
                  <a:rPr lang="fr-CH" altLang="en-GB" dirty="0">
                    <a:effectLst/>
                    <a:latin typeface="Arial" charset="0"/>
                  </a:rPr>
                  <a:t> </a:t>
                </a:r>
                <a:r>
                  <a:rPr lang="fr-CH" altLang="en-GB" dirty="0" err="1">
                    <a:effectLst/>
                    <a:latin typeface="Arial" charset="0"/>
                  </a:rPr>
                  <a:t>handbook</a:t>
                </a:r>
                <a:r>
                  <a:rPr lang="fr-CH" altLang="en-GB" dirty="0">
                    <a:effectLst/>
                    <a:latin typeface="Arial" charset="0"/>
                  </a:rPr>
                  <a:t> </a:t>
                </a:r>
                <a:r>
                  <a:rPr lang="fr-CH" altLang="en-GB" dirty="0" err="1">
                    <a:effectLst/>
                    <a:latin typeface="Arial" charset="0"/>
                  </a:rPr>
                  <a:t>launched</a:t>
                </a:r>
                <a:endParaRPr lang="en-GB" altLang="en-GB" dirty="0">
                  <a:effectLst/>
                  <a:latin typeface="Arial" charset="0"/>
                </a:endParaRPr>
              </a:p>
            </p:txBody>
          </p:sp>
          <p:sp>
            <p:nvSpPr>
              <p:cNvPr id="18450" name="Rectangle 33"/>
              <p:cNvSpPr>
                <a:spLocks noChangeArrowheads="1"/>
              </p:cNvSpPr>
              <p:nvPr/>
            </p:nvSpPr>
            <p:spPr bwMode="auto">
              <a:xfrm>
                <a:off x="2064" y="768"/>
                <a:ext cx="1548" cy="583"/>
              </a:xfrm>
              <a:prstGeom prst="rect">
                <a:avLst/>
              </a:prstGeom>
              <a:noFill/>
              <a:ln w="508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196850"/>
                <a:endParaRPr lang="en-GB" altLang="en-GB" sz="2000"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2569" name="AutoShape 41"/>
            <p:cNvSpPr>
              <a:spLocks noChangeArrowheads="1"/>
            </p:cNvSpPr>
            <p:nvPr/>
          </p:nvSpPr>
          <p:spPr bwMode="auto">
            <a:xfrm>
              <a:off x="3456" y="96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 rot="5400000">
            <a:off x="6705600" y="457200"/>
            <a:ext cx="1371600" cy="2590800"/>
            <a:chOff x="1920" y="768"/>
            <a:chExt cx="1920" cy="583"/>
          </a:xfrm>
        </p:grpSpPr>
        <p:sp>
          <p:nvSpPr>
            <p:cNvPr id="18445" name="Rectangle 33"/>
            <p:cNvSpPr>
              <a:spLocks noChangeArrowheads="1"/>
            </p:cNvSpPr>
            <p:nvPr/>
          </p:nvSpPr>
          <p:spPr bwMode="auto">
            <a:xfrm>
              <a:off x="1920" y="768"/>
              <a:ext cx="1548" cy="58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AutoShape 41"/>
            <p:cNvSpPr>
              <a:spLocks noChangeArrowheads="1"/>
            </p:cNvSpPr>
            <p:nvPr/>
          </p:nvSpPr>
          <p:spPr bwMode="auto">
            <a:xfrm>
              <a:off x="3456" y="96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44" name="Rectangle 35"/>
          <p:cNvSpPr>
            <a:spLocks noChangeArrowheads="1"/>
          </p:cNvSpPr>
          <p:nvPr/>
        </p:nvSpPr>
        <p:spPr bwMode="auto">
          <a:xfrm>
            <a:off x="6096000" y="1219200"/>
            <a:ext cx="2438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dirty="0">
                <a:effectLst/>
                <a:latin typeface="Arial Black" pitchFamily="34" charset="0"/>
              </a:rPr>
              <a:t>2004</a:t>
            </a:r>
            <a:r>
              <a:rPr lang="fr-CH" altLang="en-GB" dirty="0">
                <a:effectLst/>
                <a:latin typeface="Arial" charset="0"/>
              </a:rPr>
              <a:t> </a:t>
            </a:r>
            <a:r>
              <a:rPr lang="fr-CH" altLang="en-GB" dirty="0" err="1">
                <a:effectLst/>
                <a:latin typeface="Arial" charset="0"/>
              </a:rPr>
              <a:t>handbook</a:t>
            </a:r>
            <a:r>
              <a:rPr lang="fr-CH" altLang="en-GB" dirty="0">
                <a:effectLst/>
                <a:latin typeface="Arial" charset="0"/>
              </a:rPr>
              <a:t> </a:t>
            </a:r>
            <a:br>
              <a:rPr lang="fr-CH" altLang="en-GB" dirty="0">
                <a:effectLst/>
                <a:latin typeface="Arial" charset="0"/>
              </a:rPr>
            </a:br>
            <a:r>
              <a:rPr lang="fr-CH" altLang="en-GB" dirty="0" err="1">
                <a:effectLst/>
                <a:latin typeface="Arial" charset="0"/>
              </a:rPr>
              <a:t>revised</a:t>
            </a:r>
            <a:r>
              <a:rPr lang="fr-CH" altLang="en-GB" dirty="0">
                <a:effectLst/>
                <a:latin typeface="Arial" charset="0"/>
              </a:rPr>
              <a:t> </a:t>
            </a:r>
            <a:r>
              <a:rPr lang="fr-CH" altLang="en-GB" dirty="0" err="1">
                <a:effectLst/>
                <a:latin typeface="Arial" charset="0"/>
              </a:rPr>
              <a:t>edition</a:t>
            </a:r>
            <a:endParaRPr lang="en-GB" altLang="en-GB" dirty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4" grpId="0" animBg="1" autoUpdateAnimBg="0"/>
      <p:bldP spid="22555" grpId="0" animBg="1" autoUpdateAnimBg="0"/>
      <p:bldP spid="2255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7200</TotalTime>
  <Words>2980</Words>
  <Application>Microsoft Office PowerPoint</Application>
  <PresentationFormat>On-screen Show (4:3)</PresentationFormat>
  <Paragraphs>295</Paragraphs>
  <Slides>79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Madagascar Emergency Response Training</vt:lpstr>
      <vt:lpstr>Introductions</vt:lpstr>
      <vt:lpstr>Objectives</vt:lpstr>
      <vt:lpstr>Objectives</vt:lpstr>
      <vt:lpstr>Intro to Sphere: Objective</vt:lpstr>
      <vt:lpstr>Aims of Sphere:</vt:lpstr>
      <vt:lpstr> Tools to put principles and values into action</vt:lpstr>
      <vt:lpstr>Getting Familiar with your Sphere Handbook</vt:lpstr>
      <vt:lpstr>Process: extensive consultation</vt:lpstr>
      <vt:lpstr>The Humanitarian Charter</vt:lpstr>
      <vt:lpstr>Roles and Responsibilities (p.)</vt:lpstr>
      <vt:lpstr>Protection Principles (p.)</vt:lpstr>
      <vt:lpstr>Modes of Protection Activity  (p.)</vt:lpstr>
      <vt:lpstr>Key Message</vt:lpstr>
      <vt:lpstr>Code of Conduct: Objectives</vt:lpstr>
      <vt:lpstr>Exercise</vt:lpstr>
      <vt:lpstr>Key Messages</vt:lpstr>
      <vt:lpstr>Objective</vt:lpstr>
      <vt:lpstr>Definitions</vt:lpstr>
      <vt:lpstr>Analyze &amp; Categorize</vt:lpstr>
      <vt:lpstr>Core Standards: Objective</vt:lpstr>
      <vt:lpstr>Questions</vt:lpstr>
      <vt:lpstr>Key Message</vt:lpstr>
      <vt:lpstr>Objective</vt:lpstr>
      <vt:lpstr>Scenario exercise</vt:lpstr>
      <vt:lpstr>Key Messages</vt:lpstr>
      <vt:lpstr>Key Messages</vt:lpstr>
      <vt:lpstr>Sphere Quiz</vt:lpstr>
      <vt:lpstr>Emergency Assessment: Objectives</vt:lpstr>
      <vt:lpstr>Case Study Questions</vt:lpstr>
      <vt:lpstr>Exercise Discussion</vt:lpstr>
      <vt:lpstr>Why do we do assessments</vt:lpstr>
      <vt:lpstr>Conducting Good Assessments - Tips</vt:lpstr>
      <vt:lpstr>Tips (cont’d)</vt:lpstr>
      <vt:lpstr>Resources</vt:lpstr>
      <vt:lpstr>Key Messages</vt:lpstr>
      <vt:lpstr>Planning: Objectives</vt:lpstr>
      <vt:lpstr> </vt:lpstr>
      <vt:lpstr> </vt:lpstr>
      <vt:lpstr> </vt:lpstr>
      <vt:lpstr>Key Messages</vt:lpstr>
      <vt:lpstr>Key Messages</vt:lpstr>
      <vt:lpstr>Key Messages</vt:lpstr>
      <vt:lpstr>Bias &amp; Triangulation: Objective</vt:lpstr>
      <vt:lpstr>Slide 45</vt:lpstr>
      <vt:lpstr>Slide 46</vt:lpstr>
      <vt:lpstr>Key Messages</vt:lpstr>
      <vt:lpstr>Key Messages</vt:lpstr>
      <vt:lpstr>Stakeholder Analysis: Objective</vt:lpstr>
      <vt:lpstr>Stakeholders</vt:lpstr>
      <vt:lpstr>Key Messages</vt:lpstr>
      <vt:lpstr>What Information to Collect: Objective</vt:lpstr>
      <vt:lpstr>Exercise</vt:lpstr>
      <vt:lpstr>Yes/No Reflection Exercise</vt:lpstr>
      <vt:lpstr>Key Messages</vt:lpstr>
      <vt:lpstr>Key Messages (cont’d)</vt:lpstr>
      <vt:lpstr>ICT4D Slides</vt:lpstr>
      <vt:lpstr>Targeting: Objective</vt:lpstr>
      <vt:lpstr>Questions</vt:lpstr>
      <vt:lpstr>Key Messages</vt:lpstr>
      <vt:lpstr>Key Messages (cont’d)</vt:lpstr>
      <vt:lpstr>Key Messages (cont’d)</vt:lpstr>
      <vt:lpstr>Objectives</vt:lpstr>
      <vt:lpstr>Group Work</vt:lpstr>
      <vt:lpstr>Exercise</vt:lpstr>
      <vt:lpstr>Exercise</vt:lpstr>
      <vt:lpstr>Key Messages</vt:lpstr>
      <vt:lpstr>Key Messages (Cont’d)</vt:lpstr>
      <vt:lpstr>Objective</vt:lpstr>
      <vt:lpstr>Exercise</vt:lpstr>
      <vt:lpstr>Pairs Work</vt:lpstr>
      <vt:lpstr>Key Messages</vt:lpstr>
      <vt:lpstr>Key Messages</vt:lpstr>
      <vt:lpstr>Key Messages</vt:lpstr>
      <vt:lpstr>Program Objectives &amp;  Program Components</vt:lpstr>
      <vt:lpstr>Exercise</vt:lpstr>
      <vt:lpstr>Exercise</vt:lpstr>
      <vt:lpstr>Exercise</vt:lpstr>
      <vt:lpstr>Key Messages</vt:lpstr>
    </vt:vector>
  </TitlesOfParts>
  <Company>Catholic Relief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EARO Accountability &amp; Protection Workshop</dc:title>
  <dc:creator>ehenning</dc:creator>
  <cp:lastModifiedBy>ehenning</cp:lastModifiedBy>
  <cp:revision>30</cp:revision>
  <dcterms:created xsi:type="dcterms:W3CDTF">2012-08-04T12:52:26Z</dcterms:created>
  <dcterms:modified xsi:type="dcterms:W3CDTF">2012-11-13T08:33:11Z</dcterms:modified>
</cp:coreProperties>
</file>