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s/slide102.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slides/slide99.xml" ContentType="application/vnd.openxmlformats-officedocument.presentationml.slide+xml"/>
  <Override PartName="/ppt/notesSlides/notesSlide7.xml" ContentType="application/vnd.openxmlformats-officedocument.presentationml.notesSlide+xml"/>
  <Override PartName="/ppt/diagrams/layout1.xml" ContentType="application/vnd.openxmlformats-officedocument.drawingml.diagramLayout+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s/slide95.xml" ContentType="application/vnd.openxmlformats-officedocument.presentationml.slide+xml"/>
  <Override PartName="/ppt/slides/slide103.xml" ContentType="application/vnd.openxmlformats-officedocument.presentationml.slide+xml"/>
  <Override PartName="/ppt/slideLayouts/slideLayout7.xml" ContentType="application/vnd.openxmlformats-officedocument.presentationml.slideLayout+xml"/>
  <Override PartName="/ppt/notesSlides/notesSlide3.xml" ContentType="application/vnd.openxmlformats-officedocument.presentationml.notesSlide+xml"/>
  <Default Extension="png" ContentType="image/png"/>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s/slide80.xml" ContentType="application/vnd.openxmlformats-officedocument.presentationml.slide+xml"/>
  <Override PartName="/ppt/slides/slide91.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slides/slide89.xml" ContentType="application/vnd.openxmlformats-officedocument.presentationml.slide+xml"/>
  <Override PartName="/ppt/slides/slide98.xml" ContentType="application/vnd.openxmlformats-officedocument.presentationml.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ppt/slides/slide106.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ppt/diagrams/data1.xml" ContentType="application/vnd.openxmlformats-officedocument.drawingml.diagramData+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Override PartName="/ppt/notesSlides/notesSlide18.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notesSlides/notesSlide25.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slides/slide79.xml" ContentType="application/vnd.openxmlformats-officedocument.presentationml.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105.xml" ContentType="application/vnd.openxmlformats-officedocument.presentationml.slide+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slideLayouts/slideLayout5.xml" ContentType="application/vnd.openxmlformats-officedocument.presentationml.slideLayout+xml"/>
  <Override PartName="/ppt/diagrams/drawing1.xml" ContentType="application/vnd.ms-office.drawingml.diagramDrawing+xml"/>
  <Override PartName="/ppt/notesSlides/notesSlide19.xml" ContentType="application/vnd.openxmlformats-officedocument.presentationml.notesSlide+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Override PartName="/ppt/diagrams/quickStyle1.xml" ContentType="application/vnd.openxmlformats-officedocument.drawingml.diagramStyle+xml"/>
  <Default Extension="jpeg" ContentType="image/jpeg"/>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6.xml" ContentType="application/vnd.openxmlformats-officedocument.presentationml.notes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2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8"/>
  </p:notesMasterIdLst>
  <p:handoutMasterIdLst>
    <p:handoutMasterId r:id="rId109"/>
  </p:handoutMasterIdLst>
  <p:sldIdLst>
    <p:sldId id="256" r:id="rId2"/>
    <p:sldId id="365" r:id="rId3"/>
    <p:sldId id="258" r:id="rId4"/>
    <p:sldId id="259" r:id="rId5"/>
    <p:sldId id="368" r:id="rId6"/>
    <p:sldId id="260" r:id="rId7"/>
    <p:sldId id="262" r:id="rId8"/>
    <p:sldId id="263" r:id="rId9"/>
    <p:sldId id="264" r:id="rId10"/>
    <p:sldId id="369" r:id="rId11"/>
    <p:sldId id="266" r:id="rId12"/>
    <p:sldId id="267" r:id="rId13"/>
    <p:sldId id="370" r:id="rId14"/>
    <p:sldId id="371" r:id="rId15"/>
    <p:sldId id="261" r:id="rId16"/>
    <p:sldId id="310" r:id="rId17"/>
    <p:sldId id="311" r:id="rId18"/>
    <p:sldId id="312" r:id="rId19"/>
    <p:sldId id="273" r:id="rId20"/>
    <p:sldId id="276" r:id="rId21"/>
    <p:sldId id="277" r:id="rId22"/>
    <p:sldId id="270" r:id="rId23"/>
    <p:sldId id="272" r:id="rId24"/>
    <p:sldId id="271" r:id="rId25"/>
    <p:sldId id="372" r:id="rId26"/>
    <p:sldId id="278" r:id="rId27"/>
    <p:sldId id="274" r:id="rId28"/>
    <p:sldId id="275" r:id="rId29"/>
    <p:sldId id="373" r:id="rId30"/>
    <p:sldId id="313" r:id="rId31"/>
    <p:sldId id="314" r:id="rId32"/>
    <p:sldId id="315" r:id="rId33"/>
    <p:sldId id="316" r:id="rId34"/>
    <p:sldId id="317" r:id="rId35"/>
    <p:sldId id="318" r:id="rId36"/>
    <p:sldId id="319" r:id="rId37"/>
    <p:sldId id="320" r:id="rId38"/>
    <p:sldId id="321" r:id="rId39"/>
    <p:sldId id="322" r:id="rId40"/>
    <p:sldId id="323" r:id="rId41"/>
    <p:sldId id="326" r:id="rId42"/>
    <p:sldId id="324" r:id="rId43"/>
    <p:sldId id="325" r:id="rId44"/>
    <p:sldId id="362" r:id="rId45"/>
    <p:sldId id="327" r:id="rId46"/>
    <p:sldId id="328" r:id="rId47"/>
    <p:sldId id="329" r:id="rId48"/>
    <p:sldId id="366" r:id="rId49"/>
    <p:sldId id="367" r:id="rId50"/>
    <p:sldId id="330" r:id="rId51"/>
    <p:sldId id="331" r:id="rId52"/>
    <p:sldId id="332" r:id="rId53"/>
    <p:sldId id="334" r:id="rId54"/>
    <p:sldId id="335" r:id="rId55"/>
    <p:sldId id="336" r:id="rId56"/>
    <p:sldId id="337" r:id="rId57"/>
    <p:sldId id="338" r:id="rId58"/>
    <p:sldId id="339" r:id="rId59"/>
    <p:sldId id="342" r:id="rId60"/>
    <p:sldId id="340" r:id="rId61"/>
    <p:sldId id="341" r:id="rId62"/>
    <p:sldId id="343" r:id="rId63"/>
    <p:sldId id="344" r:id="rId64"/>
    <p:sldId id="345" r:id="rId65"/>
    <p:sldId id="363" r:id="rId66"/>
    <p:sldId id="346" r:id="rId67"/>
    <p:sldId id="374" r:id="rId68"/>
    <p:sldId id="375" r:id="rId69"/>
    <p:sldId id="376" r:id="rId70"/>
    <p:sldId id="377" r:id="rId71"/>
    <p:sldId id="380" r:id="rId72"/>
    <p:sldId id="378" r:id="rId73"/>
    <p:sldId id="379" r:id="rId74"/>
    <p:sldId id="381" r:id="rId75"/>
    <p:sldId id="382" r:id="rId76"/>
    <p:sldId id="383" r:id="rId77"/>
    <p:sldId id="384" r:id="rId78"/>
    <p:sldId id="385" r:id="rId79"/>
    <p:sldId id="458" r:id="rId80"/>
    <p:sldId id="459" r:id="rId81"/>
    <p:sldId id="390" r:id="rId82"/>
    <p:sldId id="391" r:id="rId83"/>
    <p:sldId id="392" r:id="rId84"/>
    <p:sldId id="393" r:id="rId85"/>
    <p:sldId id="394" r:id="rId86"/>
    <p:sldId id="395" r:id="rId87"/>
    <p:sldId id="396" r:id="rId88"/>
    <p:sldId id="397" r:id="rId89"/>
    <p:sldId id="401" r:id="rId90"/>
    <p:sldId id="402" r:id="rId91"/>
    <p:sldId id="403" r:id="rId92"/>
    <p:sldId id="410" r:id="rId93"/>
    <p:sldId id="411" r:id="rId94"/>
    <p:sldId id="420" r:id="rId95"/>
    <p:sldId id="421" r:id="rId96"/>
    <p:sldId id="422" r:id="rId97"/>
    <p:sldId id="434" r:id="rId98"/>
    <p:sldId id="435" r:id="rId99"/>
    <p:sldId id="436" r:id="rId100"/>
    <p:sldId id="451" r:id="rId101"/>
    <p:sldId id="452" r:id="rId102"/>
    <p:sldId id="453" r:id="rId103"/>
    <p:sldId id="454" r:id="rId104"/>
    <p:sldId id="455" r:id="rId105"/>
    <p:sldId id="456" r:id="rId106"/>
    <p:sldId id="457" r:id="rId10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14" autoAdjust="0"/>
    <p:restoredTop sz="94660"/>
  </p:normalViewPr>
  <p:slideViewPr>
    <p:cSldViewPr>
      <p:cViewPr varScale="1">
        <p:scale>
          <a:sx n="74" d="100"/>
          <a:sy n="74" d="100"/>
        </p:scale>
        <p:origin x="-107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07" Type="http://schemas.openxmlformats.org/officeDocument/2006/relationships/slide" Target="slides/slide106.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110"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handoutMaster" Target="handoutMasters/handoutMaster1.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74F0FC0-3247-4B28-9DFA-39E10BE53642}" type="doc">
      <dgm:prSet loTypeId="urn:microsoft.com/office/officeart/2005/8/layout/process2" loCatId="process" qsTypeId="urn:microsoft.com/office/officeart/2005/8/quickstyle/simple1" qsCatId="simple" csTypeId="urn:microsoft.com/office/officeart/2005/8/colors/accent1_2" csCatId="accent1" phldr="1"/>
      <dgm:spPr/>
    </dgm:pt>
    <dgm:pt modelId="{35B17266-DA9F-4A62-AE9D-F4B4F9CA9B3B}">
      <dgm:prSet phldrT="[Text]" custT="1"/>
      <dgm:spPr/>
      <dgm:t>
        <a:bodyPr/>
        <a:lstStyle/>
        <a:p>
          <a:r>
            <a:rPr lang="en-US" sz="2400" dirty="0" smtClean="0">
              <a:solidFill>
                <a:schemeClr val="tx1"/>
              </a:solidFill>
            </a:rPr>
            <a:t>Description and Diagnosis</a:t>
          </a:r>
          <a:endParaRPr lang="en-US" sz="2400" dirty="0">
            <a:solidFill>
              <a:schemeClr val="tx1"/>
            </a:solidFill>
          </a:endParaRPr>
        </a:p>
      </dgm:t>
    </dgm:pt>
    <dgm:pt modelId="{CDA60CE9-A9A9-48B3-977B-8955B3BF2246}" type="parTrans" cxnId="{E986536C-3DA9-434E-9A3C-AB5BDA9B2AC2}">
      <dgm:prSet/>
      <dgm:spPr/>
      <dgm:t>
        <a:bodyPr/>
        <a:lstStyle/>
        <a:p>
          <a:endParaRPr lang="en-US"/>
        </a:p>
      </dgm:t>
    </dgm:pt>
    <dgm:pt modelId="{F4D3CAB6-2001-4E7D-8604-E3EBA3CC720A}" type="sibTrans" cxnId="{E986536C-3DA9-434E-9A3C-AB5BDA9B2AC2}">
      <dgm:prSet/>
      <dgm:spPr/>
      <dgm:t>
        <a:bodyPr/>
        <a:lstStyle/>
        <a:p>
          <a:endParaRPr lang="en-US">
            <a:solidFill>
              <a:schemeClr val="tx1"/>
            </a:solidFill>
          </a:endParaRPr>
        </a:p>
      </dgm:t>
    </dgm:pt>
    <dgm:pt modelId="{5CC10BBB-BF75-4DCD-8623-BA1133306612}">
      <dgm:prSet phldrT="[Text]" custT="1"/>
      <dgm:spPr>
        <a:solidFill>
          <a:schemeClr val="accent1">
            <a:lumMod val="75000"/>
          </a:schemeClr>
        </a:solidFill>
      </dgm:spPr>
      <dgm:t>
        <a:bodyPr/>
        <a:lstStyle/>
        <a:p>
          <a:r>
            <a:rPr lang="en-US" sz="2400" dirty="0" smtClean="0">
              <a:solidFill>
                <a:schemeClr val="tx1"/>
              </a:solidFill>
            </a:rPr>
            <a:t>Response Analysis</a:t>
          </a:r>
          <a:endParaRPr lang="en-US" sz="2400" dirty="0">
            <a:solidFill>
              <a:schemeClr val="tx1"/>
            </a:solidFill>
          </a:endParaRPr>
        </a:p>
      </dgm:t>
    </dgm:pt>
    <dgm:pt modelId="{3B67BA21-2213-4A96-A15C-DFBBAEF49902}" type="parTrans" cxnId="{09148587-B4E5-4EFB-8342-1A862B82C8B0}">
      <dgm:prSet/>
      <dgm:spPr/>
      <dgm:t>
        <a:bodyPr/>
        <a:lstStyle/>
        <a:p>
          <a:endParaRPr lang="en-US"/>
        </a:p>
      </dgm:t>
    </dgm:pt>
    <dgm:pt modelId="{F968D116-D6D2-4A77-B930-F9F477B134AF}" type="sibTrans" cxnId="{09148587-B4E5-4EFB-8342-1A862B82C8B0}">
      <dgm:prSet/>
      <dgm:spPr/>
      <dgm:t>
        <a:bodyPr/>
        <a:lstStyle/>
        <a:p>
          <a:endParaRPr lang="en-US">
            <a:solidFill>
              <a:schemeClr val="tx1"/>
            </a:solidFill>
          </a:endParaRPr>
        </a:p>
      </dgm:t>
    </dgm:pt>
    <dgm:pt modelId="{D98026A9-7B2E-4421-A5FE-C5ADADD7F519}">
      <dgm:prSet phldrT="[Text]" custT="1"/>
      <dgm:spPr/>
      <dgm:t>
        <a:bodyPr/>
        <a:lstStyle/>
        <a:p>
          <a:r>
            <a:rPr lang="en-US" sz="2400" dirty="0" smtClean="0">
              <a:solidFill>
                <a:schemeClr val="tx1"/>
              </a:solidFill>
            </a:rPr>
            <a:t>Project Planning </a:t>
          </a:r>
          <a:r>
            <a:rPr lang="en-US" sz="2400" dirty="0" smtClean="0">
              <a:solidFill>
                <a:schemeClr val="tx1"/>
              </a:solidFill>
            </a:rPr>
            <a:t>&amp; </a:t>
          </a:r>
          <a:r>
            <a:rPr lang="en-US" sz="2400" dirty="0" smtClean="0">
              <a:solidFill>
                <a:schemeClr val="tx1"/>
              </a:solidFill>
            </a:rPr>
            <a:t>Design</a:t>
          </a:r>
          <a:endParaRPr lang="en-US" sz="2400" dirty="0">
            <a:solidFill>
              <a:schemeClr val="tx1"/>
            </a:solidFill>
          </a:endParaRPr>
        </a:p>
      </dgm:t>
    </dgm:pt>
    <dgm:pt modelId="{BCF4627D-213D-4EB1-8383-5AF99625BBC4}" type="parTrans" cxnId="{876DDA67-12F3-4FA7-BBBC-B66B72B0A3B3}">
      <dgm:prSet/>
      <dgm:spPr/>
      <dgm:t>
        <a:bodyPr/>
        <a:lstStyle/>
        <a:p>
          <a:endParaRPr lang="en-US"/>
        </a:p>
      </dgm:t>
    </dgm:pt>
    <dgm:pt modelId="{0B1B5D4F-2B1E-42E2-AB2C-FE2172FC90A5}" type="sibTrans" cxnId="{876DDA67-12F3-4FA7-BBBC-B66B72B0A3B3}">
      <dgm:prSet/>
      <dgm:spPr/>
      <dgm:t>
        <a:bodyPr/>
        <a:lstStyle/>
        <a:p>
          <a:endParaRPr lang="en-US">
            <a:solidFill>
              <a:schemeClr val="tx1"/>
            </a:solidFill>
          </a:endParaRPr>
        </a:p>
      </dgm:t>
    </dgm:pt>
    <dgm:pt modelId="{8D88E8CB-52D3-4110-A98B-1317C939053E}">
      <dgm:prSet custT="1"/>
      <dgm:spPr/>
      <dgm:t>
        <a:bodyPr/>
        <a:lstStyle/>
        <a:p>
          <a:r>
            <a:rPr lang="en-US" sz="2400" dirty="0" smtClean="0">
              <a:solidFill>
                <a:schemeClr val="tx1"/>
              </a:solidFill>
            </a:rPr>
            <a:t>Project Implementation</a:t>
          </a:r>
          <a:endParaRPr lang="en-US" sz="2400" dirty="0">
            <a:solidFill>
              <a:schemeClr val="tx1"/>
            </a:solidFill>
          </a:endParaRPr>
        </a:p>
      </dgm:t>
    </dgm:pt>
    <dgm:pt modelId="{C7B4A9D1-8C52-4496-9415-752197BC7824}" type="parTrans" cxnId="{5A87B646-8C19-4988-9F5D-A468BF17EB69}">
      <dgm:prSet/>
      <dgm:spPr/>
      <dgm:t>
        <a:bodyPr/>
        <a:lstStyle/>
        <a:p>
          <a:endParaRPr lang="en-US"/>
        </a:p>
      </dgm:t>
    </dgm:pt>
    <dgm:pt modelId="{4E8DBD4D-A2B8-4BA8-903C-BD43A634C0BD}" type="sibTrans" cxnId="{5A87B646-8C19-4988-9F5D-A468BF17EB69}">
      <dgm:prSet/>
      <dgm:spPr/>
      <dgm:t>
        <a:bodyPr/>
        <a:lstStyle/>
        <a:p>
          <a:endParaRPr lang="en-US">
            <a:solidFill>
              <a:schemeClr val="tx1"/>
            </a:solidFill>
          </a:endParaRPr>
        </a:p>
      </dgm:t>
    </dgm:pt>
    <dgm:pt modelId="{85FFAFB3-85A6-44A7-AF12-A74AA48EB12C}">
      <dgm:prSet custT="1"/>
      <dgm:spPr/>
      <dgm:t>
        <a:bodyPr/>
        <a:lstStyle/>
        <a:p>
          <a:r>
            <a:rPr lang="en-US" sz="2400" dirty="0" smtClean="0">
              <a:solidFill>
                <a:schemeClr val="tx1"/>
              </a:solidFill>
            </a:rPr>
            <a:t>Monitoring </a:t>
          </a:r>
          <a:r>
            <a:rPr lang="en-US" sz="2400" dirty="0" smtClean="0">
              <a:solidFill>
                <a:schemeClr val="tx1"/>
              </a:solidFill>
            </a:rPr>
            <a:t>&amp; </a:t>
          </a:r>
          <a:r>
            <a:rPr lang="en-US" sz="2400" dirty="0" smtClean="0">
              <a:solidFill>
                <a:schemeClr val="tx1"/>
              </a:solidFill>
            </a:rPr>
            <a:t>Evaluation</a:t>
          </a:r>
          <a:endParaRPr lang="en-US" sz="2400" dirty="0">
            <a:solidFill>
              <a:schemeClr val="tx1"/>
            </a:solidFill>
          </a:endParaRPr>
        </a:p>
      </dgm:t>
    </dgm:pt>
    <dgm:pt modelId="{24300B82-F449-4EAF-9C03-99C8B1AF1D05}" type="parTrans" cxnId="{139BAE59-53BC-4394-9B8D-4809F982F599}">
      <dgm:prSet/>
      <dgm:spPr/>
      <dgm:t>
        <a:bodyPr/>
        <a:lstStyle/>
        <a:p>
          <a:endParaRPr lang="en-US"/>
        </a:p>
      </dgm:t>
    </dgm:pt>
    <dgm:pt modelId="{B0F43B7F-455E-4BAC-957A-43E1546748E6}" type="sibTrans" cxnId="{139BAE59-53BC-4394-9B8D-4809F982F599}">
      <dgm:prSet/>
      <dgm:spPr/>
      <dgm:t>
        <a:bodyPr/>
        <a:lstStyle/>
        <a:p>
          <a:endParaRPr lang="en-US"/>
        </a:p>
      </dgm:t>
    </dgm:pt>
    <dgm:pt modelId="{A629A0E2-F557-4CBA-98D6-C7FB7AF76C9F}" type="pres">
      <dgm:prSet presAssocID="{374F0FC0-3247-4B28-9DFA-39E10BE53642}" presName="linearFlow" presStyleCnt="0">
        <dgm:presLayoutVars>
          <dgm:resizeHandles val="exact"/>
        </dgm:presLayoutVars>
      </dgm:prSet>
      <dgm:spPr/>
    </dgm:pt>
    <dgm:pt modelId="{728185E1-A917-4939-B544-E06D6EB95029}" type="pres">
      <dgm:prSet presAssocID="{35B17266-DA9F-4A62-AE9D-F4B4F9CA9B3B}" presName="node" presStyleLbl="node1" presStyleIdx="0" presStyleCnt="5" custScaleX="167087" custScaleY="194872">
        <dgm:presLayoutVars>
          <dgm:bulletEnabled val="1"/>
        </dgm:presLayoutVars>
      </dgm:prSet>
      <dgm:spPr/>
      <dgm:t>
        <a:bodyPr/>
        <a:lstStyle/>
        <a:p>
          <a:endParaRPr lang="en-US"/>
        </a:p>
      </dgm:t>
    </dgm:pt>
    <dgm:pt modelId="{E61777AA-60F2-4FE0-B00D-177F70F73864}" type="pres">
      <dgm:prSet presAssocID="{F4D3CAB6-2001-4E7D-8604-E3EBA3CC720A}" presName="sibTrans" presStyleLbl="sibTrans2D1" presStyleIdx="0" presStyleCnt="4" custScaleX="100001" custScaleY="100001"/>
      <dgm:spPr/>
      <dgm:t>
        <a:bodyPr/>
        <a:lstStyle/>
        <a:p>
          <a:endParaRPr lang="en-US"/>
        </a:p>
      </dgm:t>
    </dgm:pt>
    <dgm:pt modelId="{5A04C801-1B96-412E-92B8-4E8987061D14}" type="pres">
      <dgm:prSet presAssocID="{F4D3CAB6-2001-4E7D-8604-E3EBA3CC720A}" presName="connectorText" presStyleLbl="sibTrans2D1" presStyleIdx="0" presStyleCnt="4"/>
      <dgm:spPr/>
      <dgm:t>
        <a:bodyPr/>
        <a:lstStyle/>
        <a:p>
          <a:endParaRPr lang="en-US"/>
        </a:p>
      </dgm:t>
    </dgm:pt>
    <dgm:pt modelId="{F487D2C3-1A57-466E-AC47-5B934C513950}" type="pres">
      <dgm:prSet presAssocID="{5CC10BBB-BF75-4DCD-8623-BA1133306612}" presName="node" presStyleLbl="node1" presStyleIdx="1" presStyleCnt="5" custScaleX="163372" custScaleY="177156">
        <dgm:presLayoutVars>
          <dgm:bulletEnabled val="1"/>
        </dgm:presLayoutVars>
      </dgm:prSet>
      <dgm:spPr/>
      <dgm:t>
        <a:bodyPr/>
        <a:lstStyle/>
        <a:p>
          <a:endParaRPr lang="en-US"/>
        </a:p>
      </dgm:t>
    </dgm:pt>
    <dgm:pt modelId="{D3BC20B9-54CC-4BF2-9B5D-FCDC7097991B}" type="pres">
      <dgm:prSet presAssocID="{F968D116-D6D2-4A77-B930-F9F477B134AF}" presName="sibTrans" presStyleLbl="sibTrans2D1" presStyleIdx="1" presStyleCnt="4"/>
      <dgm:spPr/>
      <dgm:t>
        <a:bodyPr/>
        <a:lstStyle/>
        <a:p>
          <a:endParaRPr lang="en-US"/>
        </a:p>
      </dgm:t>
    </dgm:pt>
    <dgm:pt modelId="{01597B8D-CA5C-4ABE-9055-A236E2268BCF}" type="pres">
      <dgm:prSet presAssocID="{F968D116-D6D2-4A77-B930-F9F477B134AF}" presName="connectorText" presStyleLbl="sibTrans2D1" presStyleIdx="1" presStyleCnt="4"/>
      <dgm:spPr/>
      <dgm:t>
        <a:bodyPr/>
        <a:lstStyle/>
        <a:p>
          <a:endParaRPr lang="en-US"/>
        </a:p>
      </dgm:t>
    </dgm:pt>
    <dgm:pt modelId="{A89A1CDF-CD6E-468F-81E5-B16C65BA9A2C}" type="pres">
      <dgm:prSet presAssocID="{D98026A9-7B2E-4421-A5FE-C5ADADD7F519}" presName="node" presStyleLbl="node1" presStyleIdx="2" presStyleCnt="5" custScaleX="159838" custScaleY="161051">
        <dgm:presLayoutVars>
          <dgm:bulletEnabled val="1"/>
        </dgm:presLayoutVars>
      </dgm:prSet>
      <dgm:spPr/>
      <dgm:t>
        <a:bodyPr/>
        <a:lstStyle/>
        <a:p>
          <a:endParaRPr lang="en-US"/>
        </a:p>
      </dgm:t>
    </dgm:pt>
    <dgm:pt modelId="{A757E2FC-8D9A-4911-A021-4FB6802C1BDD}" type="pres">
      <dgm:prSet presAssocID="{0B1B5D4F-2B1E-42E2-AB2C-FE2172FC90A5}" presName="sibTrans" presStyleLbl="sibTrans2D1" presStyleIdx="2" presStyleCnt="4"/>
      <dgm:spPr/>
      <dgm:t>
        <a:bodyPr/>
        <a:lstStyle/>
        <a:p>
          <a:endParaRPr lang="en-US"/>
        </a:p>
      </dgm:t>
    </dgm:pt>
    <dgm:pt modelId="{0600B3F4-3148-4EEF-9AAE-D7DC22DA53EC}" type="pres">
      <dgm:prSet presAssocID="{0B1B5D4F-2B1E-42E2-AB2C-FE2172FC90A5}" presName="connectorText" presStyleLbl="sibTrans2D1" presStyleIdx="2" presStyleCnt="4"/>
      <dgm:spPr/>
      <dgm:t>
        <a:bodyPr/>
        <a:lstStyle/>
        <a:p>
          <a:endParaRPr lang="en-US"/>
        </a:p>
      </dgm:t>
    </dgm:pt>
    <dgm:pt modelId="{7BA2F125-D668-4E87-9B07-F75EF283999F}" type="pres">
      <dgm:prSet presAssocID="{8D88E8CB-52D3-4110-A98B-1317C939053E}" presName="node" presStyleLbl="node1" presStyleIdx="3" presStyleCnt="5" custScaleX="161051" custScaleY="161051">
        <dgm:presLayoutVars>
          <dgm:bulletEnabled val="1"/>
        </dgm:presLayoutVars>
      </dgm:prSet>
      <dgm:spPr/>
      <dgm:t>
        <a:bodyPr/>
        <a:lstStyle/>
        <a:p>
          <a:endParaRPr lang="en-US"/>
        </a:p>
      </dgm:t>
    </dgm:pt>
    <dgm:pt modelId="{54DC394B-7661-429F-834C-C78703254406}" type="pres">
      <dgm:prSet presAssocID="{4E8DBD4D-A2B8-4BA8-903C-BD43A634C0BD}" presName="sibTrans" presStyleLbl="sibTrans2D1" presStyleIdx="3" presStyleCnt="4"/>
      <dgm:spPr/>
      <dgm:t>
        <a:bodyPr/>
        <a:lstStyle/>
        <a:p>
          <a:endParaRPr lang="en-US"/>
        </a:p>
      </dgm:t>
    </dgm:pt>
    <dgm:pt modelId="{E4E7E780-B329-4C9C-A2BE-6F1D771B83B7}" type="pres">
      <dgm:prSet presAssocID="{4E8DBD4D-A2B8-4BA8-903C-BD43A634C0BD}" presName="connectorText" presStyleLbl="sibTrans2D1" presStyleIdx="3" presStyleCnt="4"/>
      <dgm:spPr/>
      <dgm:t>
        <a:bodyPr/>
        <a:lstStyle/>
        <a:p>
          <a:endParaRPr lang="en-US"/>
        </a:p>
      </dgm:t>
    </dgm:pt>
    <dgm:pt modelId="{BBF51A74-B00C-4117-AC34-AE4BB294C679}" type="pres">
      <dgm:prSet presAssocID="{85FFAFB3-85A6-44A7-AF12-A74AA48EB12C}" presName="node" presStyleLbl="node1" presStyleIdx="4" presStyleCnt="5" custScaleX="161051" custScaleY="161051">
        <dgm:presLayoutVars>
          <dgm:bulletEnabled val="1"/>
        </dgm:presLayoutVars>
      </dgm:prSet>
      <dgm:spPr/>
      <dgm:t>
        <a:bodyPr/>
        <a:lstStyle/>
        <a:p>
          <a:endParaRPr lang="en-US"/>
        </a:p>
      </dgm:t>
    </dgm:pt>
  </dgm:ptLst>
  <dgm:cxnLst>
    <dgm:cxn modelId="{09148587-B4E5-4EFB-8342-1A862B82C8B0}" srcId="{374F0FC0-3247-4B28-9DFA-39E10BE53642}" destId="{5CC10BBB-BF75-4DCD-8623-BA1133306612}" srcOrd="1" destOrd="0" parTransId="{3B67BA21-2213-4A96-A15C-DFBBAEF49902}" sibTransId="{F968D116-D6D2-4A77-B930-F9F477B134AF}"/>
    <dgm:cxn modelId="{139BAE59-53BC-4394-9B8D-4809F982F599}" srcId="{374F0FC0-3247-4B28-9DFA-39E10BE53642}" destId="{85FFAFB3-85A6-44A7-AF12-A74AA48EB12C}" srcOrd="4" destOrd="0" parTransId="{24300B82-F449-4EAF-9C03-99C8B1AF1D05}" sibTransId="{B0F43B7F-455E-4BAC-957A-43E1546748E6}"/>
    <dgm:cxn modelId="{275F8F10-484E-4464-85C8-DFCDE2CCB446}" type="presOf" srcId="{F4D3CAB6-2001-4E7D-8604-E3EBA3CC720A}" destId="{5A04C801-1B96-412E-92B8-4E8987061D14}" srcOrd="1" destOrd="0" presId="urn:microsoft.com/office/officeart/2005/8/layout/process2"/>
    <dgm:cxn modelId="{876DDA67-12F3-4FA7-BBBC-B66B72B0A3B3}" srcId="{374F0FC0-3247-4B28-9DFA-39E10BE53642}" destId="{D98026A9-7B2E-4421-A5FE-C5ADADD7F519}" srcOrd="2" destOrd="0" parTransId="{BCF4627D-213D-4EB1-8383-5AF99625BBC4}" sibTransId="{0B1B5D4F-2B1E-42E2-AB2C-FE2172FC90A5}"/>
    <dgm:cxn modelId="{7A09906A-A83D-45ED-A5FE-71DC526E745A}" type="presOf" srcId="{5CC10BBB-BF75-4DCD-8623-BA1133306612}" destId="{F487D2C3-1A57-466E-AC47-5B934C513950}" srcOrd="0" destOrd="0" presId="urn:microsoft.com/office/officeart/2005/8/layout/process2"/>
    <dgm:cxn modelId="{2E11F318-F447-41C3-819E-CA1DF54A12CC}" type="presOf" srcId="{D98026A9-7B2E-4421-A5FE-C5ADADD7F519}" destId="{A89A1CDF-CD6E-468F-81E5-B16C65BA9A2C}" srcOrd="0" destOrd="0" presId="urn:microsoft.com/office/officeart/2005/8/layout/process2"/>
    <dgm:cxn modelId="{CB5FC2CF-029C-4A27-A290-236EB29F843F}" type="presOf" srcId="{4E8DBD4D-A2B8-4BA8-903C-BD43A634C0BD}" destId="{54DC394B-7661-429F-834C-C78703254406}" srcOrd="0" destOrd="0" presId="urn:microsoft.com/office/officeart/2005/8/layout/process2"/>
    <dgm:cxn modelId="{94E2DBA2-89EF-486A-85F9-2EA359B83AAC}" type="presOf" srcId="{F968D116-D6D2-4A77-B930-F9F477B134AF}" destId="{01597B8D-CA5C-4ABE-9055-A236E2268BCF}" srcOrd="1" destOrd="0" presId="urn:microsoft.com/office/officeart/2005/8/layout/process2"/>
    <dgm:cxn modelId="{A7DBED09-60F4-4E39-A68C-DB55A2CC9C45}" type="presOf" srcId="{85FFAFB3-85A6-44A7-AF12-A74AA48EB12C}" destId="{BBF51A74-B00C-4117-AC34-AE4BB294C679}" srcOrd="0" destOrd="0" presId="urn:microsoft.com/office/officeart/2005/8/layout/process2"/>
    <dgm:cxn modelId="{63D1BD9F-62E2-477F-84C3-F1EA1B1BC0E5}" type="presOf" srcId="{F4D3CAB6-2001-4E7D-8604-E3EBA3CC720A}" destId="{E61777AA-60F2-4FE0-B00D-177F70F73864}" srcOrd="0" destOrd="0" presId="urn:microsoft.com/office/officeart/2005/8/layout/process2"/>
    <dgm:cxn modelId="{926DFABF-CA12-49C1-BD14-23A5C71999E2}" type="presOf" srcId="{0B1B5D4F-2B1E-42E2-AB2C-FE2172FC90A5}" destId="{A757E2FC-8D9A-4911-A021-4FB6802C1BDD}" srcOrd="0" destOrd="0" presId="urn:microsoft.com/office/officeart/2005/8/layout/process2"/>
    <dgm:cxn modelId="{5A87B646-8C19-4988-9F5D-A468BF17EB69}" srcId="{374F0FC0-3247-4B28-9DFA-39E10BE53642}" destId="{8D88E8CB-52D3-4110-A98B-1317C939053E}" srcOrd="3" destOrd="0" parTransId="{C7B4A9D1-8C52-4496-9415-752197BC7824}" sibTransId="{4E8DBD4D-A2B8-4BA8-903C-BD43A634C0BD}"/>
    <dgm:cxn modelId="{F9A05F7B-17A9-41E5-BA0E-07E186C79424}" type="presOf" srcId="{4E8DBD4D-A2B8-4BA8-903C-BD43A634C0BD}" destId="{E4E7E780-B329-4C9C-A2BE-6F1D771B83B7}" srcOrd="1" destOrd="0" presId="urn:microsoft.com/office/officeart/2005/8/layout/process2"/>
    <dgm:cxn modelId="{F6D98E70-6A10-45A2-A136-196551EED326}" type="presOf" srcId="{35B17266-DA9F-4A62-AE9D-F4B4F9CA9B3B}" destId="{728185E1-A917-4939-B544-E06D6EB95029}" srcOrd="0" destOrd="0" presId="urn:microsoft.com/office/officeart/2005/8/layout/process2"/>
    <dgm:cxn modelId="{E986536C-3DA9-434E-9A3C-AB5BDA9B2AC2}" srcId="{374F0FC0-3247-4B28-9DFA-39E10BE53642}" destId="{35B17266-DA9F-4A62-AE9D-F4B4F9CA9B3B}" srcOrd="0" destOrd="0" parTransId="{CDA60CE9-A9A9-48B3-977B-8955B3BF2246}" sibTransId="{F4D3CAB6-2001-4E7D-8604-E3EBA3CC720A}"/>
    <dgm:cxn modelId="{22B4B8E1-3BA8-4031-879A-1D3EE224A14F}" type="presOf" srcId="{8D88E8CB-52D3-4110-A98B-1317C939053E}" destId="{7BA2F125-D668-4E87-9B07-F75EF283999F}" srcOrd="0" destOrd="0" presId="urn:microsoft.com/office/officeart/2005/8/layout/process2"/>
    <dgm:cxn modelId="{E0A3BE8A-3E36-4DB6-A08E-FEA16C5848D4}" type="presOf" srcId="{0B1B5D4F-2B1E-42E2-AB2C-FE2172FC90A5}" destId="{0600B3F4-3148-4EEF-9AAE-D7DC22DA53EC}" srcOrd="1" destOrd="0" presId="urn:microsoft.com/office/officeart/2005/8/layout/process2"/>
    <dgm:cxn modelId="{6AAFCC9C-C1D7-460A-BAB7-5831C3B80D19}" type="presOf" srcId="{374F0FC0-3247-4B28-9DFA-39E10BE53642}" destId="{A629A0E2-F557-4CBA-98D6-C7FB7AF76C9F}" srcOrd="0" destOrd="0" presId="urn:microsoft.com/office/officeart/2005/8/layout/process2"/>
    <dgm:cxn modelId="{D7B980B9-52BA-4927-8DE0-2B7B1C65F3C3}" type="presOf" srcId="{F968D116-D6D2-4A77-B930-F9F477B134AF}" destId="{D3BC20B9-54CC-4BF2-9B5D-FCDC7097991B}" srcOrd="0" destOrd="0" presId="urn:microsoft.com/office/officeart/2005/8/layout/process2"/>
    <dgm:cxn modelId="{E0281433-981F-415F-9BFB-3F936F7D2F96}" type="presParOf" srcId="{A629A0E2-F557-4CBA-98D6-C7FB7AF76C9F}" destId="{728185E1-A917-4939-B544-E06D6EB95029}" srcOrd="0" destOrd="0" presId="urn:microsoft.com/office/officeart/2005/8/layout/process2"/>
    <dgm:cxn modelId="{800F3D3B-8102-4788-A8CB-D995ED38495D}" type="presParOf" srcId="{A629A0E2-F557-4CBA-98D6-C7FB7AF76C9F}" destId="{E61777AA-60F2-4FE0-B00D-177F70F73864}" srcOrd="1" destOrd="0" presId="urn:microsoft.com/office/officeart/2005/8/layout/process2"/>
    <dgm:cxn modelId="{3AD00199-694B-4B1F-89B7-1138FBBD14FB}" type="presParOf" srcId="{E61777AA-60F2-4FE0-B00D-177F70F73864}" destId="{5A04C801-1B96-412E-92B8-4E8987061D14}" srcOrd="0" destOrd="0" presId="urn:microsoft.com/office/officeart/2005/8/layout/process2"/>
    <dgm:cxn modelId="{9E3FC801-9037-49E8-9E09-D7C4864D6D09}" type="presParOf" srcId="{A629A0E2-F557-4CBA-98D6-C7FB7AF76C9F}" destId="{F487D2C3-1A57-466E-AC47-5B934C513950}" srcOrd="2" destOrd="0" presId="urn:microsoft.com/office/officeart/2005/8/layout/process2"/>
    <dgm:cxn modelId="{E0922F98-1322-4BE7-8244-290ADFD59B0C}" type="presParOf" srcId="{A629A0E2-F557-4CBA-98D6-C7FB7AF76C9F}" destId="{D3BC20B9-54CC-4BF2-9B5D-FCDC7097991B}" srcOrd="3" destOrd="0" presId="urn:microsoft.com/office/officeart/2005/8/layout/process2"/>
    <dgm:cxn modelId="{B5157CBA-03AD-4D06-A6DE-1F6992D8A226}" type="presParOf" srcId="{D3BC20B9-54CC-4BF2-9B5D-FCDC7097991B}" destId="{01597B8D-CA5C-4ABE-9055-A236E2268BCF}" srcOrd="0" destOrd="0" presId="urn:microsoft.com/office/officeart/2005/8/layout/process2"/>
    <dgm:cxn modelId="{C720B93F-DBE6-4602-BB1D-807CC248D1B8}" type="presParOf" srcId="{A629A0E2-F557-4CBA-98D6-C7FB7AF76C9F}" destId="{A89A1CDF-CD6E-468F-81E5-B16C65BA9A2C}" srcOrd="4" destOrd="0" presId="urn:microsoft.com/office/officeart/2005/8/layout/process2"/>
    <dgm:cxn modelId="{C424B832-A2A9-4A06-867B-8BB4C39A427E}" type="presParOf" srcId="{A629A0E2-F557-4CBA-98D6-C7FB7AF76C9F}" destId="{A757E2FC-8D9A-4911-A021-4FB6802C1BDD}" srcOrd="5" destOrd="0" presId="urn:microsoft.com/office/officeart/2005/8/layout/process2"/>
    <dgm:cxn modelId="{6824C8D0-E581-4D09-BE5A-30799A988AB0}" type="presParOf" srcId="{A757E2FC-8D9A-4911-A021-4FB6802C1BDD}" destId="{0600B3F4-3148-4EEF-9AAE-D7DC22DA53EC}" srcOrd="0" destOrd="0" presId="urn:microsoft.com/office/officeart/2005/8/layout/process2"/>
    <dgm:cxn modelId="{B5D01E24-6F6B-401B-BDB5-8D30C4026C71}" type="presParOf" srcId="{A629A0E2-F557-4CBA-98D6-C7FB7AF76C9F}" destId="{7BA2F125-D668-4E87-9B07-F75EF283999F}" srcOrd="6" destOrd="0" presId="urn:microsoft.com/office/officeart/2005/8/layout/process2"/>
    <dgm:cxn modelId="{BBFD013A-B03A-4FFD-AEB8-C6EFEB69A922}" type="presParOf" srcId="{A629A0E2-F557-4CBA-98D6-C7FB7AF76C9F}" destId="{54DC394B-7661-429F-834C-C78703254406}" srcOrd="7" destOrd="0" presId="urn:microsoft.com/office/officeart/2005/8/layout/process2"/>
    <dgm:cxn modelId="{04E260B6-3328-4F1E-9D19-5F8AC44139AB}" type="presParOf" srcId="{54DC394B-7661-429F-834C-C78703254406}" destId="{E4E7E780-B329-4C9C-A2BE-6F1D771B83B7}" srcOrd="0" destOrd="0" presId="urn:microsoft.com/office/officeart/2005/8/layout/process2"/>
    <dgm:cxn modelId="{502D20AB-1878-40A3-9C9F-1226CCEEB377}" type="presParOf" srcId="{A629A0E2-F557-4CBA-98D6-C7FB7AF76C9F}" destId="{BBF51A74-B00C-4117-AC34-AE4BB294C679}" srcOrd="8" destOrd="0" presId="urn:microsoft.com/office/officeart/2005/8/layout/process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28185E1-A917-4939-B544-E06D6EB95029}">
      <dsp:nvSpPr>
        <dsp:cNvPr id="0" name=""/>
        <dsp:cNvSpPr/>
      </dsp:nvSpPr>
      <dsp:spPr>
        <a:xfrm>
          <a:off x="-27724" y="3455"/>
          <a:ext cx="2493848" cy="88530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solidFill>
                <a:schemeClr val="tx1"/>
              </a:solidFill>
            </a:rPr>
            <a:t>Description and Diagnosis</a:t>
          </a:r>
          <a:endParaRPr lang="en-US" sz="2400" kern="1200" dirty="0">
            <a:solidFill>
              <a:schemeClr val="tx1"/>
            </a:solidFill>
          </a:endParaRPr>
        </a:p>
      </dsp:txBody>
      <dsp:txXfrm>
        <a:off x="-27724" y="3455"/>
        <a:ext cx="2493848" cy="885303"/>
      </dsp:txXfrm>
    </dsp:sp>
    <dsp:sp modelId="{E61777AA-60F2-4FE0-B00D-177F70F73864}">
      <dsp:nvSpPr>
        <dsp:cNvPr id="0" name=""/>
        <dsp:cNvSpPr/>
      </dsp:nvSpPr>
      <dsp:spPr>
        <a:xfrm rot="5400000">
          <a:off x="1134017" y="900115"/>
          <a:ext cx="170364" cy="20443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n-US" sz="800" kern="1200">
            <a:solidFill>
              <a:schemeClr val="tx1"/>
            </a:solidFill>
          </a:endParaRPr>
        </a:p>
      </dsp:txBody>
      <dsp:txXfrm rot="5400000">
        <a:off x="1134017" y="900115"/>
        <a:ext cx="170364" cy="204437"/>
      </dsp:txXfrm>
    </dsp:sp>
    <dsp:sp modelId="{F487D2C3-1A57-466E-AC47-5B934C513950}">
      <dsp:nvSpPr>
        <dsp:cNvPr id="0" name=""/>
        <dsp:cNvSpPr/>
      </dsp:nvSpPr>
      <dsp:spPr>
        <a:xfrm>
          <a:off x="0" y="1115909"/>
          <a:ext cx="2438400" cy="804820"/>
        </a:xfrm>
        <a:prstGeom prst="roundRect">
          <a:avLst>
            <a:gd name="adj" fmla="val 10000"/>
          </a:avLst>
        </a:prstGeom>
        <a:solidFill>
          <a:schemeClr val="accent1">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solidFill>
                <a:schemeClr val="tx1"/>
              </a:solidFill>
            </a:rPr>
            <a:t>Response Analysis</a:t>
          </a:r>
          <a:endParaRPr lang="en-US" sz="2400" kern="1200" dirty="0">
            <a:solidFill>
              <a:schemeClr val="tx1"/>
            </a:solidFill>
          </a:endParaRPr>
        </a:p>
      </dsp:txBody>
      <dsp:txXfrm>
        <a:off x="0" y="1115909"/>
        <a:ext cx="2438400" cy="804820"/>
      </dsp:txXfrm>
    </dsp:sp>
    <dsp:sp modelId="{D3BC20B9-54CC-4BF2-9B5D-FCDC7097991B}">
      <dsp:nvSpPr>
        <dsp:cNvPr id="0" name=""/>
        <dsp:cNvSpPr/>
      </dsp:nvSpPr>
      <dsp:spPr>
        <a:xfrm rot="5400000">
          <a:off x="1134018" y="1932086"/>
          <a:ext cx="170362" cy="20443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n-US" sz="800" kern="1200">
            <a:solidFill>
              <a:schemeClr val="tx1"/>
            </a:solidFill>
          </a:endParaRPr>
        </a:p>
      </dsp:txBody>
      <dsp:txXfrm rot="5400000">
        <a:off x="1134018" y="1932086"/>
        <a:ext cx="170362" cy="204435"/>
      </dsp:txXfrm>
    </dsp:sp>
    <dsp:sp modelId="{A89A1CDF-CD6E-468F-81E5-B16C65BA9A2C}">
      <dsp:nvSpPr>
        <dsp:cNvPr id="0" name=""/>
        <dsp:cNvSpPr/>
      </dsp:nvSpPr>
      <dsp:spPr>
        <a:xfrm>
          <a:off x="26373" y="2147879"/>
          <a:ext cx="2385653" cy="73165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solidFill>
                <a:schemeClr val="tx1"/>
              </a:solidFill>
            </a:rPr>
            <a:t>Project Planning </a:t>
          </a:r>
          <a:r>
            <a:rPr lang="en-US" sz="2400" kern="1200" dirty="0" smtClean="0">
              <a:solidFill>
                <a:schemeClr val="tx1"/>
              </a:solidFill>
            </a:rPr>
            <a:t>&amp; </a:t>
          </a:r>
          <a:r>
            <a:rPr lang="en-US" sz="2400" kern="1200" dirty="0" smtClean="0">
              <a:solidFill>
                <a:schemeClr val="tx1"/>
              </a:solidFill>
            </a:rPr>
            <a:t>Design</a:t>
          </a:r>
          <a:endParaRPr lang="en-US" sz="2400" kern="1200" dirty="0">
            <a:solidFill>
              <a:schemeClr val="tx1"/>
            </a:solidFill>
          </a:endParaRPr>
        </a:p>
      </dsp:txBody>
      <dsp:txXfrm>
        <a:off x="26373" y="2147879"/>
        <a:ext cx="2385653" cy="731655"/>
      </dsp:txXfrm>
    </dsp:sp>
    <dsp:sp modelId="{A757E2FC-8D9A-4911-A021-4FB6802C1BDD}">
      <dsp:nvSpPr>
        <dsp:cNvPr id="0" name=""/>
        <dsp:cNvSpPr/>
      </dsp:nvSpPr>
      <dsp:spPr>
        <a:xfrm rot="5400000">
          <a:off x="1134018" y="2890892"/>
          <a:ext cx="170362" cy="20443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n-US" sz="800" kern="1200">
            <a:solidFill>
              <a:schemeClr val="tx1"/>
            </a:solidFill>
          </a:endParaRPr>
        </a:p>
      </dsp:txBody>
      <dsp:txXfrm rot="5400000">
        <a:off x="1134018" y="2890892"/>
        <a:ext cx="170362" cy="204435"/>
      </dsp:txXfrm>
    </dsp:sp>
    <dsp:sp modelId="{7BA2F125-D668-4E87-9B07-F75EF283999F}">
      <dsp:nvSpPr>
        <dsp:cNvPr id="0" name=""/>
        <dsp:cNvSpPr/>
      </dsp:nvSpPr>
      <dsp:spPr>
        <a:xfrm>
          <a:off x="17320" y="3106684"/>
          <a:ext cx="2403758" cy="73165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solidFill>
                <a:schemeClr val="tx1"/>
              </a:solidFill>
            </a:rPr>
            <a:t>Project Implementation</a:t>
          </a:r>
          <a:endParaRPr lang="en-US" sz="2400" kern="1200" dirty="0">
            <a:solidFill>
              <a:schemeClr val="tx1"/>
            </a:solidFill>
          </a:endParaRPr>
        </a:p>
      </dsp:txBody>
      <dsp:txXfrm>
        <a:off x="17320" y="3106684"/>
        <a:ext cx="2403758" cy="731655"/>
      </dsp:txXfrm>
    </dsp:sp>
    <dsp:sp modelId="{54DC394B-7661-429F-834C-C78703254406}">
      <dsp:nvSpPr>
        <dsp:cNvPr id="0" name=""/>
        <dsp:cNvSpPr/>
      </dsp:nvSpPr>
      <dsp:spPr>
        <a:xfrm rot="5400000">
          <a:off x="1134018" y="3849697"/>
          <a:ext cx="170362" cy="20443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n-US" sz="800" kern="1200">
            <a:solidFill>
              <a:schemeClr val="tx1"/>
            </a:solidFill>
          </a:endParaRPr>
        </a:p>
      </dsp:txBody>
      <dsp:txXfrm rot="5400000">
        <a:off x="1134018" y="3849697"/>
        <a:ext cx="170362" cy="204435"/>
      </dsp:txXfrm>
    </dsp:sp>
    <dsp:sp modelId="{BBF51A74-B00C-4117-AC34-AE4BB294C679}">
      <dsp:nvSpPr>
        <dsp:cNvPr id="0" name=""/>
        <dsp:cNvSpPr/>
      </dsp:nvSpPr>
      <dsp:spPr>
        <a:xfrm>
          <a:off x="17320" y="4065489"/>
          <a:ext cx="2403758" cy="73165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solidFill>
                <a:schemeClr val="tx1"/>
              </a:solidFill>
            </a:rPr>
            <a:t>Monitoring </a:t>
          </a:r>
          <a:r>
            <a:rPr lang="en-US" sz="2400" kern="1200" dirty="0" smtClean="0">
              <a:solidFill>
                <a:schemeClr val="tx1"/>
              </a:solidFill>
            </a:rPr>
            <a:t>&amp; </a:t>
          </a:r>
          <a:r>
            <a:rPr lang="en-US" sz="2400" kern="1200" dirty="0" smtClean="0">
              <a:solidFill>
                <a:schemeClr val="tx1"/>
              </a:solidFill>
            </a:rPr>
            <a:t>Evaluation</a:t>
          </a:r>
          <a:endParaRPr lang="en-US" sz="2400" kern="1200" dirty="0">
            <a:solidFill>
              <a:schemeClr val="tx1"/>
            </a:solidFill>
          </a:endParaRPr>
        </a:p>
      </dsp:txBody>
      <dsp:txXfrm>
        <a:off x="17320" y="4065489"/>
        <a:ext cx="2403758" cy="731655"/>
      </dsp:txXfrm>
    </dsp:sp>
  </dsp:spTree>
</dsp:drawing>
</file>

<file path=ppt/diagrams/layout1.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4032D9A-769C-4EB4-AB22-AF63E0EDEA70}" type="datetimeFigureOut">
              <a:rPr lang="en-US" smtClean="0"/>
              <a:pPr/>
              <a:t>10/30/2012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4E8FA1A-2FC9-4657-87A1-521A3AB19A7A}"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436658A-CC73-4BE8-9970-565C9E816A95}" type="datetimeFigureOut">
              <a:rPr lang="en-US" smtClean="0"/>
              <a:pPr/>
              <a:t>10/30/2012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B7B4BD6-1CB2-421F-BF88-0938BB02B6EA}"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1031"/>
          <p:cNvSpPr>
            <a:spLocks noGrp="1" noChangeArrowheads="1"/>
          </p:cNvSpPr>
          <p:nvPr>
            <p:ph type="sldNum" sz="quarter" idx="5"/>
          </p:nvPr>
        </p:nvSpPr>
        <p:spPr>
          <a:noFill/>
        </p:spPr>
        <p:txBody>
          <a:bodyPr/>
          <a:lstStyle/>
          <a:p>
            <a:fld id="{CB4E5CC8-F0F8-49FC-A076-6D490C0C9D58}" type="slidenum">
              <a:rPr lang="en-GB" altLang="en-GB" smtClean="0"/>
              <a:pPr/>
              <a:t>7</a:t>
            </a:fld>
            <a:endParaRPr lang="en-GB" altLang="en-GB" smtClean="0"/>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w="9525"/>
        </p:spPr>
        <p:txBody>
          <a:bodyP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56323"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a:defRPr/>
            </a:pPr>
            <a:r>
              <a:rPr lang="en-US" dirty="0" smtClean="0"/>
              <a:t>Evaluates what resource(s) will most effectively address a particular situation. </a:t>
            </a:r>
          </a:p>
          <a:p>
            <a:pPr>
              <a:defRPr/>
            </a:pPr>
            <a:r>
              <a:rPr lang="en-US" dirty="0" smtClean="0"/>
              <a:t>Links information (early warning, market information, needs assessment) to appropriate response options</a:t>
            </a:r>
          </a:p>
          <a:p>
            <a:pPr>
              <a:defRPr/>
            </a:pPr>
            <a:r>
              <a:rPr lang="en-US" dirty="0" smtClean="0"/>
              <a:t>Is evidence-based to support decision-makers</a:t>
            </a:r>
          </a:p>
          <a:p>
            <a:pPr>
              <a:defRPr/>
            </a:pPr>
            <a:r>
              <a:rPr lang="en-US" dirty="0" smtClean="0"/>
              <a:t>Analyzes the likely impact of alternative responses</a:t>
            </a:r>
          </a:p>
          <a:p>
            <a:endParaRPr lang="en-US" dirty="0" smtClean="0"/>
          </a:p>
        </p:txBody>
      </p:sp>
      <p:sp>
        <p:nvSpPr>
          <p:cNvPr id="4" name="Slide Number Placeholder 3"/>
          <p:cNvSpPr>
            <a:spLocks noGrp="1"/>
          </p:cNvSpPr>
          <p:nvPr>
            <p:ph type="sldNum" sz="quarter" idx="5"/>
          </p:nvPr>
        </p:nvSpPr>
        <p:spPr/>
        <p:txBody>
          <a:bodyPr/>
          <a:lstStyle/>
          <a:p>
            <a:pPr>
              <a:defRPr/>
            </a:pPr>
            <a:fld id="{47D3FD28-669C-498E-A232-1BB58A90D8E5}" type="slidenum">
              <a:rPr lang="en-US" smtClean="0"/>
              <a:pPr>
                <a:defRPr/>
              </a:pPr>
              <a:t>80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57347"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marL="228600" indent="-228600"/>
            <a:r>
              <a:rPr lang="en-US" dirty="0" smtClean="0"/>
              <a:t>Plenary – ask for definitions of demand-side (access) and supply-side (availability). Ask for answers to each question.</a:t>
            </a:r>
          </a:p>
          <a:p>
            <a:pPr marL="228600" indent="-228600"/>
            <a:endParaRPr lang="en-US" dirty="0" smtClean="0"/>
          </a:p>
          <a:p>
            <a:pPr marL="228600" marR="0" indent="-228600" algn="l" defTabSz="914400" rtl="0" eaLnBrk="0" fontAlgn="base" latinLnBrk="0" hangingPunct="0">
              <a:lnSpc>
                <a:spcPct val="100000"/>
              </a:lnSpc>
              <a:spcBef>
                <a:spcPct val="30000"/>
              </a:spcBef>
              <a:spcAft>
                <a:spcPct val="0"/>
              </a:spcAft>
              <a:buClrTx/>
              <a:buSzTx/>
              <a:buFontTx/>
              <a:buAutoNum type="arabicPeriod"/>
              <a:tabLst/>
              <a:defRPr/>
            </a:pPr>
            <a:r>
              <a:rPr lang="en-US" b="1" dirty="0" smtClean="0"/>
              <a:t>Impact of treating demand-side problem with supply-side response? </a:t>
            </a:r>
            <a:r>
              <a:rPr lang="en-US" dirty="0" smtClean="0"/>
              <a:t>Displace purchases, decreased prices for producers/traders, producer and trader disincentives, exit of market actors, high transaction costs of selling in-kind assistance</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smtClean="0"/>
          </a:p>
          <a:p>
            <a:pPr marL="228600" marR="0" indent="-228600" algn="l" defTabSz="914400" rtl="0" eaLnBrk="0" fontAlgn="base" latinLnBrk="0" hangingPunct="0">
              <a:lnSpc>
                <a:spcPct val="100000"/>
              </a:lnSpc>
              <a:spcBef>
                <a:spcPct val="30000"/>
              </a:spcBef>
              <a:spcAft>
                <a:spcPct val="0"/>
              </a:spcAft>
              <a:buClrTx/>
              <a:buSzTx/>
              <a:buFont typeface="+mj-lt"/>
              <a:buAutoNum type="arabicPeriod" startAt="2"/>
              <a:tabLst/>
              <a:defRPr/>
            </a:pPr>
            <a:r>
              <a:rPr lang="en-US" b="1" dirty="0" smtClean="0"/>
              <a:t>Impact of treating supply-side problem with demand-side response?</a:t>
            </a:r>
            <a:r>
              <a:rPr lang="en-US" b="1" baseline="0" dirty="0" smtClean="0"/>
              <a:t> </a:t>
            </a:r>
            <a:r>
              <a:rPr lang="en-US" dirty="0" smtClean="0"/>
              <a:t>Inflation, decreased purchasing power, decrease real value of assistance, food unavailability</a:t>
            </a:r>
          </a:p>
        </p:txBody>
      </p:sp>
      <p:sp>
        <p:nvSpPr>
          <p:cNvPr id="4" name="Slide Number Placeholder 3"/>
          <p:cNvSpPr>
            <a:spLocks noGrp="1"/>
          </p:cNvSpPr>
          <p:nvPr>
            <p:ph type="sldNum" sz="quarter" idx="5"/>
          </p:nvPr>
        </p:nvSpPr>
        <p:spPr/>
        <p:txBody>
          <a:bodyPr/>
          <a:lstStyle/>
          <a:p>
            <a:pPr>
              <a:defRPr/>
            </a:pPr>
            <a:fld id="{8BB1CAD4-64FA-47FA-B8DD-905D7A83F257}" type="slidenum">
              <a:rPr lang="en-US" smtClean="0"/>
              <a:pPr>
                <a:defRPr/>
              </a:pPr>
              <a:t>81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57347"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marL="228600" indent="-228600"/>
            <a:r>
              <a:rPr lang="en-US" dirty="0" smtClean="0"/>
              <a:t>Plenary – ask for definitions of demand-side (access) and supply-side (availability). Ask for answers to each question.</a:t>
            </a:r>
          </a:p>
          <a:p>
            <a:pPr marL="228600" indent="-228600"/>
            <a:endParaRPr lang="en-US" dirty="0" smtClean="0"/>
          </a:p>
          <a:p>
            <a:pPr marL="228600" marR="0" indent="-228600" algn="l" defTabSz="914400" rtl="0" eaLnBrk="0" fontAlgn="base" latinLnBrk="0" hangingPunct="0">
              <a:lnSpc>
                <a:spcPct val="100000"/>
              </a:lnSpc>
              <a:spcBef>
                <a:spcPct val="30000"/>
              </a:spcBef>
              <a:spcAft>
                <a:spcPct val="0"/>
              </a:spcAft>
              <a:buClrTx/>
              <a:buSzTx/>
              <a:buFontTx/>
              <a:buAutoNum type="arabicPeriod"/>
              <a:tabLst/>
              <a:defRPr/>
            </a:pPr>
            <a:r>
              <a:rPr lang="en-US" b="1" dirty="0" smtClean="0"/>
              <a:t>Impact of treating demand-side problem with supply-side response? </a:t>
            </a:r>
            <a:r>
              <a:rPr lang="en-US" dirty="0" smtClean="0"/>
              <a:t>Displace purchases, decreased prices for producers/traders, producer and trader disincentives, exit of market actors, high transaction costs of selling in-kind assistance</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smtClean="0"/>
          </a:p>
          <a:p>
            <a:pPr marL="228600" marR="0" indent="-228600" algn="l" defTabSz="914400" rtl="0" eaLnBrk="0" fontAlgn="base" latinLnBrk="0" hangingPunct="0">
              <a:lnSpc>
                <a:spcPct val="100000"/>
              </a:lnSpc>
              <a:spcBef>
                <a:spcPct val="30000"/>
              </a:spcBef>
              <a:spcAft>
                <a:spcPct val="0"/>
              </a:spcAft>
              <a:buClrTx/>
              <a:buSzTx/>
              <a:buFont typeface="+mj-lt"/>
              <a:buAutoNum type="arabicPeriod" startAt="2"/>
              <a:tabLst/>
              <a:defRPr/>
            </a:pPr>
            <a:r>
              <a:rPr lang="en-US" b="1" dirty="0" smtClean="0"/>
              <a:t>Impact of treating supply-side problem with demand-side response?</a:t>
            </a:r>
            <a:r>
              <a:rPr lang="en-US" b="1" baseline="0" dirty="0" smtClean="0"/>
              <a:t> </a:t>
            </a:r>
            <a:r>
              <a:rPr lang="en-US" dirty="0" smtClean="0"/>
              <a:t>Inflation, decreased purchasing power, decrease real value of assistance, food unavailability</a:t>
            </a:r>
          </a:p>
        </p:txBody>
      </p:sp>
      <p:sp>
        <p:nvSpPr>
          <p:cNvPr id="4" name="Slide Number Placeholder 3"/>
          <p:cNvSpPr>
            <a:spLocks noGrp="1"/>
          </p:cNvSpPr>
          <p:nvPr>
            <p:ph type="sldNum" sz="quarter" idx="5"/>
          </p:nvPr>
        </p:nvSpPr>
        <p:spPr/>
        <p:txBody>
          <a:bodyPr/>
          <a:lstStyle/>
          <a:p>
            <a:pPr>
              <a:defRPr/>
            </a:pPr>
            <a:fld id="{8BB1CAD4-64FA-47FA-B8DD-905D7A83F257}" type="slidenum">
              <a:rPr lang="en-US" smtClean="0"/>
              <a:pPr>
                <a:defRPr/>
              </a:pPr>
              <a:t>82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57347"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marL="228600" indent="-228600"/>
            <a:r>
              <a:rPr lang="en-US" dirty="0" smtClean="0"/>
              <a:t>Plenary – ask for definitions of demand-side (access) and supply-side (availability). Ask for answers to each question.</a:t>
            </a:r>
          </a:p>
          <a:p>
            <a:pPr marL="228600" indent="-228600"/>
            <a:endParaRPr lang="en-US" dirty="0" smtClean="0"/>
          </a:p>
          <a:p>
            <a:pPr marL="228600" marR="0" indent="-228600" algn="l" defTabSz="914400" rtl="0" eaLnBrk="0" fontAlgn="base" latinLnBrk="0" hangingPunct="0">
              <a:lnSpc>
                <a:spcPct val="100000"/>
              </a:lnSpc>
              <a:spcBef>
                <a:spcPct val="30000"/>
              </a:spcBef>
              <a:spcAft>
                <a:spcPct val="0"/>
              </a:spcAft>
              <a:buClrTx/>
              <a:buSzTx/>
              <a:buFontTx/>
              <a:buAutoNum type="arabicPeriod"/>
              <a:tabLst/>
              <a:defRPr/>
            </a:pPr>
            <a:r>
              <a:rPr lang="en-US" b="1" dirty="0" smtClean="0"/>
              <a:t>Impact of treating demand-side problem with supply-side response? </a:t>
            </a:r>
            <a:r>
              <a:rPr lang="en-US" dirty="0" smtClean="0"/>
              <a:t>Displace purchases, decreased prices for producers/traders, producer and trader disincentives, exit of market actors, high transaction costs of selling in-kind assistance</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smtClean="0"/>
          </a:p>
          <a:p>
            <a:pPr marL="228600" marR="0" indent="-228600" algn="l" defTabSz="914400" rtl="0" eaLnBrk="0" fontAlgn="base" latinLnBrk="0" hangingPunct="0">
              <a:lnSpc>
                <a:spcPct val="100000"/>
              </a:lnSpc>
              <a:spcBef>
                <a:spcPct val="30000"/>
              </a:spcBef>
              <a:spcAft>
                <a:spcPct val="0"/>
              </a:spcAft>
              <a:buClrTx/>
              <a:buSzTx/>
              <a:buFont typeface="+mj-lt"/>
              <a:buAutoNum type="arabicPeriod" startAt="2"/>
              <a:tabLst/>
              <a:defRPr/>
            </a:pPr>
            <a:r>
              <a:rPr lang="en-US" b="1" dirty="0" smtClean="0"/>
              <a:t>Impact of treating supply-side problem with demand-side response?</a:t>
            </a:r>
            <a:r>
              <a:rPr lang="en-US" b="1" baseline="0" dirty="0" smtClean="0"/>
              <a:t> </a:t>
            </a:r>
            <a:r>
              <a:rPr lang="en-US" dirty="0" smtClean="0"/>
              <a:t>Inflation, decreased purchasing power, decrease real value of assistance, food unavailability</a:t>
            </a:r>
          </a:p>
        </p:txBody>
      </p:sp>
      <p:sp>
        <p:nvSpPr>
          <p:cNvPr id="4" name="Slide Number Placeholder 3"/>
          <p:cNvSpPr>
            <a:spLocks noGrp="1"/>
          </p:cNvSpPr>
          <p:nvPr>
            <p:ph type="sldNum" sz="quarter" idx="5"/>
          </p:nvPr>
        </p:nvSpPr>
        <p:spPr/>
        <p:txBody>
          <a:bodyPr/>
          <a:lstStyle/>
          <a:p>
            <a:pPr>
              <a:defRPr/>
            </a:pPr>
            <a:fld id="{8BB1CAD4-64FA-47FA-B8DD-905D7A83F257}" type="slidenum">
              <a:rPr lang="en-US" smtClean="0"/>
              <a:pPr>
                <a:defRPr/>
              </a:pPr>
              <a:t>83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57347"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marL="228600" indent="-228600"/>
            <a:r>
              <a:rPr lang="en-US" dirty="0" smtClean="0"/>
              <a:t>Plenary – ask for definitions of demand-side (access) and supply-side (availability). Ask for answers to each question.</a:t>
            </a:r>
          </a:p>
          <a:p>
            <a:pPr marL="228600" indent="-228600"/>
            <a:endParaRPr lang="en-US" dirty="0" smtClean="0"/>
          </a:p>
          <a:p>
            <a:pPr marL="228600" marR="0" indent="-228600" algn="l" defTabSz="914400" rtl="0" eaLnBrk="0" fontAlgn="base" latinLnBrk="0" hangingPunct="0">
              <a:lnSpc>
                <a:spcPct val="100000"/>
              </a:lnSpc>
              <a:spcBef>
                <a:spcPct val="30000"/>
              </a:spcBef>
              <a:spcAft>
                <a:spcPct val="0"/>
              </a:spcAft>
              <a:buClrTx/>
              <a:buSzTx/>
              <a:buFontTx/>
              <a:buAutoNum type="arabicPeriod"/>
              <a:tabLst/>
              <a:defRPr/>
            </a:pPr>
            <a:r>
              <a:rPr lang="en-US" b="1" dirty="0" smtClean="0"/>
              <a:t>Impact of treating demand-side problem with supply-side response? </a:t>
            </a:r>
            <a:r>
              <a:rPr lang="en-US" dirty="0" smtClean="0"/>
              <a:t>Displace purchases, decreased prices for producers/traders, producer and trader disincentives, exit of market actors, high transaction costs of selling in-kind assistance</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smtClean="0"/>
          </a:p>
          <a:p>
            <a:pPr marL="228600" marR="0" indent="-228600" algn="l" defTabSz="914400" rtl="0" eaLnBrk="0" fontAlgn="base" latinLnBrk="0" hangingPunct="0">
              <a:lnSpc>
                <a:spcPct val="100000"/>
              </a:lnSpc>
              <a:spcBef>
                <a:spcPct val="30000"/>
              </a:spcBef>
              <a:spcAft>
                <a:spcPct val="0"/>
              </a:spcAft>
              <a:buClrTx/>
              <a:buSzTx/>
              <a:buFont typeface="+mj-lt"/>
              <a:buAutoNum type="arabicPeriod" startAt="2"/>
              <a:tabLst/>
              <a:defRPr/>
            </a:pPr>
            <a:r>
              <a:rPr lang="en-US" b="1" dirty="0" smtClean="0"/>
              <a:t>Impact of treating supply-side problem with demand-side response?</a:t>
            </a:r>
            <a:r>
              <a:rPr lang="en-US" b="1" baseline="0" dirty="0" smtClean="0"/>
              <a:t> </a:t>
            </a:r>
            <a:r>
              <a:rPr lang="en-US" dirty="0" smtClean="0"/>
              <a:t>Inflation, decreased purchasing power, decrease real value of assistance, food unavailability</a:t>
            </a:r>
          </a:p>
        </p:txBody>
      </p:sp>
      <p:sp>
        <p:nvSpPr>
          <p:cNvPr id="4" name="Slide Number Placeholder 3"/>
          <p:cNvSpPr>
            <a:spLocks noGrp="1"/>
          </p:cNvSpPr>
          <p:nvPr>
            <p:ph type="sldNum" sz="quarter" idx="5"/>
          </p:nvPr>
        </p:nvSpPr>
        <p:spPr/>
        <p:txBody>
          <a:bodyPr/>
          <a:lstStyle/>
          <a:p>
            <a:pPr>
              <a:defRPr/>
            </a:pPr>
            <a:fld id="{8BB1CAD4-64FA-47FA-B8DD-905D7A83F257}" type="slidenum">
              <a:rPr lang="en-US" smtClean="0"/>
              <a:pPr>
                <a:defRPr/>
              </a:pPr>
              <a:t>84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57347"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marL="228600" indent="-228600"/>
            <a:r>
              <a:rPr lang="en-US" dirty="0" smtClean="0"/>
              <a:t>Plenary – ask for definitions of demand-side (access) and supply-side (availability). Ask for answers to each question.</a:t>
            </a:r>
          </a:p>
          <a:p>
            <a:pPr marL="228600" indent="-228600"/>
            <a:endParaRPr lang="en-US" dirty="0" smtClean="0"/>
          </a:p>
          <a:p>
            <a:pPr marL="228600" marR="0" indent="-228600" algn="l" defTabSz="914400" rtl="0" eaLnBrk="0" fontAlgn="base" latinLnBrk="0" hangingPunct="0">
              <a:lnSpc>
                <a:spcPct val="100000"/>
              </a:lnSpc>
              <a:spcBef>
                <a:spcPct val="30000"/>
              </a:spcBef>
              <a:spcAft>
                <a:spcPct val="0"/>
              </a:spcAft>
              <a:buClrTx/>
              <a:buSzTx/>
              <a:buFontTx/>
              <a:buAutoNum type="arabicPeriod"/>
              <a:tabLst/>
              <a:defRPr/>
            </a:pPr>
            <a:r>
              <a:rPr lang="en-US" b="1" dirty="0" smtClean="0"/>
              <a:t>Impact of treating demand-side problem with supply-side response? </a:t>
            </a:r>
            <a:r>
              <a:rPr lang="en-US" dirty="0" smtClean="0"/>
              <a:t>Displace purchases, decreased prices for producers/traders, producer and trader disincentives, exit of market actors, high transaction costs of selling in-kind assistance</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smtClean="0"/>
          </a:p>
          <a:p>
            <a:pPr marL="228600" marR="0" indent="-228600" algn="l" defTabSz="914400" rtl="0" eaLnBrk="0" fontAlgn="base" latinLnBrk="0" hangingPunct="0">
              <a:lnSpc>
                <a:spcPct val="100000"/>
              </a:lnSpc>
              <a:spcBef>
                <a:spcPct val="30000"/>
              </a:spcBef>
              <a:spcAft>
                <a:spcPct val="0"/>
              </a:spcAft>
              <a:buClrTx/>
              <a:buSzTx/>
              <a:buFont typeface="+mj-lt"/>
              <a:buAutoNum type="arabicPeriod" startAt="2"/>
              <a:tabLst/>
              <a:defRPr/>
            </a:pPr>
            <a:r>
              <a:rPr lang="en-US" b="1" dirty="0" smtClean="0"/>
              <a:t>Impact of treating supply-side problem with demand-side response?</a:t>
            </a:r>
            <a:r>
              <a:rPr lang="en-US" b="1" baseline="0" dirty="0" smtClean="0"/>
              <a:t> </a:t>
            </a:r>
            <a:r>
              <a:rPr lang="en-US" dirty="0" smtClean="0"/>
              <a:t>Inflation, decreased purchasing power, decrease real value of assistance, food unavailability</a:t>
            </a:r>
          </a:p>
        </p:txBody>
      </p:sp>
      <p:sp>
        <p:nvSpPr>
          <p:cNvPr id="4" name="Slide Number Placeholder 3"/>
          <p:cNvSpPr>
            <a:spLocks noGrp="1"/>
          </p:cNvSpPr>
          <p:nvPr>
            <p:ph type="sldNum" sz="quarter" idx="5"/>
          </p:nvPr>
        </p:nvSpPr>
        <p:spPr/>
        <p:txBody>
          <a:bodyPr/>
          <a:lstStyle/>
          <a:p>
            <a:pPr>
              <a:defRPr/>
            </a:pPr>
            <a:fld id="{8BB1CAD4-64FA-47FA-B8DD-905D7A83F257}" type="slidenum">
              <a:rPr lang="en-US" smtClean="0"/>
              <a:pPr>
                <a:defRPr/>
              </a:pPr>
              <a:t>85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57347"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marL="228600" indent="-228600"/>
            <a:r>
              <a:rPr lang="en-US" dirty="0" smtClean="0"/>
              <a:t>Plenary – ask for definitions of demand-side (access) and supply-side (availability). Ask for answers to each question.</a:t>
            </a:r>
          </a:p>
          <a:p>
            <a:pPr marL="228600" indent="-228600"/>
            <a:endParaRPr lang="en-US" dirty="0" smtClean="0"/>
          </a:p>
          <a:p>
            <a:pPr marL="228600" marR="0" indent="-228600" algn="l" defTabSz="914400" rtl="0" eaLnBrk="0" fontAlgn="base" latinLnBrk="0" hangingPunct="0">
              <a:lnSpc>
                <a:spcPct val="100000"/>
              </a:lnSpc>
              <a:spcBef>
                <a:spcPct val="30000"/>
              </a:spcBef>
              <a:spcAft>
                <a:spcPct val="0"/>
              </a:spcAft>
              <a:buClrTx/>
              <a:buSzTx/>
              <a:buFontTx/>
              <a:buAutoNum type="arabicPeriod"/>
              <a:tabLst/>
              <a:defRPr/>
            </a:pPr>
            <a:r>
              <a:rPr lang="en-US" b="1" dirty="0" smtClean="0"/>
              <a:t>Impact of treating demand-side problem with supply-side response? </a:t>
            </a:r>
            <a:r>
              <a:rPr lang="en-US" dirty="0" smtClean="0"/>
              <a:t>Displace purchases, decreased prices for producers/traders, producer and trader disincentives, exit of market actors, high transaction costs of selling in-kind assistance</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smtClean="0"/>
          </a:p>
          <a:p>
            <a:pPr marL="228600" marR="0" indent="-228600" algn="l" defTabSz="914400" rtl="0" eaLnBrk="0" fontAlgn="base" latinLnBrk="0" hangingPunct="0">
              <a:lnSpc>
                <a:spcPct val="100000"/>
              </a:lnSpc>
              <a:spcBef>
                <a:spcPct val="30000"/>
              </a:spcBef>
              <a:spcAft>
                <a:spcPct val="0"/>
              </a:spcAft>
              <a:buClrTx/>
              <a:buSzTx/>
              <a:buFont typeface="+mj-lt"/>
              <a:buAutoNum type="arabicPeriod" startAt="2"/>
              <a:tabLst/>
              <a:defRPr/>
            </a:pPr>
            <a:r>
              <a:rPr lang="en-US" b="1" dirty="0" smtClean="0"/>
              <a:t>Impact of treating supply-side problem with demand-side response?</a:t>
            </a:r>
            <a:r>
              <a:rPr lang="en-US" b="1" baseline="0" dirty="0" smtClean="0"/>
              <a:t> </a:t>
            </a:r>
            <a:r>
              <a:rPr lang="en-US" dirty="0" smtClean="0"/>
              <a:t>Inflation, decreased purchasing power, decrease real value of assistance, food unavailability</a:t>
            </a:r>
          </a:p>
        </p:txBody>
      </p:sp>
      <p:sp>
        <p:nvSpPr>
          <p:cNvPr id="4" name="Slide Number Placeholder 3"/>
          <p:cNvSpPr>
            <a:spLocks noGrp="1"/>
          </p:cNvSpPr>
          <p:nvPr>
            <p:ph type="sldNum" sz="quarter" idx="5"/>
          </p:nvPr>
        </p:nvSpPr>
        <p:spPr/>
        <p:txBody>
          <a:bodyPr/>
          <a:lstStyle/>
          <a:p>
            <a:pPr>
              <a:defRPr/>
            </a:pPr>
            <a:fld id="{8BB1CAD4-64FA-47FA-B8DD-905D7A83F257}" type="slidenum">
              <a:rPr lang="en-US" smtClean="0"/>
              <a:pPr>
                <a:defRPr/>
              </a:pPr>
              <a:t>86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3" name="Notes Placeholder 2"/>
          <p:cNvSpPr>
            <a:spLocks noGrp="1"/>
          </p:cNvSpPr>
          <p:nvPr>
            <p:ph type="body" idx="1"/>
          </p:nvPr>
        </p:nvSpPr>
        <p:spPr/>
        <p:txBody>
          <a:bodyPr/>
          <a:lstStyle/>
          <a:p>
            <a:pPr>
              <a:defRPr/>
            </a:pPr>
            <a:r>
              <a:rPr lang="en-US" dirty="0" smtClean="0"/>
              <a:t>Description of the disaster: (write on flip chart, ask for examples)</a:t>
            </a:r>
          </a:p>
          <a:p>
            <a:pPr marL="228600" indent="-228600">
              <a:buFontTx/>
              <a:buAutoNum type="arabicPeriod"/>
              <a:defRPr/>
            </a:pPr>
            <a:r>
              <a:rPr lang="en-US" dirty="0" smtClean="0"/>
              <a:t>Social (man-made), natural (climatic) or complex?		Where do markets fit??</a:t>
            </a:r>
          </a:p>
          <a:p>
            <a:pPr marL="228600" indent="-228600">
              <a:buFontTx/>
              <a:buAutoNum type="arabicPeriod"/>
              <a:defRPr/>
            </a:pPr>
            <a:r>
              <a:rPr lang="en-US" dirty="0" smtClean="0"/>
              <a:t>Acute or chronic?				Not always neat; categories blur</a:t>
            </a:r>
          </a:p>
          <a:p>
            <a:pPr marL="228600" indent="-228600">
              <a:buFontTx/>
              <a:buAutoNum type="arabicPeriod"/>
              <a:defRPr/>
            </a:pPr>
            <a:r>
              <a:rPr lang="en-US" dirty="0" smtClean="0"/>
              <a:t>Rapid-onset vs. slow-onset?			Pre-disaster and impact: livelihoods, markets, operating env.</a:t>
            </a:r>
          </a:p>
          <a:p>
            <a:pPr marL="228600" indent="-228600">
              <a:buFontTx/>
              <a:buAutoNum type="arabicPeriod"/>
              <a:defRPr/>
            </a:pPr>
            <a:r>
              <a:rPr lang="en-US" dirty="0" smtClean="0"/>
              <a:t>What is the scale of the disaster in terms of population affected (severity)?</a:t>
            </a:r>
          </a:p>
          <a:p>
            <a:pPr marL="228600" indent="-228600">
              <a:buFontTx/>
              <a:buAutoNum type="arabicPeriod"/>
              <a:defRPr/>
            </a:pPr>
            <a:r>
              <a:rPr lang="en-US" dirty="0" smtClean="0"/>
              <a:t>What is the geographic scope of the disaster?</a:t>
            </a:r>
          </a:p>
          <a:p>
            <a:pPr marL="228600" indent="-228600">
              <a:buFontTx/>
              <a:buAutoNum type="arabicPeriod"/>
              <a:defRPr/>
            </a:pPr>
            <a:r>
              <a:rPr lang="en-US" dirty="0" smtClean="0"/>
              <a:t>Who is affected? How many (scale)? Are they concentrated or dispersed?</a:t>
            </a:r>
          </a:p>
          <a:p>
            <a:pPr marL="228600" indent="-228600">
              <a:buFontTx/>
              <a:buAutoNum type="arabicPeriod"/>
              <a:defRPr/>
            </a:pPr>
            <a:endParaRPr lang="en-US" dirty="0"/>
          </a:p>
        </p:txBody>
      </p:sp>
      <p:sp>
        <p:nvSpPr>
          <p:cNvPr id="4" name="Slide Number Placeholder 3"/>
          <p:cNvSpPr>
            <a:spLocks noGrp="1"/>
          </p:cNvSpPr>
          <p:nvPr>
            <p:ph type="sldNum" sz="quarter" idx="5"/>
          </p:nvPr>
        </p:nvSpPr>
        <p:spPr/>
        <p:txBody>
          <a:bodyPr/>
          <a:lstStyle/>
          <a:p>
            <a:pPr>
              <a:defRPr/>
            </a:pPr>
            <a:fld id="{BE7CD24E-8125-41ED-B0BF-20C323CC37EF}" type="slidenum">
              <a:rPr lang="en-US" smtClean="0"/>
              <a:pPr>
                <a:defRPr/>
              </a:pPr>
              <a:t>87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59395"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r>
              <a:rPr lang="en-US" dirty="0" smtClean="0"/>
              <a:t>Plenary – call out for examples of direct and indirect responses. Write on flip-chart.</a:t>
            </a:r>
          </a:p>
          <a:p>
            <a:r>
              <a:rPr lang="en-US" b="1" dirty="0" smtClean="0"/>
              <a:t>Direct</a:t>
            </a:r>
            <a:r>
              <a:rPr lang="en-US" dirty="0" smtClean="0"/>
              <a:t> – distribute in-kind; C&amp;V (fairs, cash/</a:t>
            </a:r>
            <a:r>
              <a:rPr lang="en-US" dirty="0" err="1" smtClean="0"/>
              <a:t>commod</a:t>
            </a:r>
            <a:r>
              <a:rPr lang="en-US" dirty="0" smtClean="0"/>
              <a:t>); CFW; nutrition; provision of shelter, WASH</a:t>
            </a:r>
          </a:p>
          <a:p>
            <a:r>
              <a:rPr lang="en-US" b="1" dirty="0" smtClean="0"/>
              <a:t>Indirect</a:t>
            </a:r>
            <a:r>
              <a:rPr lang="en-US" dirty="0" smtClean="0"/>
              <a:t> – Rehab infrastructure; grants to businesses to restock, rehabilitate premises/location; support MFI; provide technical expertise to local traders, BDS, advocacy to government officials,</a:t>
            </a:r>
            <a:r>
              <a:rPr lang="en-US" baseline="0" dirty="0" smtClean="0"/>
              <a:t> training to government partners on early warning or market </a:t>
            </a:r>
            <a:r>
              <a:rPr lang="en-US" baseline="0" smtClean="0"/>
              <a:t>information systems, </a:t>
            </a:r>
            <a:r>
              <a:rPr lang="en-US" smtClean="0"/>
              <a:t>etc</a:t>
            </a:r>
            <a:r>
              <a:rPr lang="en-US" dirty="0" smtClean="0"/>
              <a:t>.</a:t>
            </a:r>
          </a:p>
        </p:txBody>
      </p:sp>
      <p:sp>
        <p:nvSpPr>
          <p:cNvPr id="4" name="Slide Number Placeholder 3"/>
          <p:cNvSpPr>
            <a:spLocks noGrp="1"/>
          </p:cNvSpPr>
          <p:nvPr>
            <p:ph type="sldNum" sz="quarter" idx="5"/>
          </p:nvPr>
        </p:nvSpPr>
        <p:spPr/>
        <p:txBody>
          <a:bodyPr/>
          <a:lstStyle/>
          <a:p>
            <a:pPr>
              <a:defRPr/>
            </a:pPr>
            <a:fld id="{236287FD-31A7-488C-9943-18A1C3F0FDF8}" type="slidenum">
              <a:rPr lang="en-US" smtClean="0"/>
              <a:pPr>
                <a:defRPr/>
              </a:pPr>
              <a:t>88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59395"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r>
              <a:rPr lang="en-US" dirty="0" smtClean="0"/>
              <a:t>Plenary – call out for examples of direct and indirect responses. Write on flip-chart.</a:t>
            </a:r>
          </a:p>
          <a:p>
            <a:r>
              <a:rPr lang="en-US" b="1" dirty="0" smtClean="0"/>
              <a:t>Direct</a:t>
            </a:r>
            <a:r>
              <a:rPr lang="en-US" dirty="0" smtClean="0"/>
              <a:t> – distribute in-kind; C&amp;V (fairs, cash/</a:t>
            </a:r>
            <a:r>
              <a:rPr lang="en-US" dirty="0" err="1" smtClean="0"/>
              <a:t>commod</a:t>
            </a:r>
            <a:r>
              <a:rPr lang="en-US" dirty="0" smtClean="0"/>
              <a:t>); CFW; nutrition; provision of shelter, WASH</a:t>
            </a:r>
          </a:p>
          <a:p>
            <a:r>
              <a:rPr lang="en-US" b="1" dirty="0" smtClean="0"/>
              <a:t>Indirect</a:t>
            </a:r>
            <a:r>
              <a:rPr lang="en-US" dirty="0" smtClean="0"/>
              <a:t> – Rehab infrastructure; grants to businesses to restock, rehabilitate premises/location; support MFI; provide technical expertise to local traders, BDS, advocacy to government officials,</a:t>
            </a:r>
            <a:r>
              <a:rPr lang="en-US" baseline="0" dirty="0" smtClean="0"/>
              <a:t> training to government partners on early warning or market </a:t>
            </a:r>
            <a:r>
              <a:rPr lang="en-US" baseline="0" smtClean="0"/>
              <a:t>information systems, </a:t>
            </a:r>
            <a:r>
              <a:rPr lang="en-US" smtClean="0"/>
              <a:t>etc</a:t>
            </a:r>
            <a:r>
              <a:rPr lang="en-US" dirty="0" smtClean="0"/>
              <a:t>.</a:t>
            </a:r>
          </a:p>
        </p:txBody>
      </p:sp>
      <p:sp>
        <p:nvSpPr>
          <p:cNvPr id="4" name="Slide Number Placeholder 3"/>
          <p:cNvSpPr>
            <a:spLocks noGrp="1"/>
          </p:cNvSpPr>
          <p:nvPr>
            <p:ph type="sldNum" sz="quarter" idx="5"/>
          </p:nvPr>
        </p:nvSpPr>
        <p:spPr/>
        <p:txBody>
          <a:bodyPr/>
          <a:lstStyle/>
          <a:p>
            <a:pPr>
              <a:defRPr/>
            </a:pPr>
            <a:fld id="{236287FD-31A7-488C-9943-18A1C3F0FDF8}" type="slidenum">
              <a:rPr lang="en-US" smtClean="0"/>
              <a:pPr>
                <a:defRPr/>
              </a:pPr>
              <a:t>89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1031"/>
          <p:cNvSpPr>
            <a:spLocks noGrp="1" noChangeArrowheads="1"/>
          </p:cNvSpPr>
          <p:nvPr>
            <p:ph type="sldNum" sz="quarter" idx="5"/>
          </p:nvPr>
        </p:nvSpPr>
        <p:spPr>
          <a:noFill/>
        </p:spPr>
        <p:txBody>
          <a:bodyPr/>
          <a:lstStyle/>
          <a:p>
            <a:fld id="{2E4A6A6B-B0DD-4CF2-AEF0-71D2686C9B33}" type="slidenum">
              <a:rPr lang="en-GB" altLang="en-GB" smtClean="0"/>
              <a:pPr/>
              <a:t>8</a:t>
            </a:fld>
            <a:endParaRPr lang="en-GB" altLang="en-GB" smtClean="0"/>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w="9525"/>
        </p:spPr>
        <p:txBody>
          <a:bodyPr/>
          <a:lstStyle/>
          <a:p>
            <a:endParaRPr lang="en-GB" altLang="en-GB"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59395"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r>
              <a:rPr lang="en-US" dirty="0" smtClean="0"/>
              <a:t>Plenary – call out for examples of direct and indirect responses. Write on flip-chart.</a:t>
            </a:r>
          </a:p>
          <a:p>
            <a:r>
              <a:rPr lang="en-US" b="1" dirty="0" smtClean="0"/>
              <a:t>Direct</a:t>
            </a:r>
            <a:r>
              <a:rPr lang="en-US" dirty="0" smtClean="0"/>
              <a:t> – distribute in-kind; C&amp;V (fairs, cash/</a:t>
            </a:r>
            <a:r>
              <a:rPr lang="en-US" dirty="0" err="1" smtClean="0"/>
              <a:t>commod</a:t>
            </a:r>
            <a:r>
              <a:rPr lang="en-US" dirty="0" smtClean="0"/>
              <a:t>); CFW; nutrition; provision of shelter, WASH</a:t>
            </a:r>
          </a:p>
          <a:p>
            <a:r>
              <a:rPr lang="en-US" b="1" dirty="0" smtClean="0"/>
              <a:t>Indirect</a:t>
            </a:r>
            <a:r>
              <a:rPr lang="en-US" dirty="0" smtClean="0"/>
              <a:t> – Rehab infrastructure; grants to businesses to restock, rehabilitate premises/location; support MFI; provide technical expertise to local traders, BDS, advocacy to government officials,</a:t>
            </a:r>
            <a:r>
              <a:rPr lang="en-US" baseline="0" dirty="0" smtClean="0"/>
              <a:t> training to government partners on early warning or market </a:t>
            </a:r>
            <a:r>
              <a:rPr lang="en-US" baseline="0" smtClean="0"/>
              <a:t>information systems, </a:t>
            </a:r>
            <a:r>
              <a:rPr lang="en-US" smtClean="0"/>
              <a:t>etc</a:t>
            </a:r>
            <a:r>
              <a:rPr lang="en-US" dirty="0" smtClean="0"/>
              <a:t>.</a:t>
            </a:r>
          </a:p>
        </p:txBody>
      </p:sp>
      <p:sp>
        <p:nvSpPr>
          <p:cNvPr id="4" name="Slide Number Placeholder 3"/>
          <p:cNvSpPr>
            <a:spLocks noGrp="1"/>
          </p:cNvSpPr>
          <p:nvPr>
            <p:ph type="sldNum" sz="quarter" idx="5"/>
          </p:nvPr>
        </p:nvSpPr>
        <p:spPr/>
        <p:txBody>
          <a:bodyPr/>
          <a:lstStyle/>
          <a:p>
            <a:pPr>
              <a:defRPr/>
            </a:pPr>
            <a:fld id="{236287FD-31A7-488C-9943-18A1C3F0FDF8}" type="slidenum">
              <a:rPr lang="en-US" smtClean="0"/>
              <a:pPr>
                <a:defRPr/>
              </a:pPr>
              <a:t>90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60419"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r>
              <a:rPr lang="en-US" smtClean="0"/>
              <a:t>Understanding markets’ roles in addressing food security can lead to designing better programs</a:t>
            </a:r>
          </a:p>
          <a:p>
            <a:endParaRPr lang="en-US" smtClean="0"/>
          </a:p>
          <a:p>
            <a:r>
              <a:rPr lang="en-US" smtClean="0"/>
              <a:t>Leave this slide up, while participants break into groups and discuss in-kind vs. cash. 10 min</a:t>
            </a:r>
          </a:p>
          <a:p>
            <a:r>
              <a:rPr lang="en-US" smtClean="0"/>
              <a:t>2 groups discuss when to choose cash; 2 groups discuss in-kind. Each group reports out 3-4 criteria.</a:t>
            </a:r>
          </a:p>
        </p:txBody>
      </p:sp>
      <p:sp>
        <p:nvSpPr>
          <p:cNvPr id="4" name="Slide Number Placeholder 3"/>
          <p:cNvSpPr>
            <a:spLocks noGrp="1"/>
          </p:cNvSpPr>
          <p:nvPr>
            <p:ph type="sldNum" sz="quarter" idx="5"/>
          </p:nvPr>
        </p:nvSpPr>
        <p:spPr/>
        <p:txBody>
          <a:bodyPr/>
          <a:lstStyle/>
          <a:p>
            <a:pPr>
              <a:defRPr/>
            </a:pPr>
            <a:fld id="{049782A3-B480-414C-A732-77FB71DF276B}" type="slidenum">
              <a:rPr lang="en-US" smtClean="0"/>
              <a:pPr>
                <a:defRPr/>
              </a:pPr>
              <a:t>91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89A321D-F73F-4CAA-A890-3A9D8E746994}" type="slidenum">
              <a:rPr lang="en-US" smtClean="0"/>
              <a:pPr/>
              <a:t>92</a:t>
            </a:fld>
            <a:endParaRPr lang="en-US"/>
          </a:p>
        </p:txBody>
      </p:sp>
    </p:spTree>
    <p:extLst>
      <p:ext uri="{BB962C8B-B14F-4D97-AF65-F5344CB8AC3E}">
        <p14:creationId xmlns:p14="http://schemas.microsoft.com/office/powerpoint/2010/main" xmlns="" val="202244994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78851"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4F8A0CA5-44F0-4B90-9246-DE43E9828AA0}" type="slidenum">
              <a:rPr lang="en-US" smtClean="0"/>
              <a:pPr>
                <a:defRPr/>
              </a:pPr>
              <a:t>96</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50" b="0" i="0" dirty="0" smtClean="0"/>
              <a:t>Benefits:</a:t>
            </a:r>
          </a:p>
          <a:p>
            <a:r>
              <a:rPr lang="en-US" sz="800" b="1" i="1" dirty="0" smtClean="0"/>
              <a:t>Cost efficient </a:t>
            </a:r>
            <a:r>
              <a:rPr lang="en-US" sz="800" dirty="0" smtClean="0"/>
              <a:t>– distributing cash is likely to be cheaper than commodity-based alternatives because transport and logistics costs are lower</a:t>
            </a:r>
          </a:p>
          <a:p>
            <a:r>
              <a:rPr lang="en-US" sz="800" b="1" i="1" dirty="0" smtClean="0"/>
              <a:t>Choice </a:t>
            </a:r>
            <a:r>
              <a:rPr lang="en-US" sz="800" dirty="0" smtClean="0"/>
              <a:t>– cash allows recipients to decide what they should spend the money on. This enables people to choose what they most need, and allows for this to vary from person to person</a:t>
            </a:r>
          </a:p>
          <a:p>
            <a:r>
              <a:rPr lang="en-US" sz="800" b="1" i="1" dirty="0" smtClean="0"/>
              <a:t>Multiplier effects </a:t>
            </a:r>
            <a:r>
              <a:rPr lang="en-US" sz="800" dirty="0" smtClean="0"/>
              <a:t>– distributing cash can have knock-on economic benefits for local markets and trade if the money is spent locally, and it may stimulate agricultural production and other areas of livelihoods</a:t>
            </a:r>
          </a:p>
          <a:p>
            <a:r>
              <a:rPr lang="en-US" sz="800" b="1" i="1" dirty="0" smtClean="0"/>
              <a:t>Avoids disincentive effects </a:t>
            </a:r>
            <a:r>
              <a:rPr lang="en-US" sz="800" dirty="0" smtClean="0"/>
              <a:t>– unlike commodities (food, shelter) cash is unlikely</a:t>
            </a:r>
          </a:p>
          <a:p>
            <a:r>
              <a:rPr lang="en-US" sz="800" dirty="0" smtClean="0"/>
              <a:t>to discourage local trade or production</a:t>
            </a:r>
          </a:p>
          <a:p>
            <a:r>
              <a:rPr lang="en-US" sz="800" b="1" i="1" dirty="0" smtClean="0"/>
              <a:t>Fewer costs for recipients </a:t>
            </a:r>
            <a:r>
              <a:rPr lang="en-US" sz="800" dirty="0" smtClean="0"/>
              <a:t>– food often costs recipients a significant amount to</a:t>
            </a:r>
          </a:p>
          <a:p>
            <a:r>
              <a:rPr lang="en-US" sz="800" dirty="0" smtClean="0"/>
              <a:t>transport from the distribution site to their home. Cash avoids this</a:t>
            </a:r>
          </a:p>
          <a:p>
            <a:r>
              <a:rPr lang="en-US" sz="800" b="1" i="1" dirty="0" smtClean="0"/>
              <a:t>Dignity </a:t>
            </a:r>
            <a:r>
              <a:rPr lang="en-US" sz="800" dirty="0" smtClean="0"/>
              <a:t>– cash can be better at maintaining the dignity of recipients. It may, for instance, be possible to avoid long, degrading queues</a:t>
            </a:r>
          </a:p>
          <a:p>
            <a:r>
              <a:rPr lang="en-US" sz="800" b="0" i="0" dirty="0" smtClean="0"/>
              <a:t>Disadvantages:</a:t>
            </a:r>
          </a:p>
          <a:p>
            <a:r>
              <a:rPr lang="en-US" sz="800" b="1" i="1" dirty="0" smtClean="0"/>
              <a:t>Inflationary risks </a:t>
            </a:r>
            <a:r>
              <a:rPr lang="en-US" sz="800" dirty="0" smtClean="0"/>
              <a:t>– if an injection of cash causes prices for key goods to rise, then recipients will get less for their money and non-recipients will be worse off</a:t>
            </a:r>
          </a:p>
          <a:p>
            <a:r>
              <a:rPr lang="en-US" sz="800" b="1" i="1" dirty="0" smtClean="0"/>
              <a:t>Anti-social use </a:t>
            </a:r>
            <a:r>
              <a:rPr lang="en-US" sz="800" dirty="0" smtClean="0"/>
              <a:t>– cash can be used to buy anything. Some may be used for anti-social</a:t>
            </a:r>
          </a:p>
          <a:p>
            <a:r>
              <a:rPr lang="en-US" sz="800" dirty="0" smtClean="0"/>
              <a:t>purposes</a:t>
            </a:r>
          </a:p>
          <a:p>
            <a:r>
              <a:rPr lang="en-US" sz="800" b="1" i="1" dirty="0" smtClean="0"/>
              <a:t>Security risks </a:t>
            </a:r>
            <a:r>
              <a:rPr lang="en-US" sz="800" dirty="0" smtClean="0"/>
              <a:t>– Moving cash around may create particular security risks for staff implementing cash programs, and for the recipients of them</a:t>
            </a:r>
          </a:p>
          <a:p>
            <a:r>
              <a:rPr lang="en-US" sz="800" b="1" i="1" dirty="0" smtClean="0"/>
              <a:t>More difficult to target </a:t>
            </a:r>
            <a:r>
              <a:rPr lang="en-US" sz="800" dirty="0" smtClean="0"/>
              <a:t>– because cash is attractive to everybody it may be more difficult to target, as even the wealthy will want to be included</a:t>
            </a:r>
          </a:p>
          <a:p>
            <a:r>
              <a:rPr lang="en-US" sz="800" b="1" i="1" dirty="0" smtClean="0"/>
              <a:t>More prone to diversion </a:t>
            </a:r>
            <a:r>
              <a:rPr lang="en-US" sz="800" dirty="0" smtClean="0"/>
              <a:t>– cash may be more attractive than alternatives and so particularly prone to being captured by elites,</a:t>
            </a:r>
          </a:p>
          <a:p>
            <a:r>
              <a:rPr lang="en-US" sz="800" dirty="0" smtClean="0"/>
              <a:t>to diversion particularly where corruption is high and to seizure by armed groups in conflicts</a:t>
            </a:r>
          </a:p>
          <a:p>
            <a:r>
              <a:rPr lang="en-US" sz="800" b="1" i="1" dirty="0" smtClean="0"/>
              <a:t>Disadvantages women </a:t>
            </a:r>
            <a:r>
              <a:rPr lang="en-US" sz="800" dirty="0" smtClean="0"/>
              <a:t>– women may be less able to keep control of cash than alternatives such as food</a:t>
            </a:r>
          </a:p>
          <a:p>
            <a:r>
              <a:rPr lang="en-US" sz="800" b="1" i="1" dirty="0" smtClean="0"/>
              <a:t>Less available from donors </a:t>
            </a:r>
            <a:r>
              <a:rPr lang="en-US" sz="800" dirty="0" smtClean="0"/>
              <a:t>– donor governments may be more willing to provide commodities than cash</a:t>
            </a:r>
          </a:p>
          <a:p>
            <a:r>
              <a:rPr lang="en-US" sz="800" b="1" i="1" dirty="0" smtClean="0"/>
              <a:t>Consumption/nutrition </a:t>
            </a:r>
            <a:r>
              <a:rPr lang="en-US" sz="800" dirty="0" smtClean="0"/>
              <a:t>– if a transfer has particular food consumption or nutrition objectives, then food may be more effective. For instance, food can be fortified to address micronutrient deficiencies</a:t>
            </a:r>
          </a:p>
          <a:p>
            <a:endParaRPr lang="en-US" sz="800" dirty="0" smtClean="0"/>
          </a:p>
          <a:p>
            <a:endParaRPr lang="en-US" sz="1000" dirty="0"/>
          </a:p>
        </p:txBody>
      </p:sp>
      <p:sp>
        <p:nvSpPr>
          <p:cNvPr id="4" name="Slide Number Placeholder 3"/>
          <p:cNvSpPr>
            <a:spLocks noGrp="1"/>
          </p:cNvSpPr>
          <p:nvPr>
            <p:ph type="sldNum" sz="quarter" idx="10"/>
          </p:nvPr>
        </p:nvSpPr>
        <p:spPr/>
        <p:txBody>
          <a:bodyPr/>
          <a:lstStyle/>
          <a:p>
            <a:fld id="{089A321D-F73F-4CAA-A890-3A9D8E746994}" type="slidenum">
              <a:rPr lang="en-US" smtClean="0"/>
              <a:pPr/>
              <a:t>97</a:t>
            </a:fld>
            <a:endParaRPr lang="en-US"/>
          </a:p>
        </p:txBody>
      </p:sp>
    </p:spTree>
    <p:extLst>
      <p:ext uri="{BB962C8B-B14F-4D97-AF65-F5344CB8AC3E}">
        <p14:creationId xmlns:p14="http://schemas.microsoft.com/office/powerpoint/2010/main" xmlns="" val="360964547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61443"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r>
              <a:rPr lang="en-US" smtClean="0">
                <a:latin typeface="Garamond" pitchFamily="18" charset="0"/>
                <a:ea typeface="MS PGothic" pitchFamily="34" charset="-128"/>
              </a:rPr>
              <a:t>Group exercise to identify determinants of cash and in-kind transfers</a:t>
            </a:r>
          </a:p>
          <a:p>
            <a:r>
              <a:rPr lang="en-US" smtClean="0">
                <a:latin typeface="Garamond" pitchFamily="18" charset="0"/>
                <a:ea typeface="MS PGothic" pitchFamily="34" charset="-128"/>
              </a:rPr>
              <a:t>What are the benefits of in-kind and cash-based?</a:t>
            </a:r>
          </a:p>
        </p:txBody>
      </p:sp>
      <p:sp>
        <p:nvSpPr>
          <p:cNvPr id="32772" name="Slide Number Placeholder 3"/>
          <p:cNvSpPr>
            <a:spLocks noGrp="1"/>
          </p:cNvSpPr>
          <p:nvPr>
            <p:ph type="sldNum" sz="quarter" idx="5"/>
          </p:nvPr>
        </p:nvSpPr>
        <p:spPr/>
        <p:txBody>
          <a:bodyPr/>
          <a:lstStyle/>
          <a:p>
            <a:pPr>
              <a:defRPr/>
            </a:pPr>
            <a:fld id="{49B5E319-0BCB-4831-9DED-9428F118878D}" type="slidenum">
              <a:rPr lang="en-US" smtClean="0"/>
              <a:pPr>
                <a:defRPr/>
              </a:pPr>
              <a:t>98</a:t>
            </a:fld>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71683" name="Notes Placeholder 2"/>
          <p:cNvSpPr>
            <a:spLocks noGrp="1"/>
          </p:cNvSpPr>
          <p:nvPr>
            <p:ph type="body" idx="1"/>
          </p:nvPr>
        </p:nvSpPr>
        <p:spPr bwMode="auto"/>
        <p:txBody>
          <a:bodyPr wrap="square" numCol="1" anchor="t" anchorCtr="0" compatLnSpc="1">
            <a:prstTxWarp prst="textNoShape">
              <a:avLst/>
            </a:prstTxWarp>
          </a:bodyPr>
          <a:lstStyle/>
          <a:p>
            <a:pPr marL="514350" indent="-514350">
              <a:buFont typeface="+mj-lt"/>
              <a:buAutoNum type="alphaLcPeriod"/>
              <a:defRPr/>
            </a:pPr>
            <a:endParaRPr lang="en-US" dirty="0" smtClean="0"/>
          </a:p>
          <a:p>
            <a:pPr>
              <a:defRPr/>
            </a:pPr>
            <a:r>
              <a:rPr lang="en-US" dirty="0" smtClean="0">
                <a:latin typeface="Garamond" pitchFamily="18" charset="0"/>
                <a:ea typeface="ＭＳ Ｐゴシック" pitchFamily="-107" charset="-128"/>
              </a:rPr>
              <a:t>Plenary – ask participants when cash or vouchers is preferable.</a:t>
            </a:r>
          </a:p>
        </p:txBody>
      </p:sp>
      <p:sp>
        <p:nvSpPr>
          <p:cNvPr id="32772" name="Slide Number Placeholder 3"/>
          <p:cNvSpPr>
            <a:spLocks noGrp="1"/>
          </p:cNvSpPr>
          <p:nvPr>
            <p:ph type="sldNum" sz="quarter" idx="5"/>
          </p:nvPr>
        </p:nvSpPr>
        <p:spPr/>
        <p:txBody>
          <a:bodyPr/>
          <a:lstStyle/>
          <a:p>
            <a:pPr>
              <a:defRPr/>
            </a:pPr>
            <a:fld id="{FD7ED730-9AAE-49C8-83EE-9105BDC22BF1}" type="slidenum">
              <a:rPr lang="en-US" smtClean="0"/>
              <a:pPr>
                <a:defRPr/>
              </a:pPr>
              <a:t>99</a:t>
            </a:fld>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61443"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r>
              <a:rPr lang="en-US" dirty="0" smtClean="0"/>
              <a:t>Emergencies – behavior</a:t>
            </a:r>
            <a:r>
              <a:rPr lang="en-US" baseline="0" dirty="0" smtClean="0"/>
              <a:t> change objectives are not often appropriate in emergencies; conditions create additional requirements for already stressed households.</a:t>
            </a:r>
            <a:endParaRPr lang="en-US" dirty="0" smtClean="0"/>
          </a:p>
        </p:txBody>
      </p:sp>
      <p:sp>
        <p:nvSpPr>
          <p:cNvPr id="4" name="Slide Number Placeholder 3"/>
          <p:cNvSpPr>
            <a:spLocks noGrp="1"/>
          </p:cNvSpPr>
          <p:nvPr>
            <p:ph type="sldNum" sz="quarter" idx="5"/>
          </p:nvPr>
        </p:nvSpPr>
        <p:spPr/>
        <p:txBody>
          <a:bodyPr/>
          <a:lstStyle/>
          <a:p>
            <a:pPr>
              <a:defRPr/>
            </a:pPr>
            <a:fld id="{DE21DC2A-59A5-496B-AA72-23A025113A5C}" type="slidenum">
              <a:rPr lang="en-US" smtClean="0"/>
              <a:pPr>
                <a:defRPr/>
              </a:pPr>
              <a:t>100</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61443"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r>
              <a:rPr lang="en-US" dirty="0" smtClean="0"/>
              <a:t>Emergencies – behavior</a:t>
            </a:r>
            <a:r>
              <a:rPr lang="en-US" baseline="0" dirty="0" smtClean="0"/>
              <a:t> change objectives are not often appropriate in emergencies; conditions create additional requirements for already stressed households.</a:t>
            </a:r>
            <a:endParaRPr lang="en-US" dirty="0" smtClean="0"/>
          </a:p>
        </p:txBody>
      </p:sp>
      <p:sp>
        <p:nvSpPr>
          <p:cNvPr id="4" name="Slide Number Placeholder 3"/>
          <p:cNvSpPr>
            <a:spLocks noGrp="1"/>
          </p:cNvSpPr>
          <p:nvPr>
            <p:ph type="sldNum" sz="quarter" idx="5"/>
          </p:nvPr>
        </p:nvSpPr>
        <p:spPr/>
        <p:txBody>
          <a:bodyPr/>
          <a:lstStyle/>
          <a:p>
            <a:pPr>
              <a:defRPr/>
            </a:pPr>
            <a:fld id="{DE21DC2A-59A5-496B-AA72-23A025113A5C}" type="slidenum">
              <a:rPr lang="en-US" smtClean="0"/>
              <a:pPr>
                <a:defRPr/>
              </a:pPr>
              <a:t>101</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61443"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r>
              <a:rPr lang="en-US" dirty="0" smtClean="0"/>
              <a:t>Emergencies – behavior</a:t>
            </a:r>
            <a:r>
              <a:rPr lang="en-US" baseline="0" dirty="0" smtClean="0"/>
              <a:t> change objectives are not often appropriate in emergencies; conditions create additional requirements for already stressed households.</a:t>
            </a:r>
            <a:endParaRPr lang="en-US" dirty="0" smtClean="0"/>
          </a:p>
        </p:txBody>
      </p:sp>
      <p:sp>
        <p:nvSpPr>
          <p:cNvPr id="4" name="Slide Number Placeholder 3"/>
          <p:cNvSpPr>
            <a:spLocks noGrp="1"/>
          </p:cNvSpPr>
          <p:nvPr>
            <p:ph type="sldNum" sz="quarter" idx="5"/>
          </p:nvPr>
        </p:nvSpPr>
        <p:spPr/>
        <p:txBody>
          <a:bodyPr/>
          <a:lstStyle/>
          <a:p>
            <a:pPr>
              <a:defRPr/>
            </a:pPr>
            <a:fld id="{DE21DC2A-59A5-496B-AA72-23A025113A5C}" type="slidenum">
              <a:rPr lang="en-US" smtClean="0"/>
              <a:pPr>
                <a:defRPr/>
              </a:pPr>
              <a:t>102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1031"/>
          <p:cNvSpPr>
            <a:spLocks noGrp="1" noChangeArrowheads="1"/>
          </p:cNvSpPr>
          <p:nvPr>
            <p:ph type="sldNum" sz="quarter" idx="5"/>
          </p:nvPr>
        </p:nvSpPr>
        <p:spPr>
          <a:noFill/>
        </p:spPr>
        <p:txBody>
          <a:bodyPr/>
          <a:lstStyle/>
          <a:p>
            <a:fld id="{B34FB882-244A-4FD4-B34D-7EF9873C07B4}" type="slidenum">
              <a:rPr lang="en-GB" altLang="en-GB" smtClean="0"/>
              <a:pPr/>
              <a:t>10</a:t>
            </a:fld>
            <a:endParaRPr lang="en-GB" altLang="en-GB" smtClean="0"/>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w="9525"/>
        </p:spPr>
        <p:txBody>
          <a:bodyPr/>
          <a:lstStyle/>
          <a:p>
            <a:endParaRPr lang="en-GB" altLang="en-GB"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75779"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en-US" dirty="0" smtClean="0"/>
          </a:p>
        </p:txBody>
      </p:sp>
      <p:sp>
        <p:nvSpPr>
          <p:cNvPr id="4" name="Slide Number Placeholder 3"/>
          <p:cNvSpPr>
            <a:spLocks noGrp="1"/>
          </p:cNvSpPr>
          <p:nvPr>
            <p:ph type="sldNum" sz="quarter" idx="5"/>
          </p:nvPr>
        </p:nvSpPr>
        <p:spPr/>
        <p:txBody>
          <a:bodyPr/>
          <a:lstStyle/>
          <a:p>
            <a:pPr>
              <a:defRPr/>
            </a:pPr>
            <a:fld id="{37099E2C-3533-4B67-A434-1E9F24B16D09}" type="slidenum">
              <a:rPr lang="en-US" smtClean="0"/>
              <a:pPr>
                <a:defRPr/>
              </a:pPr>
              <a:t>103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1031"/>
          <p:cNvSpPr>
            <a:spLocks noGrp="1" noChangeArrowheads="1"/>
          </p:cNvSpPr>
          <p:nvPr>
            <p:ph type="sldNum" sz="quarter" idx="5"/>
          </p:nvPr>
        </p:nvSpPr>
        <p:spPr>
          <a:noFill/>
        </p:spPr>
        <p:txBody>
          <a:bodyPr/>
          <a:lstStyle/>
          <a:p>
            <a:fld id="{89949984-17AB-4BE7-BB6D-8597245228CB}" type="slidenum">
              <a:rPr lang="en-GB" altLang="en-GB" smtClean="0"/>
              <a:pPr/>
              <a:t>11</a:t>
            </a:fld>
            <a:endParaRPr lang="en-GB" altLang="en-GB" smtClean="0"/>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w="9525"/>
        </p:spPr>
        <p:txBody>
          <a:bodyPr/>
          <a:lstStyle/>
          <a:p>
            <a:endParaRPr lang="en-GB" alt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1031"/>
          <p:cNvSpPr>
            <a:spLocks noGrp="1" noChangeArrowheads="1"/>
          </p:cNvSpPr>
          <p:nvPr>
            <p:ph type="sldNum" sz="quarter" idx="5"/>
          </p:nvPr>
        </p:nvSpPr>
        <p:spPr>
          <a:noFill/>
        </p:spPr>
        <p:txBody>
          <a:bodyPr/>
          <a:lstStyle/>
          <a:p>
            <a:fld id="{6BC27387-B22B-4E1C-A7E5-882816B513A0}" type="slidenum">
              <a:rPr lang="en-GB" altLang="en-GB" smtClean="0"/>
              <a:pPr/>
              <a:t>12</a:t>
            </a:fld>
            <a:endParaRPr lang="en-GB" altLang="en-GB" smtClean="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w="9525"/>
        </p:spPr>
        <p:txBody>
          <a:bodyPr/>
          <a:lstStyle/>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1031"/>
          <p:cNvSpPr>
            <a:spLocks noGrp="1" noChangeArrowheads="1"/>
          </p:cNvSpPr>
          <p:nvPr>
            <p:ph type="sldNum" sz="quarter" idx="5"/>
          </p:nvPr>
        </p:nvSpPr>
        <p:spPr>
          <a:noFill/>
        </p:spPr>
        <p:txBody>
          <a:bodyPr/>
          <a:lstStyle/>
          <a:p>
            <a:fld id="{E34D1D39-C8DD-4E0F-B63E-05A511AA027F}" type="slidenum">
              <a:rPr lang="en-GB" altLang="en-GB" smtClean="0"/>
              <a:pPr/>
              <a:t>13</a:t>
            </a:fld>
            <a:endParaRPr lang="en-GB" altLang="en-GB" smtClean="0"/>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w="9525"/>
        </p:spPr>
        <p:txBody>
          <a:bodyPr/>
          <a:lstStyle/>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1031"/>
          <p:cNvSpPr>
            <a:spLocks noGrp="1" noChangeArrowheads="1"/>
          </p:cNvSpPr>
          <p:nvPr>
            <p:ph type="sldNum" sz="quarter" idx="5"/>
          </p:nvPr>
        </p:nvSpPr>
        <p:spPr>
          <a:noFill/>
        </p:spPr>
        <p:txBody>
          <a:bodyPr/>
          <a:lstStyle/>
          <a:p>
            <a:fld id="{6D0B28A7-2BE3-4758-87CB-3F16F51DBEF3}" type="slidenum">
              <a:rPr lang="en-GB" altLang="en-GB" smtClean="0"/>
              <a:pPr/>
              <a:t>14</a:t>
            </a:fld>
            <a:endParaRPr lang="en-GB" altLang="en-GB" smtClean="0"/>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w="9525"/>
        </p:spPr>
        <p:txBody>
          <a:bodyPr/>
          <a:lstStyle/>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53251"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6F64971A-75B8-4064-B2AB-D29C766DA25A}" type="slidenum">
              <a:rPr lang="en-US" smtClean="0"/>
              <a:pPr>
                <a:defRPr/>
              </a:pPr>
              <a:t>78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54275"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r>
              <a:rPr lang="en-US" smtClean="0">
                <a:latin typeface="Garamond" pitchFamily="18" charset="0"/>
                <a:ea typeface="MS PGothic" pitchFamily="34" charset="-128"/>
              </a:rPr>
              <a:t>Response options – different project options for responding to an emergency.</a:t>
            </a:r>
          </a:p>
        </p:txBody>
      </p:sp>
      <p:sp>
        <p:nvSpPr>
          <p:cNvPr id="27652" name="Slide Number Placeholder 3"/>
          <p:cNvSpPr>
            <a:spLocks noGrp="1"/>
          </p:cNvSpPr>
          <p:nvPr>
            <p:ph type="sldNum" sz="quarter" idx="5"/>
          </p:nvPr>
        </p:nvSpPr>
        <p:spPr/>
        <p:txBody>
          <a:bodyPr/>
          <a:lstStyle/>
          <a:p>
            <a:pPr>
              <a:defRPr/>
            </a:pPr>
            <a:fld id="{38AC8D0C-1161-435C-B615-0C37BF8E647E}" type="slidenum">
              <a:rPr lang="en-US" smtClean="0"/>
              <a:pPr>
                <a:defRPr/>
              </a:pPr>
              <a:t>79</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C00E6C3-FFAC-4A7A-AFB0-6A62010A4285}" type="datetimeFigureOut">
              <a:rPr lang="en-US" smtClean="0"/>
              <a:pPr/>
              <a:t>10/30/2012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4FF723-2231-491C-B2D7-77269698A7D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C00E6C3-FFAC-4A7A-AFB0-6A62010A4285}" type="datetimeFigureOut">
              <a:rPr lang="en-US" smtClean="0"/>
              <a:pPr/>
              <a:t>10/30/2012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4FF723-2231-491C-B2D7-77269698A7D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C00E6C3-FFAC-4A7A-AFB0-6A62010A4285}" type="datetimeFigureOut">
              <a:rPr lang="en-US" smtClean="0"/>
              <a:pPr/>
              <a:t>10/30/2012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4FF723-2231-491C-B2D7-77269698A7DC}"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Date Placeholder 2"/>
          <p:cNvSpPr>
            <a:spLocks noGrp="1"/>
          </p:cNvSpPr>
          <p:nvPr>
            <p:ph type="dt" sz="half" idx="10"/>
          </p:nvPr>
        </p:nvSpPr>
        <p:spPr>
          <a:xfrm>
            <a:off x="457200" y="6245225"/>
            <a:ext cx="2133600" cy="476250"/>
          </a:xfrm>
        </p:spPr>
        <p:txBody>
          <a:bodyPr/>
          <a:lstStyle>
            <a:lvl1pPr>
              <a:defRPr/>
            </a:lvl1pPr>
          </a:lstStyle>
          <a:p>
            <a:endParaRPr lang="en-US"/>
          </a:p>
        </p:txBody>
      </p:sp>
      <p:sp>
        <p:nvSpPr>
          <p:cNvPr id="4" name="Footer Placeholder 3"/>
          <p:cNvSpPr>
            <a:spLocks noGrp="1"/>
          </p:cNvSpPr>
          <p:nvPr>
            <p:ph type="ftr" sz="quarter" idx="11"/>
          </p:nvPr>
        </p:nvSpPr>
        <p:spPr>
          <a:xfrm>
            <a:off x="3124200" y="6245225"/>
            <a:ext cx="2895600" cy="476250"/>
          </a:xfrm>
        </p:spPr>
        <p:txBody>
          <a:bodyPr/>
          <a:lstStyle>
            <a:lvl1pPr>
              <a:defRPr/>
            </a:lvl1pPr>
          </a:lstStyle>
          <a:p>
            <a:endParaRPr lang="en-US"/>
          </a:p>
        </p:txBody>
      </p:sp>
      <p:sp>
        <p:nvSpPr>
          <p:cNvPr id="5" name="Slide Number Placeholder 4"/>
          <p:cNvSpPr>
            <a:spLocks noGrp="1"/>
          </p:cNvSpPr>
          <p:nvPr>
            <p:ph type="sldNum" sz="quarter" idx="12"/>
          </p:nvPr>
        </p:nvSpPr>
        <p:spPr>
          <a:xfrm>
            <a:off x="6553200" y="6245225"/>
            <a:ext cx="2133600" cy="476250"/>
          </a:xfrm>
        </p:spPr>
        <p:txBody>
          <a:bodyPr/>
          <a:lstStyle>
            <a:lvl1pPr>
              <a:defRPr/>
            </a:lvl1pPr>
          </a:lstStyle>
          <a:p>
            <a:fld id="{164208D3-A78C-49A1-B673-5D2B03DB173E}"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C00E6C3-FFAC-4A7A-AFB0-6A62010A4285}" type="datetimeFigureOut">
              <a:rPr lang="en-US" smtClean="0"/>
              <a:pPr/>
              <a:t>10/30/2012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4FF723-2231-491C-B2D7-77269698A7D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C00E6C3-FFAC-4A7A-AFB0-6A62010A4285}" type="datetimeFigureOut">
              <a:rPr lang="en-US" smtClean="0"/>
              <a:pPr/>
              <a:t>10/30/2012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4FF723-2231-491C-B2D7-77269698A7D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C00E6C3-FFAC-4A7A-AFB0-6A62010A4285}" type="datetimeFigureOut">
              <a:rPr lang="en-US" smtClean="0"/>
              <a:pPr/>
              <a:t>10/30/2012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4FF723-2231-491C-B2D7-77269698A7D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C00E6C3-FFAC-4A7A-AFB0-6A62010A4285}" type="datetimeFigureOut">
              <a:rPr lang="en-US" smtClean="0"/>
              <a:pPr/>
              <a:t>10/30/2012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E4FF723-2231-491C-B2D7-77269698A7D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C00E6C3-FFAC-4A7A-AFB0-6A62010A4285}" type="datetimeFigureOut">
              <a:rPr lang="en-US" smtClean="0"/>
              <a:pPr/>
              <a:t>10/30/2012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E4FF723-2231-491C-B2D7-77269698A7D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C00E6C3-FFAC-4A7A-AFB0-6A62010A4285}" type="datetimeFigureOut">
              <a:rPr lang="en-US" smtClean="0"/>
              <a:pPr/>
              <a:t>10/30/2012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E4FF723-2231-491C-B2D7-77269698A7D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C00E6C3-FFAC-4A7A-AFB0-6A62010A4285}" type="datetimeFigureOut">
              <a:rPr lang="en-US" smtClean="0"/>
              <a:pPr/>
              <a:t>10/30/2012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4FF723-2231-491C-B2D7-77269698A7D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C00E6C3-FFAC-4A7A-AFB0-6A62010A4285}" type="datetimeFigureOut">
              <a:rPr lang="en-US" smtClean="0"/>
              <a:pPr/>
              <a:t>10/30/2012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4FF723-2231-491C-B2D7-77269698A7D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00E6C3-FFAC-4A7A-AFB0-6A62010A4285}" type="datetimeFigureOut">
              <a:rPr lang="en-US" smtClean="0"/>
              <a:pPr/>
              <a:t>10/30/2012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4FF723-2231-491C-B2D7-77269698A7DC}"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6.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8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5.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6000" dirty="0" smtClean="0"/>
              <a:t>Emergency </a:t>
            </a:r>
            <a:r>
              <a:rPr lang="en-US" sz="6000" dirty="0" smtClean="0"/>
              <a:t>Response Training</a:t>
            </a:r>
            <a:endParaRPr lang="en-US" sz="6000" dirty="0"/>
          </a:p>
        </p:txBody>
      </p:sp>
      <p:sp>
        <p:nvSpPr>
          <p:cNvPr id="3" name="Subtitle 2"/>
          <p:cNvSpPr>
            <a:spLocks noGrp="1"/>
          </p:cNvSpPr>
          <p:nvPr>
            <p:ph type="subTitle" idx="1"/>
          </p:nvPr>
        </p:nvSpPr>
        <p:spPr/>
        <p:txBody>
          <a:bodyPr/>
          <a:lstStyle/>
          <a:p>
            <a:r>
              <a:rPr lang="en-US" dirty="0" smtClean="0">
                <a:solidFill>
                  <a:schemeClr val="tx1"/>
                </a:solidFill>
              </a:rPr>
              <a:t>Nov. 5</a:t>
            </a:r>
            <a:r>
              <a:rPr lang="en-US" baseline="30000" dirty="0" smtClean="0">
                <a:solidFill>
                  <a:schemeClr val="tx1"/>
                </a:solidFill>
              </a:rPr>
              <a:t>th</a:t>
            </a:r>
            <a:r>
              <a:rPr lang="en-US" dirty="0" smtClean="0">
                <a:solidFill>
                  <a:schemeClr val="tx1"/>
                </a:solidFill>
              </a:rPr>
              <a:t>-9</a:t>
            </a:r>
            <a:r>
              <a:rPr lang="en-US" baseline="30000" dirty="0" smtClean="0">
                <a:solidFill>
                  <a:schemeClr val="tx1"/>
                </a:solidFill>
              </a:rPr>
              <a:t>th</a:t>
            </a:r>
            <a:r>
              <a:rPr lang="en-US" dirty="0" smtClean="0">
                <a:solidFill>
                  <a:schemeClr val="tx1"/>
                </a:solidFill>
              </a:rPr>
              <a:t>, </a:t>
            </a:r>
            <a:r>
              <a:rPr lang="en-US" dirty="0" smtClean="0">
                <a:solidFill>
                  <a:schemeClr val="tx1"/>
                </a:solidFill>
              </a:rPr>
              <a:t>2012</a:t>
            </a:r>
            <a:endParaRPr lang="en-US"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22558" name="Picture 30"/>
          <p:cNvPicPr>
            <a:picLocks noChangeAspect="1" noChangeArrowheads="1"/>
          </p:cNvPicPr>
          <p:nvPr/>
        </p:nvPicPr>
        <p:blipFill>
          <a:blip r:embed="rId3" cstate="print"/>
          <a:srcRect/>
          <a:stretch>
            <a:fillRect/>
          </a:stretch>
        </p:blipFill>
        <p:spPr bwMode="auto">
          <a:xfrm>
            <a:off x="3048000" y="2133600"/>
            <a:ext cx="2159000" cy="2159000"/>
          </a:xfrm>
          <a:prstGeom prst="rect">
            <a:avLst/>
          </a:prstGeom>
          <a:noFill/>
          <a:ln w="9525">
            <a:noFill/>
            <a:miter lim="800000"/>
            <a:headEnd/>
            <a:tailEnd/>
          </a:ln>
        </p:spPr>
      </p:pic>
      <p:sp>
        <p:nvSpPr>
          <p:cNvPr id="18435" name="Rectangle 2"/>
          <p:cNvSpPr>
            <a:spLocks noGrp="1" noChangeArrowheads="1"/>
          </p:cNvSpPr>
          <p:nvPr>
            <p:ph type="title"/>
          </p:nvPr>
        </p:nvSpPr>
        <p:spPr bwMode="auto">
          <a:xfrm>
            <a:off x="685800" y="0"/>
            <a:ext cx="7772400" cy="1143000"/>
          </a:xfrm>
          <a:noFill/>
          <a:ln w="12700">
            <a:miter lim="800000"/>
            <a:headEnd/>
            <a:tailEnd/>
          </a:ln>
        </p:spPr>
        <p:txBody>
          <a:bodyPr vert="horz" wrap="square" lIns="91440" tIns="45720" rIns="91440" bIns="45720" numCol="1" anchor="t" anchorCtr="0" compatLnSpc="1">
            <a:prstTxWarp prst="textNoShape">
              <a:avLst/>
            </a:prstTxWarp>
          </a:bodyPr>
          <a:lstStyle/>
          <a:p>
            <a:pPr defTabSz="196850"/>
            <a:r>
              <a:rPr lang="en-GB" altLang="en-GB" sz="3600" smtClean="0">
                <a:solidFill>
                  <a:schemeClr val="bg1"/>
                </a:solidFill>
              </a:rPr>
              <a:t>Process: extensive consultation</a:t>
            </a:r>
            <a:endParaRPr lang="en-GB" altLang="en-GB" smtClean="0">
              <a:solidFill>
                <a:schemeClr val="bg1"/>
              </a:solidFill>
            </a:endParaRPr>
          </a:p>
        </p:txBody>
      </p:sp>
      <p:sp>
        <p:nvSpPr>
          <p:cNvPr id="22554" name="AutoShape 26"/>
          <p:cNvSpPr>
            <a:spLocks noChangeArrowheads="1"/>
          </p:cNvSpPr>
          <p:nvPr/>
        </p:nvSpPr>
        <p:spPr bwMode="auto">
          <a:xfrm rot="10800000">
            <a:off x="304800" y="3124200"/>
            <a:ext cx="1676400" cy="1143000"/>
          </a:xfrm>
          <a:prstGeom prst="wedgeRoundRectCallout">
            <a:avLst>
              <a:gd name="adj1" fmla="val -121208"/>
              <a:gd name="adj2" fmla="val 81384"/>
              <a:gd name="adj3" fmla="val 16667"/>
            </a:avLst>
          </a:prstGeom>
          <a:solidFill>
            <a:srgbClr val="0066CC"/>
          </a:solidFill>
          <a:ln w="12700">
            <a:solidFill>
              <a:schemeClr val="tx1"/>
            </a:solidFill>
            <a:miter lim="800000"/>
            <a:headEnd/>
            <a:tailEnd/>
          </a:ln>
        </p:spPr>
        <p:txBody>
          <a:bodyPr rot="10800000" wrap="none" anchor="ctr"/>
          <a:lstStyle/>
          <a:p>
            <a:pPr algn="ctr"/>
            <a:r>
              <a:rPr lang="en-GB" altLang="en-GB" sz="2800">
                <a:solidFill>
                  <a:schemeClr val="bg1"/>
                </a:solidFill>
                <a:effectLst/>
                <a:latin typeface="Arial" charset="0"/>
              </a:rPr>
              <a:t>4000+ </a:t>
            </a:r>
          </a:p>
          <a:p>
            <a:pPr algn="ctr"/>
            <a:r>
              <a:rPr lang="en-GB" altLang="en-GB" sz="2800">
                <a:solidFill>
                  <a:schemeClr val="bg1"/>
                </a:solidFill>
                <a:effectLst/>
                <a:latin typeface="Arial" charset="0"/>
              </a:rPr>
              <a:t>people</a:t>
            </a:r>
          </a:p>
        </p:txBody>
      </p:sp>
      <p:sp>
        <p:nvSpPr>
          <p:cNvPr id="22555" name="AutoShape 27"/>
          <p:cNvSpPr>
            <a:spLocks noChangeArrowheads="1"/>
          </p:cNvSpPr>
          <p:nvPr/>
        </p:nvSpPr>
        <p:spPr bwMode="auto">
          <a:xfrm rot="10800000">
            <a:off x="685800" y="5105400"/>
            <a:ext cx="2286000" cy="914400"/>
          </a:xfrm>
          <a:prstGeom prst="wedgeRoundRectCallout">
            <a:avLst>
              <a:gd name="adj1" fmla="val -65051"/>
              <a:gd name="adj2" fmla="val 184861"/>
              <a:gd name="adj3" fmla="val 16667"/>
            </a:avLst>
          </a:prstGeom>
          <a:solidFill>
            <a:srgbClr val="0066CC"/>
          </a:solidFill>
          <a:ln w="12700">
            <a:solidFill>
              <a:schemeClr val="tx1"/>
            </a:solidFill>
            <a:miter lim="800000"/>
            <a:headEnd/>
            <a:tailEnd/>
          </a:ln>
        </p:spPr>
        <p:txBody>
          <a:bodyPr rot="10800000" wrap="none" anchor="ctr"/>
          <a:lstStyle/>
          <a:p>
            <a:pPr algn="ctr"/>
            <a:r>
              <a:rPr lang="en-GB" altLang="en-GB" sz="2800">
                <a:solidFill>
                  <a:schemeClr val="bg1"/>
                </a:solidFill>
                <a:effectLst/>
                <a:latin typeface="Arial" charset="0"/>
              </a:rPr>
              <a:t>400</a:t>
            </a:r>
            <a:r>
              <a:rPr lang="en-GB" altLang="en-GB">
                <a:solidFill>
                  <a:schemeClr val="bg1"/>
                </a:solidFill>
                <a:effectLst/>
                <a:latin typeface="Arial" charset="0"/>
              </a:rPr>
              <a:t> </a:t>
            </a:r>
          </a:p>
          <a:p>
            <a:pPr algn="ctr"/>
            <a:r>
              <a:rPr lang="en-GB" altLang="en-GB" sz="2800">
                <a:solidFill>
                  <a:schemeClr val="bg1"/>
                </a:solidFill>
                <a:effectLst/>
                <a:latin typeface="Arial" charset="0"/>
              </a:rPr>
              <a:t>organisations</a:t>
            </a:r>
          </a:p>
        </p:txBody>
      </p:sp>
      <p:sp>
        <p:nvSpPr>
          <p:cNvPr id="22557" name="AutoShape 29"/>
          <p:cNvSpPr>
            <a:spLocks noChangeArrowheads="1"/>
          </p:cNvSpPr>
          <p:nvPr/>
        </p:nvSpPr>
        <p:spPr bwMode="auto">
          <a:xfrm rot="10800000">
            <a:off x="4038600" y="5638800"/>
            <a:ext cx="2895600" cy="990600"/>
          </a:xfrm>
          <a:prstGeom prst="wedgeRoundRectCallout">
            <a:avLst>
              <a:gd name="adj1" fmla="val 45847"/>
              <a:gd name="adj2" fmla="val 194255"/>
              <a:gd name="adj3" fmla="val 16667"/>
            </a:avLst>
          </a:prstGeom>
          <a:solidFill>
            <a:srgbClr val="0066CC"/>
          </a:solidFill>
          <a:ln w="12700">
            <a:solidFill>
              <a:schemeClr val="tx1"/>
            </a:solidFill>
            <a:miter lim="800000"/>
            <a:headEnd/>
            <a:tailEnd/>
          </a:ln>
        </p:spPr>
        <p:txBody>
          <a:bodyPr rot="10800000" wrap="none" anchor="ctr"/>
          <a:lstStyle/>
          <a:p>
            <a:pPr algn="ctr"/>
            <a:endParaRPr lang="en-GB" altLang="en-GB" sz="2800">
              <a:solidFill>
                <a:schemeClr val="bg1"/>
              </a:solidFill>
              <a:effectLst/>
              <a:latin typeface="Arial" charset="0"/>
            </a:endParaRPr>
          </a:p>
          <a:p>
            <a:pPr algn="ctr"/>
            <a:r>
              <a:rPr lang="en-GB" altLang="en-GB" sz="2800">
                <a:solidFill>
                  <a:schemeClr val="bg1"/>
                </a:solidFill>
                <a:effectLst/>
                <a:latin typeface="Arial" charset="0"/>
              </a:rPr>
              <a:t>80 countries </a:t>
            </a:r>
          </a:p>
          <a:p>
            <a:pPr algn="ctr"/>
            <a:r>
              <a:rPr lang="en-GB" altLang="en-GB" sz="2800">
                <a:solidFill>
                  <a:schemeClr val="bg1"/>
                </a:solidFill>
                <a:effectLst/>
                <a:latin typeface="Arial" charset="0"/>
              </a:rPr>
              <a:t>around the world </a:t>
            </a:r>
          </a:p>
          <a:p>
            <a:pPr algn="ctr"/>
            <a:endParaRPr lang="en-GB" altLang="en-GB" sz="2800">
              <a:solidFill>
                <a:schemeClr val="bg1"/>
              </a:solidFill>
              <a:effectLst/>
              <a:latin typeface="Arial" charset="0"/>
            </a:endParaRPr>
          </a:p>
        </p:txBody>
      </p:sp>
      <p:grpSp>
        <p:nvGrpSpPr>
          <p:cNvPr id="2" name="Group 44"/>
          <p:cNvGrpSpPr>
            <a:grpSpLocks/>
          </p:cNvGrpSpPr>
          <p:nvPr/>
        </p:nvGrpSpPr>
        <p:grpSpPr bwMode="auto">
          <a:xfrm>
            <a:off x="6096000" y="2514600"/>
            <a:ext cx="2438400" cy="925513"/>
            <a:chOff x="3840" y="768"/>
            <a:chExt cx="1536" cy="583"/>
          </a:xfrm>
        </p:grpSpPr>
        <p:sp>
          <p:nvSpPr>
            <p:cNvPr id="18454" name="Rectangle 35"/>
            <p:cNvSpPr>
              <a:spLocks noChangeArrowheads="1"/>
            </p:cNvSpPr>
            <p:nvPr/>
          </p:nvSpPr>
          <p:spPr bwMode="auto">
            <a:xfrm>
              <a:off x="3840" y="768"/>
              <a:ext cx="1536" cy="480"/>
            </a:xfrm>
            <a:prstGeom prst="rect">
              <a:avLst/>
            </a:prstGeom>
            <a:noFill/>
            <a:ln w="12700">
              <a:noFill/>
              <a:miter lim="800000"/>
              <a:headEnd/>
              <a:tailEnd/>
            </a:ln>
          </p:spPr>
          <p:txBody>
            <a:bodyPr/>
            <a:lstStyle/>
            <a:p>
              <a:pPr defTabSz="196850"/>
              <a:r>
                <a:rPr lang="fr-CH" altLang="en-GB" dirty="0">
                  <a:effectLst/>
                  <a:latin typeface="Arial Black" pitchFamily="34" charset="0"/>
                </a:rPr>
                <a:t>2011</a:t>
              </a:r>
              <a:r>
                <a:rPr lang="fr-CH" altLang="en-GB" dirty="0">
                  <a:effectLst/>
                  <a:latin typeface="Arial" charset="0"/>
                </a:rPr>
                <a:t> </a:t>
              </a:r>
              <a:r>
                <a:rPr lang="fr-CH" altLang="en-GB" dirty="0" err="1">
                  <a:effectLst/>
                  <a:latin typeface="Arial" charset="0"/>
                </a:rPr>
                <a:t>handbook</a:t>
              </a:r>
              <a:r>
                <a:rPr lang="fr-CH" altLang="en-GB" dirty="0">
                  <a:effectLst/>
                  <a:latin typeface="Arial" charset="0"/>
                </a:rPr>
                <a:t> </a:t>
              </a:r>
              <a:br>
                <a:rPr lang="fr-CH" altLang="en-GB" dirty="0">
                  <a:effectLst/>
                  <a:latin typeface="Arial" charset="0"/>
                </a:rPr>
              </a:br>
              <a:r>
                <a:rPr lang="fr-CH" altLang="en-GB" dirty="0" err="1">
                  <a:effectLst/>
                  <a:latin typeface="Arial" charset="0"/>
                </a:rPr>
                <a:t>revised</a:t>
              </a:r>
              <a:r>
                <a:rPr lang="fr-CH" altLang="en-GB" dirty="0">
                  <a:effectLst/>
                  <a:latin typeface="Arial" charset="0"/>
                </a:rPr>
                <a:t> </a:t>
              </a:r>
              <a:r>
                <a:rPr lang="fr-CH" altLang="en-GB" dirty="0" err="1">
                  <a:effectLst/>
                  <a:latin typeface="Arial" charset="0"/>
                </a:rPr>
                <a:t>edition</a:t>
              </a:r>
              <a:endParaRPr lang="en-GB" altLang="en-GB" dirty="0">
                <a:effectLst/>
                <a:latin typeface="Arial" charset="0"/>
              </a:endParaRPr>
            </a:p>
          </p:txBody>
        </p:sp>
        <p:sp>
          <p:nvSpPr>
            <p:cNvPr id="18455" name="Rectangle 36"/>
            <p:cNvSpPr>
              <a:spLocks noChangeArrowheads="1"/>
            </p:cNvSpPr>
            <p:nvPr/>
          </p:nvSpPr>
          <p:spPr bwMode="auto">
            <a:xfrm>
              <a:off x="3840" y="768"/>
              <a:ext cx="1536" cy="583"/>
            </a:xfrm>
            <a:prstGeom prst="rect">
              <a:avLst/>
            </a:prstGeom>
            <a:noFill/>
            <a:ln w="50800">
              <a:solidFill>
                <a:srgbClr val="FF0000"/>
              </a:solidFill>
              <a:miter lim="800000"/>
              <a:headEnd/>
              <a:tailEnd/>
            </a:ln>
          </p:spPr>
          <p:txBody>
            <a:bodyPr/>
            <a:lstStyle/>
            <a:p>
              <a:pPr defTabSz="196850"/>
              <a:endParaRPr lang="en-GB" altLang="en-GB" sz="2000">
                <a:solidFill>
                  <a:schemeClr val="tx2"/>
                </a:solidFill>
                <a:effectLst/>
                <a:latin typeface="Arial" charset="0"/>
              </a:endParaRPr>
            </a:p>
          </p:txBody>
        </p:sp>
      </p:grpSp>
      <p:grpSp>
        <p:nvGrpSpPr>
          <p:cNvPr id="3" name="Group 42"/>
          <p:cNvGrpSpPr>
            <a:grpSpLocks/>
          </p:cNvGrpSpPr>
          <p:nvPr/>
        </p:nvGrpSpPr>
        <p:grpSpPr bwMode="auto">
          <a:xfrm>
            <a:off x="304800" y="1066800"/>
            <a:ext cx="2743200" cy="925513"/>
            <a:chOff x="192" y="768"/>
            <a:chExt cx="1728" cy="583"/>
          </a:xfrm>
        </p:grpSpPr>
        <p:sp>
          <p:nvSpPr>
            <p:cNvPr id="18451" name="Rectangle 6"/>
            <p:cNvSpPr>
              <a:spLocks noChangeArrowheads="1"/>
            </p:cNvSpPr>
            <p:nvPr/>
          </p:nvSpPr>
          <p:spPr bwMode="auto">
            <a:xfrm>
              <a:off x="240" y="768"/>
              <a:ext cx="1440" cy="480"/>
            </a:xfrm>
            <a:prstGeom prst="rect">
              <a:avLst/>
            </a:prstGeom>
            <a:noFill/>
            <a:ln w="12700">
              <a:noFill/>
              <a:miter lim="800000"/>
              <a:headEnd/>
              <a:tailEnd/>
            </a:ln>
          </p:spPr>
          <p:txBody>
            <a:bodyPr/>
            <a:lstStyle/>
            <a:p>
              <a:pPr defTabSz="196850"/>
              <a:r>
                <a:rPr lang="fr-CH" altLang="en-GB" dirty="0">
                  <a:effectLst/>
                  <a:latin typeface="Arial Black" pitchFamily="34" charset="0"/>
                </a:rPr>
                <a:t>1997</a:t>
              </a:r>
              <a:r>
                <a:rPr lang="fr-CH" altLang="en-GB" dirty="0">
                  <a:effectLst/>
                  <a:latin typeface="Arial" charset="0"/>
                </a:rPr>
                <a:t> Initial</a:t>
              </a:r>
              <a:br>
                <a:rPr lang="fr-CH" altLang="en-GB" dirty="0">
                  <a:effectLst/>
                  <a:latin typeface="Arial" charset="0"/>
                </a:rPr>
              </a:br>
              <a:r>
                <a:rPr lang="fr-CH" altLang="en-GB" dirty="0">
                  <a:effectLst/>
                  <a:latin typeface="Arial" charset="0"/>
                </a:rPr>
                <a:t>consultation</a:t>
              </a:r>
              <a:endParaRPr lang="en-GB" altLang="en-GB" dirty="0">
                <a:effectLst/>
                <a:latin typeface="Arial" charset="0"/>
              </a:endParaRPr>
            </a:p>
          </p:txBody>
        </p:sp>
        <p:sp>
          <p:nvSpPr>
            <p:cNvPr id="18452" name="Rectangle 16"/>
            <p:cNvSpPr>
              <a:spLocks noChangeArrowheads="1"/>
            </p:cNvSpPr>
            <p:nvPr/>
          </p:nvSpPr>
          <p:spPr bwMode="auto">
            <a:xfrm>
              <a:off x="192" y="768"/>
              <a:ext cx="1296" cy="583"/>
            </a:xfrm>
            <a:prstGeom prst="rect">
              <a:avLst/>
            </a:prstGeom>
            <a:noFill/>
            <a:ln w="50800">
              <a:solidFill>
                <a:srgbClr val="FF0000"/>
              </a:solidFill>
              <a:miter lim="800000"/>
              <a:headEnd/>
              <a:tailEnd/>
            </a:ln>
          </p:spPr>
          <p:txBody>
            <a:bodyPr/>
            <a:lstStyle/>
            <a:p>
              <a:pPr defTabSz="196850"/>
              <a:endParaRPr lang="en-GB" altLang="en-GB" sz="2000">
                <a:solidFill>
                  <a:schemeClr val="tx2"/>
                </a:solidFill>
                <a:effectLst/>
                <a:latin typeface="Arial" charset="0"/>
              </a:endParaRPr>
            </a:p>
          </p:txBody>
        </p:sp>
        <p:sp>
          <p:nvSpPr>
            <p:cNvPr id="22567" name="AutoShape 39"/>
            <p:cNvSpPr>
              <a:spLocks noChangeArrowheads="1"/>
            </p:cNvSpPr>
            <p:nvPr/>
          </p:nvSpPr>
          <p:spPr bwMode="auto">
            <a:xfrm>
              <a:off x="1488" y="960"/>
              <a:ext cx="432" cy="240"/>
            </a:xfrm>
            <a:prstGeom prst="rightArrow">
              <a:avLst>
                <a:gd name="adj1" fmla="val 50000"/>
                <a:gd name="adj2" fmla="val 45000"/>
              </a:avLst>
            </a:prstGeom>
            <a:solidFill>
              <a:srgbClr val="FF0000"/>
            </a:solidFill>
            <a:ln w="3175">
              <a:noFill/>
              <a:miter lim="800000"/>
              <a:headEnd/>
              <a:tailEnd/>
            </a:ln>
            <a:effectLst/>
          </p:spPr>
          <p:txBody>
            <a:bodyPr wrap="none" anchor="ctr"/>
            <a:lstStyle/>
            <a:p>
              <a:pPr>
                <a:defRPr/>
              </a:pPr>
              <a:endParaRPr lang="en-US"/>
            </a:p>
          </p:txBody>
        </p:sp>
      </p:grpSp>
      <p:grpSp>
        <p:nvGrpSpPr>
          <p:cNvPr id="4" name="Group 43"/>
          <p:cNvGrpSpPr>
            <a:grpSpLocks/>
          </p:cNvGrpSpPr>
          <p:nvPr/>
        </p:nvGrpSpPr>
        <p:grpSpPr bwMode="auto">
          <a:xfrm>
            <a:off x="2971800" y="1066800"/>
            <a:ext cx="3048000" cy="925513"/>
            <a:chOff x="1920" y="768"/>
            <a:chExt cx="1920" cy="583"/>
          </a:xfrm>
        </p:grpSpPr>
        <p:grpSp>
          <p:nvGrpSpPr>
            <p:cNvPr id="5" name="Group 37"/>
            <p:cNvGrpSpPr>
              <a:grpSpLocks/>
            </p:cNvGrpSpPr>
            <p:nvPr/>
          </p:nvGrpSpPr>
          <p:grpSpPr bwMode="auto">
            <a:xfrm>
              <a:off x="1920" y="768"/>
              <a:ext cx="1548" cy="583"/>
              <a:chOff x="2064" y="768"/>
              <a:chExt cx="1548" cy="583"/>
            </a:xfrm>
          </p:grpSpPr>
          <p:sp>
            <p:nvSpPr>
              <p:cNvPr id="18449" name="Rectangle 32"/>
              <p:cNvSpPr>
                <a:spLocks noChangeArrowheads="1"/>
              </p:cNvSpPr>
              <p:nvPr/>
            </p:nvSpPr>
            <p:spPr bwMode="auto">
              <a:xfrm>
                <a:off x="2069" y="768"/>
                <a:ext cx="1531" cy="480"/>
              </a:xfrm>
              <a:prstGeom prst="rect">
                <a:avLst/>
              </a:prstGeom>
              <a:noFill/>
              <a:ln w="12700">
                <a:noFill/>
                <a:miter lim="800000"/>
                <a:headEnd/>
                <a:tailEnd/>
              </a:ln>
            </p:spPr>
            <p:txBody>
              <a:bodyPr/>
              <a:lstStyle/>
              <a:p>
                <a:pPr defTabSz="196850"/>
                <a:r>
                  <a:rPr lang="fr-CH" altLang="en-GB" dirty="0">
                    <a:effectLst/>
                    <a:latin typeface="Arial Black" pitchFamily="34" charset="0"/>
                  </a:rPr>
                  <a:t>2000</a:t>
                </a:r>
                <a:r>
                  <a:rPr lang="fr-CH" altLang="en-GB" dirty="0">
                    <a:effectLst/>
                    <a:latin typeface="Arial" charset="0"/>
                  </a:rPr>
                  <a:t> </a:t>
                </a:r>
                <a:r>
                  <a:rPr lang="fr-CH" altLang="en-GB" dirty="0" err="1">
                    <a:effectLst/>
                    <a:latin typeface="Arial" charset="0"/>
                  </a:rPr>
                  <a:t>handbook</a:t>
                </a:r>
                <a:r>
                  <a:rPr lang="fr-CH" altLang="en-GB" dirty="0">
                    <a:effectLst/>
                    <a:latin typeface="Arial" charset="0"/>
                  </a:rPr>
                  <a:t> </a:t>
                </a:r>
                <a:r>
                  <a:rPr lang="fr-CH" altLang="en-GB" dirty="0" err="1">
                    <a:effectLst/>
                    <a:latin typeface="Arial" charset="0"/>
                  </a:rPr>
                  <a:t>launched</a:t>
                </a:r>
                <a:endParaRPr lang="en-GB" altLang="en-GB" dirty="0">
                  <a:effectLst/>
                  <a:latin typeface="Arial" charset="0"/>
                </a:endParaRPr>
              </a:p>
            </p:txBody>
          </p:sp>
          <p:sp>
            <p:nvSpPr>
              <p:cNvPr id="18450" name="Rectangle 33"/>
              <p:cNvSpPr>
                <a:spLocks noChangeArrowheads="1"/>
              </p:cNvSpPr>
              <p:nvPr/>
            </p:nvSpPr>
            <p:spPr bwMode="auto">
              <a:xfrm>
                <a:off x="2064" y="768"/>
                <a:ext cx="1548" cy="583"/>
              </a:xfrm>
              <a:prstGeom prst="rect">
                <a:avLst/>
              </a:prstGeom>
              <a:noFill/>
              <a:ln w="50800">
                <a:solidFill>
                  <a:srgbClr val="FF0000"/>
                </a:solidFill>
                <a:miter lim="800000"/>
                <a:headEnd/>
                <a:tailEnd/>
              </a:ln>
            </p:spPr>
            <p:txBody>
              <a:bodyPr/>
              <a:lstStyle/>
              <a:p>
                <a:pPr defTabSz="196850"/>
                <a:endParaRPr lang="en-GB" altLang="en-GB" sz="2000">
                  <a:solidFill>
                    <a:schemeClr val="tx2"/>
                  </a:solidFill>
                  <a:effectLst/>
                  <a:latin typeface="Arial" charset="0"/>
                </a:endParaRPr>
              </a:p>
            </p:txBody>
          </p:sp>
        </p:grpSp>
        <p:sp>
          <p:nvSpPr>
            <p:cNvPr id="22569" name="AutoShape 41"/>
            <p:cNvSpPr>
              <a:spLocks noChangeArrowheads="1"/>
            </p:cNvSpPr>
            <p:nvPr/>
          </p:nvSpPr>
          <p:spPr bwMode="auto">
            <a:xfrm>
              <a:off x="3456" y="960"/>
              <a:ext cx="384" cy="240"/>
            </a:xfrm>
            <a:prstGeom prst="rightArrow">
              <a:avLst>
                <a:gd name="adj1" fmla="val 50000"/>
                <a:gd name="adj2" fmla="val 40000"/>
              </a:avLst>
            </a:prstGeom>
            <a:solidFill>
              <a:srgbClr val="FF0000"/>
            </a:solidFill>
            <a:ln w="3175">
              <a:noFill/>
              <a:miter lim="800000"/>
              <a:headEnd/>
              <a:tailEnd/>
            </a:ln>
            <a:effectLst/>
          </p:spPr>
          <p:txBody>
            <a:bodyPr wrap="none" anchor="ctr"/>
            <a:lstStyle/>
            <a:p>
              <a:pPr>
                <a:defRPr/>
              </a:pPr>
              <a:endParaRPr lang="en-US"/>
            </a:p>
          </p:txBody>
        </p:sp>
      </p:grpSp>
      <p:grpSp>
        <p:nvGrpSpPr>
          <p:cNvPr id="6" name="Group 43"/>
          <p:cNvGrpSpPr>
            <a:grpSpLocks/>
          </p:cNvGrpSpPr>
          <p:nvPr/>
        </p:nvGrpSpPr>
        <p:grpSpPr bwMode="auto">
          <a:xfrm rot="5400000">
            <a:off x="6705600" y="457200"/>
            <a:ext cx="1371600" cy="2590800"/>
            <a:chOff x="1920" y="768"/>
            <a:chExt cx="1920" cy="583"/>
          </a:xfrm>
        </p:grpSpPr>
        <p:sp>
          <p:nvSpPr>
            <p:cNvPr id="18445" name="Rectangle 33"/>
            <p:cNvSpPr>
              <a:spLocks noChangeArrowheads="1"/>
            </p:cNvSpPr>
            <p:nvPr/>
          </p:nvSpPr>
          <p:spPr bwMode="auto">
            <a:xfrm>
              <a:off x="1920" y="768"/>
              <a:ext cx="1548" cy="583"/>
            </a:xfrm>
            <a:prstGeom prst="rect">
              <a:avLst/>
            </a:prstGeom>
            <a:noFill/>
            <a:ln w="50800">
              <a:solidFill>
                <a:srgbClr val="FF0000"/>
              </a:solidFill>
              <a:miter lim="800000"/>
              <a:headEnd/>
              <a:tailEnd/>
            </a:ln>
          </p:spPr>
          <p:txBody>
            <a:bodyPr/>
            <a:lstStyle/>
            <a:p>
              <a:pPr defTabSz="196850"/>
              <a:endParaRPr lang="en-GB" altLang="en-GB" sz="2000">
                <a:solidFill>
                  <a:schemeClr val="tx2"/>
                </a:solidFill>
                <a:effectLst/>
                <a:latin typeface="Arial" charset="0"/>
              </a:endParaRPr>
            </a:p>
          </p:txBody>
        </p:sp>
        <p:sp>
          <p:nvSpPr>
            <p:cNvPr id="22" name="AutoShape 41"/>
            <p:cNvSpPr>
              <a:spLocks noChangeArrowheads="1"/>
            </p:cNvSpPr>
            <p:nvPr/>
          </p:nvSpPr>
          <p:spPr bwMode="auto">
            <a:xfrm>
              <a:off x="3456" y="960"/>
              <a:ext cx="384" cy="240"/>
            </a:xfrm>
            <a:prstGeom prst="rightArrow">
              <a:avLst>
                <a:gd name="adj1" fmla="val 50000"/>
                <a:gd name="adj2" fmla="val 40000"/>
              </a:avLst>
            </a:prstGeom>
            <a:solidFill>
              <a:srgbClr val="FF0000"/>
            </a:solidFill>
            <a:ln w="3175">
              <a:noFill/>
              <a:miter lim="800000"/>
              <a:headEnd/>
              <a:tailEnd/>
            </a:ln>
            <a:effectLst/>
          </p:spPr>
          <p:txBody>
            <a:bodyPr wrap="none" anchor="ctr"/>
            <a:lstStyle/>
            <a:p>
              <a:pPr>
                <a:defRPr/>
              </a:pPr>
              <a:endParaRPr lang="en-US"/>
            </a:p>
          </p:txBody>
        </p:sp>
      </p:grpSp>
      <p:sp>
        <p:nvSpPr>
          <p:cNvPr id="18444" name="Rectangle 35"/>
          <p:cNvSpPr>
            <a:spLocks noChangeArrowheads="1"/>
          </p:cNvSpPr>
          <p:nvPr/>
        </p:nvSpPr>
        <p:spPr bwMode="auto">
          <a:xfrm>
            <a:off x="6096000" y="1219200"/>
            <a:ext cx="2438400" cy="762000"/>
          </a:xfrm>
          <a:prstGeom prst="rect">
            <a:avLst/>
          </a:prstGeom>
          <a:noFill/>
          <a:ln w="12700">
            <a:noFill/>
            <a:miter lim="800000"/>
            <a:headEnd/>
            <a:tailEnd/>
          </a:ln>
        </p:spPr>
        <p:txBody>
          <a:bodyPr/>
          <a:lstStyle/>
          <a:p>
            <a:pPr defTabSz="196850"/>
            <a:r>
              <a:rPr lang="fr-CH" altLang="en-GB" dirty="0">
                <a:effectLst/>
                <a:latin typeface="Arial Black" pitchFamily="34" charset="0"/>
              </a:rPr>
              <a:t>2004</a:t>
            </a:r>
            <a:r>
              <a:rPr lang="fr-CH" altLang="en-GB" dirty="0">
                <a:effectLst/>
                <a:latin typeface="Arial" charset="0"/>
              </a:rPr>
              <a:t> </a:t>
            </a:r>
            <a:r>
              <a:rPr lang="fr-CH" altLang="en-GB" dirty="0" err="1">
                <a:effectLst/>
                <a:latin typeface="Arial" charset="0"/>
              </a:rPr>
              <a:t>handbook</a:t>
            </a:r>
            <a:r>
              <a:rPr lang="fr-CH" altLang="en-GB" dirty="0">
                <a:effectLst/>
                <a:latin typeface="Arial" charset="0"/>
              </a:rPr>
              <a:t> </a:t>
            </a:r>
            <a:br>
              <a:rPr lang="fr-CH" altLang="en-GB" dirty="0">
                <a:effectLst/>
                <a:latin typeface="Arial" charset="0"/>
              </a:rPr>
            </a:br>
            <a:r>
              <a:rPr lang="fr-CH" altLang="en-GB" dirty="0" err="1">
                <a:effectLst/>
                <a:latin typeface="Arial" charset="0"/>
              </a:rPr>
              <a:t>revised</a:t>
            </a:r>
            <a:r>
              <a:rPr lang="fr-CH" altLang="en-GB" dirty="0">
                <a:effectLst/>
                <a:latin typeface="Arial" charset="0"/>
              </a:rPr>
              <a:t> </a:t>
            </a:r>
            <a:r>
              <a:rPr lang="fr-CH" altLang="en-GB" dirty="0" err="1">
                <a:effectLst/>
                <a:latin typeface="Arial" charset="0"/>
              </a:rPr>
              <a:t>edition</a:t>
            </a:r>
            <a:endParaRPr lang="en-GB" altLang="en-GB" dirty="0">
              <a:effectLst/>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0-#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0-#ppt_w/2"/>
                                          </p:val>
                                        </p:tav>
                                        <p:tav tm="100000">
                                          <p:val>
                                            <p:strVal val="#ppt_x"/>
                                          </p:val>
                                        </p:tav>
                                      </p:tavLst>
                                    </p:anim>
                                    <p:anim calcmode="lin" valueType="num">
                                      <p:cBhvr additive="base">
                                        <p:cTn id="14"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additive="base">
                                        <p:cTn id="19" dur="500" fill="hold"/>
                                        <p:tgtEl>
                                          <p:spTgt spid="2"/>
                                        </p:tgtEl>
                                        <p:attrNameLst>
                                          <p:attrName>ppt_x</p:attrName>
                                        </p:attrNameLst>
                                      </p:cBhvr>
                                      <p:tavLst>
                                        <p:tav tm="0">
                                          <p:val>
                                            <p:strVal val="0-#ppt_w/2"/>
                                          </p:val>
                                        </p:tav>
                                        <p:tav tm="100000">
                                          <p:val>
                                            <p:strVal val="#ppt_x"/>
                                          </p:val>
                                        </p:tav>
                                      </p:tavLst>
                                    </p:anim>
                                    <p:anim calcmode="lin" valueType="num">
                                      <p:cBhvr additive="base">
                                        <p:cTn id="20"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9" presetClass="entr" presetSubtype="10" fill="hold" nodeType="clickEffect">
                                  <p:stCondLst>
                                    <p:cond delay="0"/>
                                  </p:stCondLst>
                                  <p:childTnLst>
                                    <p:set>
                                      <p:cBhvr>
                                        <p:cTn id="24" dur="1" fill="hold">
                                          <p:stCondLst>
                                            <p:cond delay="0"/>
                                          </p:stCondLst>
                                        </p:cTn>
                                        <p:tgtEl>
                                          <p:spTgt spid="22558"/>
                                        </p:tgtEl>
                                        <p:attrNameLst>
                                          <p:attrName>style.visibility</p:attrName>
                                        </p:attrNameLst>
                                      </p:cBhvr>
                                      <p:to>
                                        <p:strVal val="visible"/>
                                      </p:to>
                                    </p:set>
                                    <p:anim calcmode="lin" valueType="num">
                                      <p:cBhvr>
                                        <p:cTn id="25" dur="5000" fill="hold"/>
                                        <p:tgtEl>
                                          <p:spTgt spid="22558"/>
                                        </p:tgtEl>
                                        <p:attrNameLst>
                                          <p:attrName>ppt_w</p:attrName>
                                        </p:attrNameLst>
                                      </p:cBhvr>
                                      <p:tavLst>
                                        <p:tav tm="0" fmla="#ppt_w*sin(2.5*pi*$)">
                                          <p:val>
                                            <p:fltVal val="0"/>
                                          </p:val>
                                        </p:tav>
                                        <p:tav tm="100000">
                                          <p:val>
                                            <p:fltVal val="1"/>
                                          </p:val>
                                        </p:tav>
                                      </p:tavLst>
                                    </p:anim>
                                    <p:anim calcmode="lin" valueType="num">
                                      <p:cBhvr>
                                        <p:cTn id="26" dur="5000" fill="hold"/>
                                        <p:tgtEl>
                                          <p:spTgt spid="22558"/>
                                        </p:tgtEl>
                                        <p:attrNameLst>
                                          <p:attrName>ppt_h</p:attrName>
                                        </p:attrNameLst>
                                      </p:cBhvr>
                                      <p:tavLst>
                                        <p:tav tm="0">
                                          <p:val>
                                            <p:strVal val="#ppt_h"/>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23" presetClass="entr" presetSubtype="528" fill="hold" grpId="0" nodeType="clickEffect">
                                  <p:stCondLst>
                                    <p:cond delay="0"/>
                                  </p:stCondLst>
                                  <p:childTnLst>
                                    <p:set>
                                      <p:cBhvr>
                                        <p:cTn id="30" dur="1" fill="hold">
                                          <p:stCondLst>
                                            <p:cond delay="0"/>
                                          </p:stCondLst>
                                        </p:cTn>
                                        <p:tgtEl>
                                          <p:spTgt spid="22554"/>
                                        </p:tgtEl>
                                        <p:attrNameLst>
                                          <p:attrName>style.visibility</p:attrName>
                                        </p:attrNameLst>
                                      </p:cBhvr>
                                      <p:to>
                                        <p:strVal val="visible"/>
                                      </p:to>
                                    </p:set>
                                    <p:anim calcmode="lin" valueType="num">
                                      <p:cBhvr>
                                        <p:cTn id="31" dur="500" fill="hold"/>
                                        <p:tgtEl>
                                          <p:spTgt spid="22554"/>
                                        </p:tgtEl>
                                        <p:attrNameLst>
                                          <p:attrName>ppt_w</p:attrName>
                                        </p:attrNameLst>
                                      </p:cBhvr>
                                      <p:tavLst>
                                        <p:tav tm="0">
                                          <p:val>
                                            <p:fltVal val="0"/>
                                          </p:val>
                                        </p:tav>
                                        <p:tav tm="100000">
                                          <p:val>
                                            <p:strVal val="#ppt_w"/>
                                          </p:val>
                                        </p:tav>
                                      </p:tavLst>
                                    </p:anim>
                                    <p:anim calcmode="lin" valueType="num">
                                      <p:cBhvr>
                                        <p:cTn id="32" dur="500" fill="hold"/>
                                        <p:tgtEl>
                                          <p:spTgt spid="22554"/>
                                        </p:tgtEl>
                                        <p:attrNameLst>
                                          <p:attrName>ppt_h</p:attrName>
                                        </p:attrNameLst>
                                      </p:cBhvr>
                                      <p:tavLst>
                                        <p:tav tm="0">
                                          <p:val>
                                            <p:fltVal val="0"/>
                                          </p:val>
                                        </p:tav>
                                        <p:tav tm="100000">
                                          <p:val>
                                            <p:strVal val="#ppt_h"/>
                                          </p:val>
                                        </p:tav>
                                      </p:tavLst>
                                    </p:anim>
                                    <p:anim calcmode="lin" valueType="num">
                                      <p:cBhvr>
                                        <p:cTn id="33" dur="500" fill="hold"/>
                                        <p:tgtEl>
                                          <p:spTgt spid="22554"/>
                                        </p:tgtEl>
                                        <p:attrNameLst>
                                          <p:attrName>ppt_x</p:attrName>
                                        </p:attrNameLst>
                                      </p:cBhvr>
                                      <p:tavLst>
                                        <p:tav tm="0">
                                          <p:val>
                                            <p:fltVal val="0.5"/>
                                          </p:val>
                                        </p:tav>
                                        <p:tav tm="100000">
                                          <p:val>
                                            <p:strVal val="#ppt_x"/>
                                          </p:val>
                                        </p:tav>
                                      </p:tavLst>
                                    </p:anim>
                                    <p:anim calcmode="lin" valueType="num">
                                      <p:cBhvr>
                                        <p:cTn id="34" dur="500" fill="hold"/>
                                        <p:tgtEl>
                                          <p:spTgt spid="22554"/>
                                        </p:tgtEl>
                                        <p:attrNameLst>
                                          <p:attrName>ppt_y</p:attrName>
                                        </p:attrNameLst>
                                      </p:cBhvr>
                                      <p:tavLst>
                                        <p:tav tm="0">
                                          <p:val>
                                            <p:fltVal val="0.5"/>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3" presetClass="entr" presetSubtype="528" fill="hold" grpId="0" nodeType="clickEffect">
                                  <p:stCondLst>
                                    <p:cond delay="0"/>
                                  </p:stCondLst>
                                  <p:childTnLst>
                                    <p:set>
                                      <p:cBhvr>
                                        <p:cTn id="38" dur="1" fill="hold">
                                          <p:stCondLst>
                                            <p:cond delay="0"/>
                                          </p:stCondLst>
                                        </p:cTn>
                                        <p:tgtEl>
                                          <p:spTgt spid="22555"/>
                                        </p:tgtEl>
                                        <p:attrNameLst>
                                          <p:attrName>style.visibility</p:attrName>
                                        </p:attrNameLst>
                                      </p:cBhvr>
                                      <p:to>
                                        <p:strVal val="visible"/>
                                      </p:to>
                                    </p:set>
                                    <p:anim calcmode="lin" valueType="num">
                                      <p:cBhvr>
                                        <p:cTn id="39" dur="500" fill="hold"/>
                                        <p:tgtEl>
                                          <p:spTgt spid="22555"/>
                                        </p:tgtEl>
                                        <p:attrNameLst>
                                          <p:attrName>ppt_w</p:attrName>
                                        </p:attrNameLst>
                                      </p:cBhvr>
                                      <p:tavLst>
                                        <p:tav tm="0">
                                          <p:val>
                                            <p:fltVal val="0"/>
                                          </p:val>
                                        </p:tav>
                                        <p:tav tm="100000">
                                          <p:val>
                                            <p:strVal val="#ppt_w"/>
                                          </p:val>
                                        </p:tav>
                                      </p:tavLst>
                                    </p:anim>
                                    <p:anim calcmode="lin" valueType="num">
                                      <p:cBhvr>
                                        <p:cTn id="40" dur="500" fill="hold"/>
                                        <p:tgtEl>
                                          <p:spTgt spid="22555"/>
                                        </p:tgtEl>
                                        <p:attrNameLst>
                                          <p:attrName>ppt_h</p:attrName>
                                        </p:attrNameLst>
                                      </p:cBhvr>
                                      <p:tavLst>
                                        <p:tav tm="0">
                                          <p:val>
                                            <p:fltVal val="0"/>
                                          </p:val>
                                        </p:tav>
                                        <p:tav tm="100000">
                                          <p:val>
                                            <p:strVal val="#ppt_h"/>
                                          </p:val>
                                        </p:tav>
                                      </p:tavLst>
                                    </p:anim>
                                    <p:anim calcmode="lin" valueType="num">
                                      <p:cBhvr>
                                        <p:cTn id="41" dur="500" fill="hold"/>
                                        <p:tgtEl>
                                          <p:spTgt spid="22555"/>
                                        </p:tgtEl>
                                        <p:attrNameLst>
                                          <p:attrName>ppt_x</p:attrName>
                                        </p:attrNameLst>
                                      </p:cBhvr>
                                      <p:tavLst>
                                        <p:tav tm="0">
                                          <p:val>
                                            <p:fltVal val="0.5"/>
                                          </p:val>
                                        </p:tav>
                                        <p:tav tm="100000">
                                          <p:val>
                                            <p:strVal val="#ppt_x"/>
                                          </p:val>
                                        </p:tav>
                                      </p:tavLst>
                                    </p:anim>
                                    <p:anim calcmode="lin" valueType="num">
                                      <p:cBhvr>
                                        <p:cTn id="42" dur="500" fill="hold"/>
                                        <p:tgtEl>
                                          <p:spTgt spid="22555"/>
                                        </p:tgtEl>
                                        <p:attrNameLst>
                                          <p:attrName>ppt_y</p:attrName>
                                        </p:attrNameLst>
                                      </p:cBhvr>
                                      <p:tavLst>
                                        <p:tav tm="0">
                                          <p:val>
                                            <p:fltVal val="0.5"/>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3" presetClass="entr" presetSubtype="528" fill="hold" grpId="0" nodeType="clickEffect">
                                  <p:stCondLst>
                                    <p:cond delay="0"/>
                                  </p:stCondLst>
                                  <p:childTnLst>
                                    <p:set>
                                      <p:cBhvr>
                                        <p:cTn id="46" dur="1" fill="hold">
                                          <p:stCondLst>
                                            <p:cond delay="0"/>
                                          </p:stCondLst>
                                        </p:cTn>
                                        <p:tgtEl>
                                          <p:spTgt spid="22557"/>
                                        </p:tgtEl>
                                        <p:attrNameLst>
                                          <p:attrName>style.visibility</p:attrName>
                                        </p:attrNameLst>
                                      </p:cBhvr>
                                      <p:to>
                                        <p:strVal val="visible"/>
                                      </p:to>
                                    </p:set>
                                    <p:anim calcmode="lin" valueType="num">
                                      <p:cBhvr>
                                        <p:cTn id="47" dur="500" fill="hold"/>
                                        <p:tgtEl>
                                          <p:spTgt spid="22557"/>
                                        </p:tgtEl>
                                        <p:attrNameLst>
                                          <p:attrName>ppt_w</p:attrName>
                                        </p:attrNameLst>
                                      </p:cBhvr>
                                      <p:tavLst>
                                        <p:tav tm="0">
                                          <p:val>
                                            <p:fltVal val="0"/>
                                          </p:val>
                                        </p:tav>
                                        <p:tav tm="100000">
                                          <p:val>
                                            <p:strVal val="#ppt_w"/>
                                          </p:val>
                                        </p:tav>
                                      </p:tavLst>
                                    </p:anim>
                                    <p:anim calcmode="lin" valueType="num">
                                      <p:cBhvr>
                                        <p:cTn id="48" dur="500" fill="hold"/>
                                        <p:tgtEl>
                                          <p:spTgt spid="22557"/>
                                        </p:tgtEl>
                                        <p:attrNameLst>
                                          <p:attrName>ppt_h</p:attrName>
                                        </p:attrNameLst>
                                      </p:cBhvr>
                                      <p:tavLst>
                                        <p:tav tm="0">
                                          <p:val>
                                            <p:fltVal val="0"/>
                                          </p:val>
                                        </p:tav>
                                        <p:tav tm="100000">
                                          <p:val>
                                            <p:strVal val="#ppt_h"/>
                                          </p:val>
                                        </p:tav>
                                      </p:tavLst>
                                    </p:anim>
                                    <p:anim calcmode="lin" valueType="num">
                                      <p:cBhvr>
                                        <p:cTn id="49" dur="500" fill="hold"/>
                                        <p:tgtEl>
                                          <p:spTgt spid="22557"/>
                                        </p:tgtEl>
                                        <p:attrNameLst>
                                          <p:attrName>ppt_x</p:attrName>
                                        </p:attrNameLst>
                                      </p:cBhvr>
                                      <p:tavLst>
                                        <p:tav tm="0">
                                          <p:val>
                                            <p:fltVal val="0.5"/>
                                          </p:val>
                                        </p:tav>
                                        <p:tav tm="100000">
                                          <p:val>
                                            <p:strVal val="#ppt_x"/>
                                          </p:val>
                                        </p:tav>
                                      </p:tavLst>
                                    </p:anim>
                                    <p:anim calcmode="lin" valueType="num">
                                      <p:cBhvr>
                                        <p:cTn id="50" dur="500" fill="hold"/>
                                        <p:tgtEl>
                                          <p:spTgt spid="22557"/>
                                        </p:tgtEl>
                                        <p:attrNameLst>
                                          <p:attrName>ppt_y</p:attrName>
                                        </p:attrNameLst>
                                      </p:cBhvr>
                                      <p:tavLst>
                                        <p:tav tm="0">
                                          <p:val>
                                            <p:fltVal val="0.5"/>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8" fill="hold" nodeType="clickEffect">
                                  <p:stCondLst>
                                    <p:cond delay="0"/>
                                  </p:stCondLst>
                                  <p:childTnLst>
                                    <p:set>
                                      <p:cBhvr>
                                        <p:cTn id="54" dur="1" fill="hold">
                                          <p:stCondLst>
                                            <p:cond delay="0"/>
                                          </p:stCondLst>
                                        </p:cTn>
                                        <p:tgtEl>
                                          <p:spTgt spid="6"/>
                                        </p:tgtEl>
                                        <p:attrNameLst>
                                          <p:attrName>style.visibility</p:attrName>
                                        </p:attrNameLst>
                                      </p:cBhvr>
                                      <p:to>
                                        <p:strVal val="visible"/>
                                      </p:to>
                                    </p:set>
                                    <p:anim calcmode="lin" valueType="num">
                                      <p:cBhvr additive="base">
                                        <p:cTn id="55" dur="500" fill="hold"/>
                                        <p:tgtEl>
                                          <p:spTgt spid="6"/>
                                        </p:tgtEl>
                                        <p:attrNameLst>
                                          <p:attrName>ppt_x</p:attrName>
                                        </p:attrNameLst>
                                      </p:cBhvr>
                                      <p:tavLst>
                                        <p:tav tm="0">
                                          <p:val>
                                            <p:strVal val="0-#ppt_w/2"/>
                                          </p:val>
                                        </p:tav>
                                        <p:tav tm="100000">
                                          <p:val>
                                            <p:strVal val="#ppt_x"/>
                                          </p:val>
                                        </p:tav>
                                      </p:tavLst>
                                    </p:anim>
                                    <p:anim calcmode="lin" valueType="num">
                                      <p:cBhvr additive="base">
                                        <p:cTn id="56"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54" grpId="0" animBg="1" autoUpdateAnimBg="0"/>
      <p:bldP spid="22555" grpId="0" animBg="1" autoUpdateAnimBg="0"/>
      <p:bldP spid="22557" grpId="0" animBg="1" autoUpdateAnimBg="0"/>
    </p:bld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smtClean="0"/>
              <a:t>Conditionality</a:t>
            </a:r>
          </a:p>
        </p:txBody>
      </p:sp>
      <p:sp>
        <p:nvSpPr>
          <p:cNvPr id="28675" name="Content Placeholder 2"/>
          <p:cNvSpPr>
            <a:spLocks noGrp="1"/>
          </p:cNvSpPr>
          <p:nvPr>
            <p:ph idx="1"/>
          </p:nvPr>
        </p:nvSpPr>
        <p:spPr>
          <a:xfrm>
            <a:off x="228600" y="1447800"/>
            <a:ext cx="8686800" cy="4648200"/>
          </a:xfrm>
        </p:spPr>
        <p:txBody>
          <a:bodyPr>
            <a:normAutofit/>
          </a:bodyPr>
          <a:lstStyle/>
          <a:p>
            <a:r>
              <a:rPr lang="en-US" sz="2800" b="1" dirty="0" smtClean="0"/>
              <a:t>Unconditional transfers </a:t>
            </a:r>
            <a:r>
              <a:rPr lang="en-US" sz="2800" dirty="0" smtClean="0"/>
              <a:t>– </a:t>
            </a:r>
          </a:p>
          <a:p>
            <a:endParaRPr lang="en-US" sz="2800" dirty="0"/>
          </a:p>
          <a:p>
            <a:endParaRPr lang="en-US" sz="2800" dirty="0" smtClean="0"/>
          </a:p>
          <a:p>
            <a:endParaRPr lang="en-US" sz="2800" dirty="0" smtClean="0"/>
          </a:p>
          <a:p>
            <a:endParaRPr lang="en-US" sz="1400" dirty="0" smtClean="0"/>
          </a:p>
          <a:p>
            <a:r>
              <a:rPr lang="en-US" sz="2800" b="1" dirty="0" smtClean="0"/>
              <a:t>Conditional transfers </a:t>
            </a:r>
            <a:r>
              <a:rPr lang="en-US" sz="2800" dirty="0" smtClean="0"/>
              <a:t>– </a:t>
            </a:r>
            <a:endParaRPr lang="en-US" dirty="0" smtClean="0"/>
          </a:p>
        </p:txBody>
      </p:sp>
    </p:spTree>
    <p:extLst>
      <p:ext uri="{BB962C8B-B14F-4D97-AF65-F5344CB8AC3E}">
        <p14:creationId xmlns:p14="http://schemas.microsoft.com/office/powerpoint/2010/main" xmlns="" val="1934859728"/>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smtClean="0"/>
              <a:t>Conditionality</a:t>
            </a:r>
          </a:p>
        </p:txBody>
      </p:sp>
      <p:sp>
        <p:nvSpPr>
          <p:cNvPr id="28675" name="Content Placeholder 2"/>
          <p:cNvSpPr>
            <a:spLocks noGrp="1"/>
          </p:cNvSpPr>
          <p:nvPr>
            <p:ph idx="1"/>
          </p:nvPr>
        </p:nvSpPr>
        <p:spPr>
          <a:xfrm>
            <a:off x="228600" y="1447800"/>
            <a:ext cx="8686800" cy="4648200"/>
          </a:xfrm>
        </p:spPr>
        <p:txBody>
          <a:bodyPr>
            <a:normAutofit/>
          </a:bodyPr>
          <a:lstStyle/>
          <a:p>
            <a:r>
              <a:rPr lang="en-US" sz="2800" b="1" dirty="0" smtClean="0"/>
              <a:t>Unconditional transfers </a:t>
            </a:r>
            <a:r>
              <a:rPr lang="en-US" sz="2800" dirty="0" smtClean="0"/>
              <a:t>– provided to recipients solely because of their situation, e.g. malnourished, poor, drought-affected. No conditions or work are imposed to receive the transfer.</a:t>
            </a:r>
          </a:p>
          <a:p>
            <a:endParaRPr lang="en-US" sz="2800" dirty="0" smtClean="0"/>
          </a:p>
          <a:p>
            <a:r>
              <a:rPr lang="en-US" sz="2800" b="1" dirty="0" smtClean="0"/>
              <a:t>Conditional transfers </a:t>
            </a:r>
            <a:r>
              <a:rPr lang="en-US" sz="2800" dirty="0" smtClean="0"/>
              <a:t>– provided to recipients after certain conditions have been met, e.g. work/labor on public works, school enrollment, vaccinations.</a:t>
            </a:r>
          </a:p>
          <a:p>
            <a:pPr lvl="1">
              <a:buFontTx/>
              <a:buNone/>
            </a:pPr>
            <a:endParaRPr lang="en-US" dirty="0" smtClean="0"/>
          </a:p>
        </p:txBody>
      </p:sp>
    </p:spTree>
    <p:extLst>
      <p:ext uri="{BB962C8B-B14F-4D97-AF65-F5344CB8AC3E}">
        <p14:creationId xmlns:p14="http://schemas.microsoft.com/office/powerpoint/2010/main" xmlns="" val="1101992630"/>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smtClean="0"/>
              <a:t>Conditionality</a:t>
            </a:r>
          </a:p>
        </p:txBody>
      </p:sp>
      <p:graphicFrame>
        <p:nvGraphicFramePr>
          <p:cNvPr id="4" name="Content Placeholder 4"/>
          <p:cNvGraphicFramePr>
            <a:graphicFrameLocks/>
          </p:cNvGraphicFramePr>
          <p:nvPr>
            <p:extLst>
              <p:ext uri="{D42A27DB-BD31-4B8C-83A1-F6EECF244321}">
                <p14:modId xmlns:p14="http://schemas.microsoft.com/office/powerpoint/2010/main" xmlns="" val="1036780338"/>
              </p:ext>
            </p:extLst>
          </p:nvPr>
        </p:nvGraphicFramePr>
        <p:xfrm>
          <a:off x="0" y="1524000"/>
          <a:ext cx="9144000" cy="5179096"/>
        </p:xfrm>
        <a:graphic>
          <a:graphicData uri="http://schemas.openxmlformats.org/drawingml/2006/table">
            <a:tbl>
              <a:tblPr/>
              <a:tblGrid>
                <a:gridCol w="4572000"/>
                <a:gridCol w="4572000"/>
              </a:tblGrid>
              <a:tr h="505345">
                <a:tc>
                  <a:txBody>
                    <a:bodyPr/>
                    <a:lstStyle/>
                    <a:p>
                      <a:pPr marL="171450" marR="0" lvl="0" indent="0" algn="l" defTabSz="4572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rgbClr val="000000"/>
                          </a:solidFill>
                          <a:effectLst/>
                          <a:latin typeface="Times New Roman" pitchFamily="-107" charset="0"/>
                          <a:ea typeface="ヒラギノ明朝 ProN W3" pitchFamily="-107" charset="-128"/>
                          <a:cs typeface="Times New Roman" pitchFamily="-107" charset="0"/>
                          <a:sym typeface="Garamond" pitchFamily="-107" charset="0"/>
                        </a:rPr>
                        <a:t>Conditionality Pros</a:t>
                      </a:r>
                      <a:endParaRPr kumimoji="0" lang="en-US" sz="2800" b="0" i="0" u="none" strike="noStrike" cap="none" normalizeH="0" baseline="0" dirty="0" smtClean="0">
                        <a:ln>
                          <a:noFill/>
                        </a:ln>
                        <a:solidFill>
                          <a:srgbClr val="000000"/>
                        </a:solidFill>
                        <a:effectLst/>
                        <a:latin typeface="Times New Roman" pitchFamily="-107" charset="0"/>
                        <a:ea typeface="ヒラギノ明朝 ProN W3" pitchFamily="-107" charset="-128"/>
                        <a:cs typeface="Times New Roman" pitchFamily="-107" charset="0"/>
                        <a:sym typeface="Garamond" pitchFamily="-107"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225425" marR="0" lvl="0" indent="0" algn="l" defTabSz="4572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rgbClr val="000000"/>
                          </a:solidFill>
                          <a:effectLst/>
                          <a:latin typeface="Times New Roman" pitchFamily="-107" charset="0"/>
                          <a:ea typeface="ヒラギノ明朝 ProN W3" pitchFamily="-107" charset="-128"/>
                          <a:cs typeface="Times New Roman" pitchFamily="-107" charset="0"/>
                          <a:sym typeface="Garamond" pitchFamily="-107" charset="0"/>
                        </a:rPr>
                        <a:t>Conditionality Cons</a:t>
                      </a:r>
                      <a:endParaRPr kumimoji="0" lang="en-US" sz="2800" b="0" i="0" u="none" strike="noStrike" cap="none" normalizeH="0" baseline="0" dirty="0" smtClean="0">
                        <a:ln>
                          <a:noFill/>
                        </a:ln>
                        <a:solidFill>
                          <a:srgbClr val="000000"/>
                        </a:solidFill>
                        <a:effectLst/>
                        <a:latin typeface="Times New Roman" pitchFamily="-107" charset="0"/>
                        <a:ea typeface="ヒラギノ明朝 ProN W3" pitchFamily="-107" charset="-128"/>
                        <a:cs typeface="Times New Roman" pitchFamily="-107" charset="0"/>
                        <a:sym typeface="Garamond" pitchFamily="-107"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r>
              <a:tr h="4673751">
                <a:tc>
                  <a:txBody>
                    <a:bodyPr/>
                    <a:lstStyle/>
                    <a:p>
                      <a:pPr marL="461963" marR="0" lvl="0" indent="-290513" algn="l" defTabSz="457200" rtl="0" eaLnBrk="1" fontAlgn="base" latinLnBrk="0" hangingPunct="1">
                        <a:lnSpc>
                          <a:spcPct val="100000"/>
                        </a:lnSpc>
                        <a:spcBef>
                          <a:spcPts val="600"/>
                        </a:spcBef>
                        <a:spcAft>
                          <a:spcPct val="0"/>
                        </a:spcAft>
                        <a:buClrTx/>
                        <a:buSzTx/>
                        <a:buFont typeface="Garamond" pitchFamily="-107" charset="0"/>
                        <a:buAutoNum type="arabicPeriod"/>
                        <a:tabLst/>
                        <a:defRPr/>
                      </a:pPr>
                      <a:r>
                        <a:rPr kumimoji="0" lang="en-US" sz="2400" b="0" i="0" u="none" strike="noStrike" cap="none" normalizeH="0" baseline="0" dirty="0" smtClean="0">
                          <a:ln>
                            <a:noFill/>
                          </a:ln>
                          <a:solidFill>
                            <a:srgbClr val="000000"/>
                          </a:solidFill>
                          <a:effectLst/>
                          <a:latin typeface="Times New Roman" pitchFamily="-107" charset="0"/>
                          <a:ea typeface="ヒラギノ明朝 ProN W3" pitchFamily="-107" charset="-128"/>
                          <a:cs typeface="Times New Roman" pitchFamily="-107" charset="0"/>
                          <a:sym typeface="Garamond" pitchFamily="-107" charset="0"/>
                        </a:rPr>
                        <a:t>Attractive where labor markets fail or jobs are scarce</a:t>
                      </a:r>
                    </a:p>
                    <a:p>
                      <a:pPr marL="461963" marR="0" lvl="0" indent="-290513" algn="l" defTabSz="457200" rtl="0" eaLnBrk="1" fontAlgn="base" latinLnBrk="0" hangingPunct="1">
                        <a:lnSpc>
                          <a:spcPct val="100000"/>
                        </a:lnSpc>
                        <a:spcBef>
                          <a:spcPts val="600"/>
                        </a:spcBef>
                        <a:spcAft>
                          <a:spcPct val="0"/>
                        </a:spcAft>
                        <a:buClrTx/>
                        <a:buSzTx/>
                        <a:buFont typeface="Garamond" pitchFamily="-107" charset="0"/>
                        <a:buAutoNum type="arabicPeriod"/>
                        <a:tabLst/>
                        <a:defRPr/>
                      </a:pPr>
                      <a:r>
                        <a:rPr kumimoji="0" lang="en-US" sz="2400" b="0" i="0" u="none" strike="noStrike" cap="none" normalizeH="0" baseline="0" dirty="0" smtClean="0">
                          <a:ln>
                            <a:noFill/>
                          </a:ln>
                          <a:solidFill>
                            <a:srgbClr val="000000"/>
                          </a:solidFill>
                          <a:effectLst/>
                          <a:latin typeface="Times New Roman" pitchFamily="-107" charset="0"/>
                          <a:ea typeface="ヒラギノ明朝 ProN W3" pitchFamily="-107" charset="-128"/>
                          <a:cs typeface="Times New Roman" pitchFamily="-107" charset="0"/>
                          <a:sym typeface="Garamond" pitchFamily="-107" charset="0"/>
                        </a:rPr>
                        <a:t>Self-targeting, particularly where wage is set below regular cash wages</a:t>
                      </a:r>
                    </a:p>
                    <a:p>
                      <a:pPr marL="461963" marR="0" lvl="0" indent="-290513" algn="l" defTabSz="457200" rtl="0" eaLnBrk="1" fontAlgn="base" latinLnBrk="0" hangingPunct="1">
                        <a:lnSpc>
                          <a:spcPct val="100000"/>
                        </a:lnSpc>
                        <a:spcBef>
                          <a:spcPts val="600"/>
                        </a:spcBef>
                        <a:spcAft>
                          <a:spcPct val="0"/>
                        </a:spcAft>
                        <a:buClrTx/>
                        <a:buSzTx/>
                        <a:buFont typeface="Garamond" pitchFamily="-107" charset="0"/>
                        <a:buAutoNum type="arabicPeriod"/>
                        <a:tabLst/>
                      </a:pPr>
                      <a:r>
                        <a:rPr kumimoji="0" lang="en-US" sz="2400" b="0" i="0" u="none" strike="noStrike" cap="none" normalizeH="0" baseline="0" dirty="0" smtClean="0">
                          <a:ln>
                            <a:noFill/>
                          </a:ln>
                          <a:solidFill>
                            <a:srgbClr val="000000"/>
                          </a:solidFill>
                          <a:effectLst/>
                          <a:latin typeface="Times New Roman" pitchFamily="-107" charset="0"/>
                          <a:ea typeface="ヒラギノ明朝 ProN W3" pitchFamily="-107" charset="-128"/>
                          <a:cs typeface="Times New Roman" pitchFamily="-107" charset="0"/>
                          <a:sym typeface="Garamond" pitchFamily="-107" charset="0"/>
                        </a:rPr>
                        <a:t>Secondary benefits, e.g. infrastructure, health visits, vaccinations, skill development</a:t>
                      </a:r>
                    </a:p>
                    <a:p>
                      <a:pPr marL="461963" marR="0" lvl="0" indent="-290513" algn="l" defTabSz="457200" rtl="0" eaLnBrk="1" fontAlgn="base" latinLnBrk="0" hangingPunct="1">
                        <a:lnSpc>
                          <a:spcPct val="100000"/>
                        </a:lnSpc>
                        <a:spcBef>
                          <a:spcPts val="600"/>
                        </a:spcBef>
                        <a:spcAft>
                          <a:spcPct val="0"/>
                        </a:spcAft>
                        <a:buClrTx/>
                        <a:buSzTx/>
                        <a:buFont typeface="Garamond" pitchFamily="-107" charset="0"/>
                        <a:buAutoNum type="arabicPeriod"/>
                        <a:tabLst/>
                        <a:defRPr/>
                      </a:pPr>
                      <a:r>
                        <a:rPr kumimoji="0" lang="en-US" sz="2400" b="0" i="0" u="none" strike="noStrike" cap="none" normalizeH="0" baseline="0" dirty="0" smtClean="0">
                          <a:ln>
                            <a:noFill/>
                          </a:ln>
                          <a:solidFill>
                            <a:srgbClr val="000000"/>
                          </a:solidFill>
                          <a:effectLst/>
                          <a:latin typeface="Times New Roman" pitchFamily="-107" charset="0"/>
                          <a:ea typeface="ヒラギノ明朝 ProN W3" pitchFamily="-107" charset="-128"/>
                          <a:cs typeface="Times New Roman" pitchFamily="-107" charset="0"/>
                          <a:sym typeface="Garamond" pitchFamily="-107" charset="0"/>
                        </a:rPr>
                        <a:t>(Less risk of dependency)</a:t>
                      </a:r>
                    </a:p>
                    <a:p>
                      <a:pPr marL="461963" marR="0" lvl="0" indent="-290513" algn="l" defTabSz="457200" rtl="0" eaLnBrk="1" fontAlgn="base" latinLnBrk="0" hangingPunct="1">
                        <a:lnSpc>
                          <a:spcPct val="100000"/>
                        </a:lnSpc>
                        <a:spcBef>
                          <a:spcPts val="600"/>
                        </a:spcBef>
                        <a:spcAft>
                          <a:spcPct val="0"/>
                        </a:spcAft>
                        <a:buClrTx/>
                        <a:buSzTx/>
                        <a:buFont typeface="Garamond" pitchFamily="-107" charset="0"/>
                        <a:buAutoNum type="arabicPeriod"/>
                        <a:tabLst/>
                        <a:defRPr/>
                      </a:pPr>
                      <a:endParaRPr kumimoji="0" lang="en-US" sz="1600" b="0" i="0" u="none" strike="noStrike" cap="none" normalizeH="0" baseline="0" dirty="0" smtClean="0">
                        <a:ln>
                          <a:noFill/>
                        </a:ln>
                        <a:solidFill>
                          <a:srgbClr val="000000"/>
                        </a:solidFill>
                        <a:effectLst/>
                        <a:latin typeface="Times New Roman" pitchFamily="-107" charset="0"/>
                        <a:ea typeface="ヒラギノ明朝 ProN W3" pitchFamily="-107" charset="-128"/>
                        <a:cs typeface="Times New Roman" pitchFamily="-107" charset="0"/>
                        <a:sym typeface="Garamond" pitchFamily="-107"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569913" marR="0" lvl="0" indent="-344488" algn="l" defTabSz="457200" rtl="0" eaLnBrk="1" fontAlgn="base" latinLnBrk="0" hangingPunct="1">
                        <a:lnSpc>
                          <a:spcPct val="100000"/>
                        </a:lnSpc>
                        <a:spcBef>
                          <a:spcPts val="600"/>
                        </a:spcBef>
                        <a:spcAft>
                          <a:spcPct val="0"/>
                        </a:spcAft>
                        <a:buClrTx/>
                        <a:buSzTx/>
                        <a:buFont typeface="Garamond" pitchFamily="-107" charset="0"/>
                        <a:buAutoNum type="arabicPeriod"/>
                        <a:tabLst/>
                        <a:defRPr/>
                      </a:pPr>
                      <a:r>
                        <a:rPr kumimoji="0" lang="en-US" sz="2400" b="0" i="0" u="none" strike="noStrike" cap="none" normalizeH="0" baseline="0" dirty="0" smtClean="0">
                          <a:ln>
                            <a:noFill/>
                          </a:ln>
                          <a:solidFill>
                            <a:srgbClr val="000000"/>
                          </a:solidFill>
                          <a:effectLst/>
                          <a:latin typeface="Times New Roman" pitchFamily="-107" charset="0"/>
                          <a:ea typeface="ヒラギノ明朝 ProN W3" pitchFamily="-107" charset="-128"/>
                          <a:cs typeface="Times New Roman" pitchFamily="-107" charset="0"/>
                          <a:sym typeface="Garamond" pitchFamily="-107" charset="0"/>
                        </a:rPr>
                        <a:t>Costly</a:t>
                      </a:r>
                    </a:p>
                    <a:p>
                      <a:pPr marL="569913" marR="0" lvl="0" indent="-344488" algn="l" defTabSz="457200" rtl="0" eaLnBrk="1" fontAlgn="base" latinLnBrk="0" hangingPunct="1">
                        <a:lnSpc>
                          <a:spcPct val="100000"/>
                        </a:lnSpc>
                        <a:spcBef>
                          <a:spcPts val="600"/>
                        </a:spcBef>
                        <a:spcAft>
                          <a:spcPct val="0"/>
                        </a:spcAft>
                        <a:buClrTx/>
                        <a:buSzTx/>
                        <a:buFont typeface="Garamond" pitchFamily="-107" charset="0"/>
                        <a:buAutoNum type="arabicPeriod"/>
                        <a:tabLst/>
                        <a:defRPr/>
                      </a:pPr>
                      <a:r>
                        <a:rPr kumimoji="0" lang="en-US" sz="2400" b="0" i="0" u="none" strike="noStrike" cap="none" normalizeH="0" baseline="0" dirty="0" smtClean="0">
                          <a:ln>
                            <a:noFill/>
                          </a:ln>
                          <a:solidFill>
                            <a:srgbClr val="000000"/>
                          </a:solidFill>
                          <a:effectLst/>
                          <a:latin typeface="Times New Roman" pitchFamily="-107" charset="0"/>
                          <a:ea typeface="ヒラギノ明朝 ProN W3" pitchFamily="-107" charset="-128"/>
                          <a:cs typeface="Times New Roman" pitchFamily="-107" charset="0"/>
                          <a:sym typeface="Garamond" pitchFamily="-107" charset="0"/>
                        </a:rPr>
                        <a:t>High management costs</a:t>
                      </a:r>
                    </a:p>
                    <a:p>
                      <a:pPr marL="569913" marR="0" lvl="0" indent="-344488" algn="l" defTabSz="457200" rtl="0" eaLnBrk="1" fontAlgn="base" latinLnBrk="0" hangingPunct="1">
                        <a:lnSpc>
                          <a:spcPct val="100000"/>
                        </a:lnSpc>
                        <a:spcBef>
                          <a:spcPts val="600"/>
                        </a:spcBef>
                        <a:spcAft>
                          <a:spcPct val="0"/>
                        </a:spcAft>
                        <a:buClrTx/>
                        <a:buSzTx/>
                        <a:buFont typeface="Garamond" pitchFamily="-107" charset="0"/>
                        <a:buAutoNum type="arabicPeriod"/>
                        <a:tabLst/>
                      </a:pPr>
                      <a:r>
                        <a:rPr kumimoji="0" lang="en-US" sz="2400" b="0" i="0" u="none" strike="noStrike" cap="none" normalizeH="0" baseline="0" dirty="0" smtClean="0">
                          <a:ln>
                            <a:noFill/>
                          </a:ln>
                          <a:solidFill>
                            <a:srgbClr val="000000"/>
                          </a:solidFill>
                          <a:effectLst/>
                          <a:latin typeface="Times New Roman" pitchFamily="-107" charset="0"/>
                          <a:ea typeface="ヒラギノ明朝 ProN W3" pitchFamily="-107" charset="-128"/>
                          <a:cs typeface="Times New Roman" pitchFamily="-107" charset="0"/>
                          <a:sym typeface="Garamond" pitchFamily="-107" charset="0"/>
                        </a:rPr>
                        <a:t>Harder to go to scale compared to unconditional transfers</a:t>
                      </a:r>
                    </a:p>
                    <a:p>
                      <a:pPr marL="569913" marR="0" lvl="0" indent="-344488" algn="l" defTabSz="457200" rtl="0" eaLnBrk="1" fontAlgn="base" latinLnBrk="0" hangingPunct="1">
                        <a:lnSpc>
                          <a:spcPct val="100000"/>
                        </a:lnSpc>
                        <a:spcBef>
                          <a:spcPts val="600"/>
                        </a:spcBef>
                        <a:spcAft>
                          <a:spcPct val="0"/>
                        </a:spcAft>
                        <a:buClrTx/>
                        <a:buSzTx/>
                        <a:buFont typeface="Garamond" pitchFamily="-107" charset="0"/>
                        <a:buAutoNum type="arabicPeriod"/>
                        <a:tabLst/>
                      </a:pPr>
                      <a:r>
                        <a:rPr kumimoji="0" lang="en-US" sz="2400" b="0" i="0" u="none" strike="noStrike" cap="none" normalizeH="0" baseline="0" dirty="0" smtClean="0">
                          <a:ln>
                            <a:noFill/>
                          </a:ln>
                          <a:solidFill>
                            <a:srgbClr val="000000"/>
                          </a:solidFill>
                          <a:effectLst/>
                          <a:latin typeface="Times New Roman" pitchFamily="-107" charset="0"/>
                          <a:ea typeface="ヒラギノ明朝 ProN W3" pitchFamily="-107" charset="-128"/>
                          <a:cs typeface="Times New Roman" pitchFamily="-107" charset="0"/>
                          <a:sym typeface="Garamond" pitchFamily="-107" charset="0"/>
                        </a:rPr>
                        <a:t>Can exclude highly vulnerable groups</a:t>
                      </a:r>
                    </a:p>
                    <a:p>
                      <a:pPr marL="569913" marR="0" lvl="0" indent="-344488" algn="l" defTabSz="457200" rtl="0" eaLnBrk="1" fontAlgn="base" latinLnBrk="0" hangingPunct="1">
                        <a:lnSpc>
                          <a:spcPct val="100000"/>
                        </a:lnSpc>
                        <a:spcBef>
                          <a:spcPts val="600"/>
                        </a:spcBef>
                        <a:spcAft>
                          <a:spcPct val="0"/>
                        </a:spcAft>
                        <a:buClrTx/>
                        <a:buSzTx/>
                        <a:buFont typeface="Garamond" pitchFamily="-107" charset="0"/>
                        <a:buAutoNum type="arabicPeriod"/>
                        <a:tabLst/>
                      </a:pPr>
                      <a:r>
                        <a:rPr kumimoji="0" lang="en-US" sz="2400" b="0" i="0" u="none" strike="noStrike" cap="none" normalizeH="0" baseline="0" dirty="0" smtClean="0">
                          <a:ln>
                            <a:noFill/>
                          </a:ln>
                          <a:solidFill>
                            <a:srgbClr val="000000"/>
                          </a:solidFill>
                          <a:effectLst/>
                          <a:latin typeface="Times New Roman" pitchFamily="-107" charset="0"/>
                          <a:ea typeface="ヒラギノ明朝 ProN W3" pitchFamily="-107" charset="-128"/>
                          <a:cs typeface="Times New Roman" pitchFamily="-107" charset="0"/>
                          <a:sym typeface="Garamond" pitchFamily="-107" charset="0"/>
                        </a:rPr>
                        <a:t>If not planned well, can distort labor markets or overburden services</a:t>
                      </a:r>
                    </a:p>
                    <a:p>
                      <a:pPr marL="569913" marR="0" lvl="0" indent="-344488" algn="l" defTabSz="457200" rtl="0" eaLnBrk="1" fontAlgn="base" latinLnBrk="0" hangingPunct="1">
                        <a:lnSpc>
                          <a:spcPct val="100000"/>
                        </a:lnSpc>
                        <a:spcBef>
                          <a:spcPts val="600"/>
                        </a:spcBef>
                        <a:spcAft>
                          <a:spcPct val="0"/>
                        </a:spcAft>
                        <a:buClrTx/>
                        <a:buSzTx/>
                        <a:buFont typeface="Garamond" pitchFamily="-107" charset="0"/>
                        <a:buAutoNum type="arabicPeriod"/>
                        <a:tabLst/>
                      </a:pPr>
                      <a:r>
                        <a:rPr kumimoji="0" lang="en-US" sz="2400" b="0" i="0" u="none" strike="noStrike" cap="none" normalizeH="0" baseline="0" dirty="0" smtClean="0">
                          <a:ln>
                            <a:noFill/>
                          </a:ln>
                          <a:solidFill>
                            <a:srgbClr val="000000"/>
                          </a:solidFill>
                          <a:effectLst/>
                          <a:latin typeface="Times New Roman" pitchFamily="-107" charset="0"/>
                          <a:ea typeface="ヒラギノ明朝 ProN W3" pitchFamily="-107" charset="-128"/>
                          <a:cs typeface="Times New Roman" pitchFamily="-107" charset="0"/>
                          <a:sym typeface="Garamond" pitchFamily="-107" charset="0"/>
                        </a:rPr>
                        <a:t>Rare in emergencies</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r>
            </a:tbl>
          </a:graphicData>
        </a:graphic>
      </p:graphicFrame>
    </p:spTree>
    <p:extLst>
      <p:ext uri="{BB962C8B-B14F-4D97-AF65-F5344CB8AC3E}">
        <p14:creationId xmlns:p14="http://schemas.microsoft.com/office/powerpoint/2010/main" xmlns="" val="3349143246"/>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r>
              <a:rPr lang="en-US" dirty="0" smtClean="0"/>
              <a:t>Exercise</a:t>
            </a:r>
          </a:p>
        </p:txBody>
      </p:sp>
      <p:graphicFrame>
        <p:nvGraphicFramePr>
          <p:cNvPr id="2" name="Content Placeholder 1"/>
          <p:cNvGraphicFramePr>
            <a:graphicFrameLocks noGrp="1"/>
          </p:cNvGraphicFramePr>
          <p:nvPr>
            <p:ph idx="1"/>
            <p:extLst>
              <p:ext uri="{D42A27DB-BD31-4B8C-83A1-F6EECF244321}">
                <p14:modId xmlns:p14="http://schemas.microsoft.com/office/powerpoint/2010/main" xmlns="" val="3264852132"/>
              </p:ext>
            </p:extLst>
          </p:nvPr>
        </p:nvGraphicFramePr>
        <p:xfrm>
          <a:off x="381000" y="2133600"/>
          <a:ext cx="8534400" cy="3154680"/>
        </p:xfrm>
        <a:graphic>
          <a:graphicData uri="http://schemas.openxmlformats.org/drawingml/2006/table">
            <a:tbl>
              <a:tblPr firstRow="1" bandRow="1">
                <a:tableStyleId>{5C22544A-7EE6-4342-B048-85BDC9FD1C3A}</a:tableStyleId>
              </a:tblPr>
              <a:tblGrid>
                <a:gridCol w="2133600"/>
                <a:gridCol w="2133600"/>
                <a:gridCol w="2133600"/>
                <a:gridCol w="2133600"/>
              </a:tblGrid>
              <a:tr h="685800">
                <a:tc>
                  <a:txBody>
                    <a:bodyPr/>
                    <a:lstStyle/>
                    <a:p>
                      <a:endParaRPr lang="en-US" sz="2500" dirty="0"/>
                    </a:p>
                  </a:txBody>
                  <a:tcPr/>
                </a:tc>
                <a:tc>
                  <a:txBody>
                    <a:bodyPr/>
                    <a:lstStyle/>
                    <a:p>
                      <a:pPr algn="ctr"/>
                      <a:r>
                        <a:rPr lang="en-US" sz="2500" dirty="0" smtClean="0"/>
                        <a:t>In-kind</a:t>
                      </a:r>
                      <a:endParaRPr lang="en-US" sz="2500" dirty="0"/>
                    </a:p>
                  </a:txBody>
                  <a:tcPr anchor="ctr"/>
                </a:tc>
                <a:tc>
                  <a:txBody>
                    <a:bodyPr/>
                    <a:lstStyle/>
                    <a:p>
                      <a:pPr algn="ctr"/>
                      <a:r>
                        <a:rPr lang="en-US" sz="2500" dirty="0" smtClean="0"/>
                        <a:t>Cash transfer</a:t>
                      </a:r>
                      <a:endParaRPr lang="en-US" sz="2500" dirty="0"/>
                    </a:p>
                  </a:txBody>
                  <a:tcPr anchor="ctr"/>
                </a:tc>
                <a:tc>
                  <a:txBody>
                    <a:bodyPr/>
                    <a:lstStyle/>
                    <a:p>
                      <a:pPr algn="ctr"/>
                      <a:r>
                        <a:rPr lang="en-US" sz="2500" dirty="0" smtClean="0"/>
                        <a:t>Voucher</a:t>
                      </a:r>
                      <a:endParaRPr lang="en-US" sz="2500" dirty="0"/>
                    </a:p>
                  </a:txBody>
                  <a:tcPr anchor="ctr"/>
                </a:tc>
              </a:tr>
              <a:tr h="370840">
                <a:tc>
                  <a:txBody>
                    <a:bodyPr/>
                    <a:lstStyle/>
                    <a:p>
                      <a:endParaRPr lang="en-US" sz="2500" dirty="0" smtClean="0"/>
                    </a:p>
                    <a:p>
                      <a:r>
                        <a:rPr lang="en-US" sz="2500" dirty="0" smtClean="0"/>
                        <a:t>Unconditional</a:t>
                      </a:r>
                    </a:p>
                    <a:p>
                      <a:endParaRPr lang="en-US" sz="2500" dirty="0"/>
                    </a:p>
                  </a:txBody>
                  <a:tcPr anchor="ctr"/>
                </a:tc>
                <a:tc>
                  <a:txBody>
                    <a:bodyPr/>
                    <a:lstStyle/>
                    <a:p>
                      <a:endParaRPr lang="en-US" sz="2500" dirty="0"/>
                    </a:p>
                  </a:txBody>
                  <a:tcPr/>
                </a:tc>
                <a:tc>
                  <a:txBody>
                    <a:bodyPr/>
                    <a:lstStyle/>
                    <a:p>
                      <a:endParaRPr lang="en-US" sz="2500" dirty="0"/>
                    </a:p>
                  </a:txBody>
                  <a:tcPr/>
                </a:tc>
                <a:tc>
                  <a:txBody>
                    <a:bodyPr/>
                    <a:lstStyle/>
                    <a:p>
                      <a:endParaRPr lang="en-US" sz="2500" dirty="0"/>
                    </a:p>
                  </a:txBody>
                  <a:tcPr/>
                </a:tc>
              </a:tr>
              <a:tr h="370840">
                <a:tc>
                  <a:txBody>
                    <a:bodyPr/>
                    <a:lstStyle/>
                    <a:p>
                      <a:endParaRPr lang="en-US" sz="2500" dirty="0" smtClean="0"/>
                    </a:p>
                    <a:p>
                      <a:r>
                        <a:rPr lang="en-US" sz="2500" dirty="0" smtClean="0"/>
                        <a:t>Conditional</a:t>
                      </a:r>
                    </a:p>
                    <a:p>
                      <a:endParaRPr lang="en-US" sz="2500" dirty="0"/>
                    </a:p>
                  </a:txBody>
                  <a:tcPr anchor="ctr"/>
                </a:tc>
                <a:tc>
                  <a:txBody>
                    <a:bodyPr/>
                    <a:lstStyle/>
                    <a:p>
                      <a:endParaRPr lang="en-US" sz="2500"/>
                    </a:p>
                  </a:txBody>
                  <a:tcPr/>
                </a:tc>
                <a:tc>
                  <a:txBody>
                    <a:bodyPr/>
                    <a:lstStyle/>
                    <a:p>
                      <a:endParaRPr lang="en-US" sz="2500"/>
                    </a:p>
                  </a:txBody>
                  <a:tcPr/>
                </a:tc>
                <a:tc>
                  <a:txBody>
                    <a:bodyPr/>
                    <a:lstStyle/>
                    <a:p>
                      <a:endParaRPr lang="en-US" sz="2500" dirty="0"/>
                    </a:p>
                  </a:txBody>
                  <a:tcPr/>
                </a:tc>
              </a:tr>
            </a:tbl>
          </a:graphicData>
        </a:graphic>
      </p:graphicFrame>
    </p:spTree>
    <p:extLst>
      <p:ext uri="{BB962C8B-B14F-4D97-AF65-F5344CB8AC3E}">
        <p14:creationId xmlns:p14="http://schemas.microsoft.com/office/powerpoint/2010/main" xmlns="" val="29283807"/>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Action Plan</a:t>
            </a:r>
            <a:endParaRPr lang="en-US" dirty="0"/>
          </a:p>
        </p:txBody>
      </p:sp>
      <p:sp>
        <p:nvSpPr>
          <p:cNvPr id="3" name="Content Placeholder 2"/>
          <p:cNvSpPr>
            <a:spLocks noGrp="1"/>
          </p:cNvSpPr>
          <p:nvPr>
            <p:ph idx="1"/>
          </p:nvPr>
        </p:nvSpPr>
        <p:spPr/>
        <p:txBody>
          <a:bodyPr>
            <a:normAutofit/>
          </a:bodyPr>
          <a:lstStyle/>
          <a:p>
            <a:r>
              <a:rPr lang="en-US" sz="3600" dirty="0" smtClean="0"/>
              <a:t>Identify key next steps to improve your current emergency response activities &amp; to better prepare for expanded emergency response activities</a:t>
            </a:r>
            <a:endParaRPr lang="en-US" sz="3600" dirty="0"/>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Critical Action Points</a:t>
            </a:r>
            <a:endParaRPr lang="en-US" dirty="0"/>
          </a:p>
        </p:txBody>
      </p:sp>
      <p:sp>
        <p:nvSpPr>
          <p:cNvPr id="3" name="Content Placeholder 2"/>
          <p:cNvSpPr>
            <a:spLocks noGrp="1"/>
          </p:cNvSpPr>
          <p:nvPr>
            <p:ph idx="1"/>
          </p:nvPr>
        </p:nvSpPr>
        <p:spPr/>
        <p:txBody>
          <a:bodyPr>
            <a:normAutofit/>
          </a:bodyPr>
          <a:lstStyle/>
          <a:p>
            <a:r>
              <a:rPr lang="en-US" sz="4000" dirty="0" smtClean="0"/>
              <a:t>Identify 3 Critical Action Points that can be accomplished in 1-2 months</a:t>
            </a:r>
          </a:p>
          <a:p>
            <a:r>
              <a:rPr lang="en-US" sz="4000" dirty="0" smtClean="0"/>
              <a:t>Prioritized activities that are critical in ensuring that your organization &amp; partners are prepared to assist an emergency response</a:t>
            </a:r>
            <a:endParaRPr lang="en-US" sz="4000" dirty="0"/>
          </a:p>
        </p:txBody>
      </p:sp>
    </p:spTree>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dirty="0" smtClean="0"/>
              <a:t>Critical Action Points</a:t>
            </a:r>
            <a:endParaRPr lang="en-US" dirty="0"/>
          </a:p>
        </p:txBody>
      </p:sp>
      <p:graphicFrame>
        <p:nvGraphicFramePr>
          <p:cNvPr id="4" name="Content Placeholder 3"/>
          <p:cNvGraphicFramePr>
            <a:graphicFrameLocks noGrp="1"/>
          </p:cNvGraphicFramePr>
          <p:nvPr>
            <p:ph idx="1"/>
          </p:nvPr>
        </p:nvGraphicFramePr>
        <p:xfrm>
          <a:off x="304799" y="838200"/>
          <a:ext cx="8763001" cy="5867399"/>
        </p:xfrm>
        <a:graphic>
          <a:graphicData uri="http://schemas.openxmlformats.org/drawingml/2006/table">
            <a:tbl>
              <a:tblPr firstRow="1" bandRow="1">
                <a:tableStyleId>{5C22544A-7EE6-4342-B048-85BDC9FD1C3A}</a:tableStyleId>
              </a:tblPr>
              <a:tblGrid>
                <a:gridCol w="2667001"/>
                <a:gridCol w="2057400"/>
                <a:gridCol w="2362200"/>
                <a:gridCol w="1676400"/>
              </a:tblGrid>
              <a:tr h="533399">
                <a:tc>
                  <a:txBody>
                    <a:bodyPr/>
                    <a:lstStyle/>
                    <a:p>
                      <a:r>
                        <a:rPr lang="en-US" dirty="0" smtClean="0"/>
                        <a:t>Critical Action Points</a:t>
                      </a:r>
                      <a:endParaRPr lang="en-US" dirty="0"/>
                    </a:p>
                  </a:txBody>
                  <a:tcPr/>
                </a:tc>
                <a:tc>
                  <a:txBody>
                    <a:bodyPr/>
                    <a:lstStyle/>
                    <a:p>
                      <a:r>
                        <a:rPr lang="en-US" dirty="0" smtClean="0"/>
                        <a:t>Person(s) Responsible</a:t>
                      </a:r>
                      <a:endParaRPr lang="en-US" dirty="0"/>
                    </a:p>
                  </a:txBody>
                  <a:tcPr/>
                </a:tc>
                <a:tc>
                  <a:txBody>
                    <a:bodyPr/>
                    <a:lstStyle/>
                    <a:p>
                      <a:r>
                        <a:rPr lang="en-US" dirty="0" smtClean="0"/>
                        <a:t>Resources/Support Needed</a:t>
                      </a:r>
                      <a:endParaRPr lang="en-US" dirty="0"/>
                    </a:p>
                  </a:txBody>
                  <a:tcPr/>
                </a:tc>
                <a:tc>
                  <a:txBody>
                    <a:bodyPr/>
                    <a:lstStyle/>
                    <a:p>
                      <a:r>
                        <a:rPr lang="en-US" dirty="0" smtClean="0"/>
                        <a:t>Timeline</a:t>
                      </a:r>
                      <a:endParaRPr lang="en-US" dirty="0"/>
                    </a:p>
                  </a:txBody>
                  <a:tcPr/>
                </a:tc>
              </a:tr>
              <a:tr h="1188720">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r h="1447800">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r h="1371600">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r h="1219199">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dirty="0"/>
                    </a:p>
                  </a:txBody>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9" name="Rectangle 3"/>
          <p:cNvSpPr>
            <a:spLocks noGrp="1" noChangeArrowheads="1"/>
          </p:cNvSpPr>
          <p:nvPr>
            <p:ph type="title"/>
          </p:nvPr>
        </p:nvSpPr>
        <p:spPr bwMode="auto">
          <a:xfrm>
            <a:off x="685800" y="0"/>
            <a:ext cx="7772400" cy="1143000"/>
          </a:xfrm>
          <a:noFill/>
          <a:ln w="12700">
            <a:miter lim="800000"/>
            <a:headEnd/>
            <a:tailEnd/>
          </a:ln>
        </p:spPr>
        <p:txBody>
          <a:bodyPr vert="horz" wrap="square" lIns="91440" tIns="45720" rIns="91440" bIns="45720" numCol="1" anchor="t" anchorCtr="0" compatLnSpc="1">
            <a:prstTxWarp prst="textNoShape">
              <a:avLst/>
            </a:prstTxWarp>
          </a:bodyPr>
          <a:lstStyle/>
          <a:p>
            <a:pPr defTabSz="196850"/>
            <a:r>
              <a:rPr lang="en-GB" altLang="en-GB" sz="3600" dirty="0" smtClean="0"/>
              <a:t>The Humanitarian Charter</a:t>
            </a:r>
            <a:endParaRPr lang="en-GB" altLang="en-GB" dirty="0" smtClean="0"/>
          </a:p>
        </p:txBody>
      </p:sp>
      <p:sp>
        <p:nvSpPr>
          <p:cNvPr id="115716" name="Rectangle 4"/>
          <p:cNvSpPr>
            <a:spLocks noChangeArrowheads="1"/>
          </p:cNvSpPr>
          <p:nvPr/>
        </p:nvSpPr>
        <p:spPr bwMode="auto">
          <a:xfrm>
            <a:off x="609600" y="1524000"/>
            <a:ext cx="8153400" cy="762000"/>
          </a:xfrm>
          <a:prstGeom prst="rect">
            <a:avLst/>
          </a:prstGeom>
          <a:noFill/>
          <a:ln w="12700">
            <a:noFill/>
            <a:miter lim="800000"/>
            <a:headEnd/>
            <a:tailEnd/>
          </a:ln>
        </p:spPr>
        <p:txBody>
          <a:bodyPr/>
          <a:lstStyle/>
          <a:p>
            <a:pPr defTabSz="196850"/>
            <a:r>
              <a:rPr lang="en-GB" altLang="en-GB" sz="3600" dirty="0" smtClean="0">
                <a:effectLst/>
                <a:latin typeface="Arial Black" pitchFamily="34" charset="0"/>
              </a:rPr>
              <a:t>“As local, national, and international humanitarian agencies, we commit to promoting and adhering to the principles of this Charter and to meeting minimum standards in our efforts to assist and protect those affected.”</a:t>
            </a:r>
            <a:endParaRPr lang="en-GB" altLang="en-GB" sz="3600" dirty="0">
              <a:effectLst/>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115716"/>
                                        </p:tgtEl>
                                        <p:attrNameLst>
                                          <p:attrName>style.visibility</p:attrName>
                                        </p:attrNameLst>
                                      </p:cBhvr>
                                      <p:to>
                                        <p:strVal val="visible"/>
                                      </p:to>
                                    </p:set>
                                    <p:anim calcmode="lin" valueType="num">
                                      <p:cBhvr additive="base">
                                        <p:cTn id="7" dur="500" fill="hold"/>
                                        <p:tgtEl>
                                          <p:spTgt spid="115716"/>
                                        </p:tgtEl>
                                        <p:attrNameLst>
                                          <p:attrName>ppt_x</p:attrName>
                                        </p:attrNameLst>
                                      </p:cBhvr>
                                      <p:tavLst>
                                        <p:tav tm="0">
                                          <p:val>
                                            <p:strVal val="0-#ppt_w/2"/>
                                          </p:val>
                                        </p:tav>
                                        <p:tav tm="100000">
                                          <p:val>
                                            <p:strVal val="#ppt_x"/>
                                          </p:val>
                                        </p:tav>
                                      </p:tavLst>
                                    </p:anim>
                                    <p:anim calcmode="lin" valueType="num">
                                      <p:cBhvr additive="base">
                                        <p:cTn id="8" dur="500" fill="hold"/>
                                        <p:tgtEl>
                                          <p:spTgt spid="11571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5716" grpId="0" autoUpdateAnimBg="0" rev="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dirty="0" smtClean="0"/>
              <a:t>Roles and Responsibilities (</a:t>
            </a:r>
            <a:r>
              <a:rPr lang="en-US" dirty="0" smtClean="0"/>
              <a:t>p.)</a:t>
            </a:r>
            <a:endParaRPr lang="en-US" dirty="0" smtClean="0"/>
          </a:p>
        </p:txBody>
      </p:sp>
      <p:sp>
        <p:nvSpPr>
          <p:cNvPr id="23555" name="Rectangle 3"/>
          <p:cNvSpPr>
            <a:spLocks noGrp="1" noChangeArrowheads="1"/>
          </p:cNvSpPr>
          <p:nvPr>
            <p:ph type="body" idx="1"/>
          </p:nvPr>
        </p:nvSpPr>
        <p:spPr bwMode="auto">
          <a:xfrm>
            <a:off x="457200" y="1219200"/>
            <a:ext cx="8229600" cy="5029200"/>
          </a:xfrm>
          <a:noFill/>
          <a:ln>
            <a:miter lim="800000"/>
            <a:headEnd/>
            <a:tailEnd/>
          </a:ln>
        </p:spPr>
        <p:txBody>
          <a:bodyPr vert="horz" wrap="square" lIns="91440" tIns="45720" rIns="91440" bIns="45720" numCol="1" anchor="t" anchorCtr="0" compatLnSpc="1">
            <a:prstTxWarp prst="textNoShape">
              <a:avLst/>
            </a:prstTxWarp>
            <a:normAutofit/>
          </a:bodyPr>
          <a:lstStyle/>
          <a:p>
            <a:pPr>
              <a:lnSpc>
                <a:spcPct val="80000"/>
              </a:lnSpc>
            </a:pPr>
            <a:r>
              <a:rPr lang="en-US" dirty="0"/>
              <a:t>B</a:t>
            </a:r>
            <a:r>
              <a:rPr lang="en-US" dirty="0" smtClean="0"/>
              <a:t>asic needs of people affected by calamity are first met </a:t>
            </a:r>
            <a:r>
              <a:rPr lang="en-US" b="1" dirty="0" smtClean="0"/>
              <a:t>through their own efforts.</a:t>
            </a:r>
          </a:p>
          <a:p>
            <a:pPr>
              <a:lnSpc>
                <a:spcPct val="80000"/>
              </a:lnSpc>
            </a:pPr>
            <a:r>
              <a:rPr lang="en-US" dirty="0" smtClean="0"/>
              <a:t>We acknowledge the </a:t>
            </a:r>
            <a:r>
              <a:rPr lang="en-US" b="1" dirty="0" smtClean="0"/>
              <a:t>primary role of the state</a:t>
            </a:r>
            <a:r>
              <a:rPr lang="en-US" dirty="0" smtClean="0"/>
              <a:t> to assist when people’s capacity has been exceeded.</a:t>
            </a:r>
          </a:p>
          <a:p>
            <a:pPr>
              <a:lnSpc>
                <a:spcPct val="80000"/>
              </a:lnSpc>
            </a:pPr>
            <a:r>
              <a:rPr lang="en-US" dirty="0" smtClean="0"/>
              <a:t>Those affected are </a:t>
            </a:r>
            <a:r>
              <a:rPr lang="en-US" b="1" dirty="0" smtClean="0"/>
              <a:t>legally entitled</a:t>
            </a:r>
            <a:r>
              <a:rPr lang="en-US" dirty="0" smtClean="0"/>
              <a:t> to assistance and protection.  States and warring parties are </a:t>
            </a:r>
            <a:r>
              <a:rPr lang="en-US" b="1" dirty="0" smtClean="0"/>
              <a:t>legally obliged</a:t>
            </a:r>
            <a:r>
              <a:rPr lang="en-US" dirty="0" smtClean="0"/>
              <a:t> to assist.</a:t>
            </a:r>
          </a:p>
          <a:p>
            <a:pPr>
              <a:lnSpc>
                <a:spcPct val="80000"/>
              </a:lnSpc>
            </a:pPr>
            <a:r>
              <a:rPr lang="en-US" b="1" dirty="0" smtClean="0"/>
              <a:t>Our role</a:t>
            </a:r>
            <a:r>
              <a:rPr lang="en-US" dirty="0" smtClean="0"/>
              <a:t> reflects the reality that those with primary responsibility are not always able or willing to perform this role.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dirty="0" smtClean="0"/>
              <a:t>Protection Principles (</a:t>
            </a:r>
            <a:r>
              <a:rPr lang="en-US" dirty="0" smtClean="0"/>
              <a:t>p.)</a:t>
            </a:r>
            <a:endParaRPr lang="en-US" dirty="0" smtClean="0"/>
          </a:p>
        </p:txBody>
      </p:sp>
      <p:sp>
        <p:nvSpPr>
          <p:cNvPr id="24579" name="Rectangle 3"/>
          <p:cNvSpPr>
            <a:spLocks noGrp="1" noChangeArrowheads="1"/>
          </p:cNvSpPr>
          <p:nvPr>
            <p:ph type="body" idx="1"/>
          </p:nvPr>
        </p:nvSpPr>
        <p:spPr bwMode="auto">
          <a:xfrm>
            <a:off x="533400" y="1371600"/>
            <a:ext cx="8229600" cy="5029200"/>
          </a:xfrm>
          <a:noFill/>
          <a:ln>
            <a:miter lim="800000"/>
            <a:headEnd/>
            <a:tailEnd/>
          </a:ln>
        </p:spPr>
        <p:txBody>
          <a:bodyPr vert="horz" wrap="square" lIns="91440" tIns="45720" rIns="91440" bIns="45720" numCol="1" anchor="t" anchorCtr="0" compatLnSpc="1">
            <a:prstTxWarp prst="textNoShape">
              <a:avLst/>
            </a:prstTxWarp>
            <a:normAutofit/>
          </a:bodyPr>
          <a:lstStyle/>
          <a:p>
            <a:pPr>
              <a:lnSpc>
                <a:spcPct val="80000"/>
              </a:lnSpc>
            </a:pPr>
            <a:r>
              <a:rPr lang="en-US" sz="3600" dirty="0" smtClean="0"/>
              <a:t>Avoid causing further harm as a result of your actions</a:t>
            </a:r>
            <a:endParaRPr lang="en-US" sz="3600" b="1" dirty="0" smtClean="0">
              <a:solidFill>
                <a:srgbClr val="0066CC"/>
              </a:solidFill>
            </a:endParaRPr>
          </a:p>
          <a:p>
            <a:pPr>
              <a:lnSpc>
                <a:spcPct val="80000"/>
              </a:lnSpc>
            </a:pPr>
            <a:r>
              <a:rPr lang="en-US" sz="3600" dirty="0" smtClean="0"/>
              <a:t>Ensure people’s access to impartial assistance</a:t>
            </a:r>
          </a:p>
          <a:p>
            <a:pPr>
              <a:lnSpc>
                <a:spcPct val="80000"/>
              </a:lnSpc>
            </a:pPr>
            <a:r>
              <a:rPr lang="en-US" sz="3600" dirty="0" smtClean="0"/>
              <a:t>Protect people from physical </a:t>
            </a:r>
            <a:r>
              <a:rPr lang="en-US" sz="3600" dirty="0"/>
              <a:t>&amp;</a:t>
            </a:r>
            <a:r>
              <a:rPr lang="en-US" sz="3600" dirty="0" smtClean="0"/>
              <a:t> psychological harm due to violence or coercion</a:t>
            </a:r>
          </a:p>
          <a:p>
            <a:pPr>
              <a:lnSpc>
                <a:spcPct val="80000"/>
              </a:lnSpc>
            </a:pPr>
            <a:r>
              <a:rPr lang="en-US" sz="3600" dirty="0" smtClean="0"/>
              <a:t>Assist with rights claims, access to remedies, </a:t>
            </a:r>
            <a:r>
              <a:rPr lang="en-US" sz="3600" dirty="0"/>
              <a:t>&amp;</a:t>
            </a:r>
            <a:r>
              <a:rPr lang="en-US" sz="3600" dirty="0" smtClean="0"/>
              <a:t> recovery from abuse</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normAutofit/>
          </a:bodyPr>
          <a:lstStyle/>
          <a:p>
            <a:r>
              <a:rPr lang="en-US" dirty="0" smtClean="0"/>
              <a:t>Modes of Protection Activity  (</a:t>
            </a:r>
            <a:r>
              <a:rPr lang="en-US" dirty="0" smtClean="0"/>
              <a:t>p.)</a:t>
            </a:r>
            <a:endParaRPr lang="en-US" dirty="0" smtClean="0"/>
          </a:p>
        </p:txBody>
      </p:sp>
      <p:sp>
        <p:nvSpPr>
          <p:cNvPr id="25603" name="Rectangle 3"/>
          <p:cNvSpPr>
            <a:spLocks noGrp="1" noChangeArrowheads="1"/>
          </p:cNvSpPr>
          <p:nvPr>
            <p:ph type="body" idx="1"/>
          </p:nvPr>
        </p:nvSpPr>
        <p:spPr bwMode="auto">
          <a:xfrm>
            <a:off x="457200" y="1676400"/>
            <a:ext cx="8229600" cy="4572000"/>
          </a:xfrm>
          <a:noFill/>
          <a:ln>
            <a:miter lim="800000"/>
            <a:headEnd/>
            <a:tailEnd/>
          </a:ln>
        </p:spPr>
        <p:txBody>
          <a:bodyPr vert="horz" wrap="square" lIns="91440" tIns="45720" rIns="91440" bIns="45720" numCol="1" anchor="t" anchorCtr="0" compatLnSpc="1">
            <a:prstTxWarp prst="textNoShape">
              <a:avLst/>
            </a:prstTxWarp>
            <a:normAutofit/>
          </a:bodyPr>
          <a:lstStyle/>
          <a:p>
            <a:pPr>
              <a:lnSpc>
                <a:spcPct val="80000"/>
              </a:lnSpc>
            </a:pPr>
            <a:r>
              <a:rPr lang="en-US" sz="4400" dirty="0" smtClean="0"/>
              <a:t>Preventive: Preventing physical threats or rights abuse</a:t>
            </a:r>
          </a:p>
          <a:p>
            <a:pPr>
              <a:lnSpc>
                <a:spcPct val="80000"/>
              </a:lnSpc>
            </a:pPr>
            <a:r>
              <a:rPr lang="en-US" sz="4400" dirty="0" smtClean="0"/>
              <a:t>Responsive: Stopping ongoing violations</a:t>
            </a:r>
          </a:p>
          <a:p>
            <a:pPr>
              <a:lnSpc>
                <a:spcPct val="80000"/>
              </a:lnSpc>
            </a:pPr>
            <a:r>
              <a:rPr lang="en-US" sz="4400" dirty="0" smtClean="0"/>
              <a:t>Remedial: Providing remedies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Message</a:t>
            </a:r>
            <a:endParaRPr lang="en-US" dirty="0"/>
          </a:p>
        </p:txBody>
      </p:sp>
      <p:sp>
        <p:nvSpPr>
          <p:cNvPr id="3" name="Content Placeholder 2"/>
          <p:cNvSpPr>
            <a:spLocks noGrp="1"/>
          </p:cNvSpPr>
          <p:nvPr>
            <p:ph idx="1"/>
          </p:nvPr>
        </p:nvSpPr>
        <p:spPr/>
        <p:txBody>
          <a:bodyPr/>
          <a:lstStyle/>
          <a:p>
            <a:pPr lvl="0"/>
            <a:r>
              <a:rPr lang="en-US" sz="4000" dirty="0"/>
              <a:t>People affected by disasters have a right to life with dignity that is enshrined in international humanitarian law; Sphere minimum standards are an expression of this right.  </a:t>
            </a:r>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Code of Conduct: Objectives</a:t>
            </a:r>
            <a:endParaRPr lang="en-US" dirty="0"/>
          </a:p>
        </p:txBody>
      </p:sp>
      <p:sp>
        <p:nvSpPr>
          <p:cNvPr id="3" name="Content Placeholder 2"/>
          <p:cNvSpPr>
            <a:spLocks noGrp="1"/>
          </p:cNvSpPr>
          <p:nvPr>
            <p:ph idx="1"/>
          </p:nvPr>
        </p:nvSpPr>
        <p:spPr/>
        <p:txBody>
          <a:bodyPr/>
          <a:lstStyle/>
          <a:p>
            <a:pPr lvl="0"/>
            <a:r>
              <a:rPr lang="en-US" dirty="0" smtClean="0"/>
              <a:t>To become familiar with the Red Cross &amp; Crescent and NGO Code of Conduct</a:t>
            </a:r>
          </a:p>
          <a:p>
            <a:pPr lvl="0"/>
            <a:r>
              <a:rPr lang="en-US" dirty="0" smtClean="0"/>
              <a:t>To reflect on our strengths &amp; weaknesses within the Caritas network</a:t>
            </a:r>
          </a:p>
          <a:p>
            <a:pPr lvl="0"/>
            <a:r>
              <a:rPr lang="en-US" dirty="0" smtClean="0"/>
              <a:t>To share experiences of challenges &amp; successes in applying the Code of Conduct.</a:t>
            </a:r>
          </a:p>
          <a:p>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a:t>
            </a:r>
            <a:endParaRPr lang="en-US" dirty="0"/>
          </a:p>
        </p:txBody>
      </p:sp>
      <p:sp>
        <p:nvSpPr>
          <p:cNvPr id="3" name="Content Placeholder 2"/>
          <p:cNvSpPr>
            <a:spLocks noGrp="1"/>
          </p:cNvSpPr>
          <p:nvPr>
            <p:ph idx="1"/>
          </p:nvPr>
        </p:nvSpPr>
        <p:spPr/>
        <p:txBody>
          <a:bodyPr>
            <a:normAutofit/>
          </a:bodyPr>
          <a:lstStyle/>
          <a:p>
            <a:r>
              <a:rPr lang="en-US" sz="3600" dirty="0" smtClean="0"/>
              <a:t>Identify one principle where, based on specific experiences, your organization is doing particularly well</a:t>
            </a:r>
          </a:p>
          <a:p>
            <a:r>
              <a:rPr lang="en-US" sz="3600" dirty="0" smtClean="0"/>
              <a:t>Identify one principle where your organization has faced challenges in applying this principle</a:t>
            </a:r>
            <a:endParaRPr lang="en-US" sz="36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Messages</a:t>
            </a:r>
            <a:endParaRPr lang="en-US" dirty="0"/>
          </a:p>
        </p:txBody>
      </p:sp>
      <p:sp>
        <p:nvSpPr>
          <p:cNvPr id="3" name="Content Placeholder 2"/>
          <p:cNvSpPr>
            <a:spLocks noGrp="1"/>
          </p:cNvSpPr>
          <p:nvPr>
            <p:ph idx="1"/>
          </p:nvPr>
        </p:nvSpPr>
        <p:spPr/>
        <p:txBody>
          <a:bodyPr/>
          <a:lstStyle/>
          <a:p>
            <a:pPr lvl="0"/>
            <a:r>
              <a:rPr lang="en-US" dirty="0" smtClean="0"/>
              <a:t>Code of conduct is a shared commitment within Caritas. </a:t>
            </a:r>
          </a:p>
          <a:p>
            <a:r>
              <a:rPr lang="en-US" dirty="0" smtClean="0"/>
              <a:t>Increasing focus on accountability in the humanitarian sector has implications on how we work &amp;, in particular, on how we engage with beneficiaries</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Objective</a:t>
            </a:r>
            <a:endParaRPr lang="en-US" sz="4800" dirty="0"/>
          </a:p>
        </p:txBody>
      </p:sp>
      <p:sp>
        <p:nvSpPr>
          <p:cNvPr id="3" name="Content Placeholder 2"/>
          <p:cNvSpPr>
            <a:spLocks noGrp="1"/>
          </p:cNvSpPr>
          <p:nvPr>
            <p:ph idx="1"/>
          </p:nvPr>
        </p:nvSpPr>
        <p:spPr/>
        <p:txBody>
          <a:bodyPr/>
          <a:lstStyle/>
          <a:p>
            <a:pPr lvl="0"/>
            <a:r>
              <a:rPr lang="en-GB" sz="4000" dirty="0"/>
              <a:t>To review the difference between a minimum standard, action, indicator &amp;</a:t>
            </a:r>
            <a:r>
              <a:rPr lang="en-GB" sz="4000" dirty="0" smtClean="0"/>
              <a:t> </a:t>
            </a:r>
            <a:r>
              <a:rPr lang="en-GB" sz="4000" dirty="0"/>
              <a:t>guidance </a:t>
            </a:r>
            <a:r>
              <a:rPr lang="en-GB" sz="4000" dirty="0" smtClean="0"/>
              <a:t>note.</a:t>
            </a:r>
            <a:endParaRPr lang="en-US" sz="4000" dirty="0"/>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Introductions</a:t>
            </a:r>
            <a:endParaRPr lang="en-US" dirty="0"/>
          </a:p>
        </p:txBody>
      </p:sp>
      <p:sp>
        <p:nvSpPr>
          <p:cNvPr id="3" name="Content Placeholder 2"/>
          <p:cNvSpPr>
            <a:spLocks noGrp="1"/>
          </p:cNvSpPr>
          <p:nvPr>
            <p:ph idx="1"/>
          </p:nvPr>
        </p:nvSpPr>
        <p:spPr/>
        <p:txBody>
          <a:bodyPr/>
          <a:lstStyle/>
          <a:p>
            <a:pPr marL="406400" indent="-406400">
              <a:lnSpc>
                <a:spcPct val="95000"/>
              </a:lnSpc>
              <a:spcBef>
                <a:spcPct val="30000"/>
              </a:spcBef>
              <a:buNone/>
            </a:pPr>
            <a:r>
              <a:rPr lang="en-US" sz="3600" dirty="0" smtClean="0"/>
              <a:t>Interview him/her, be prepared to report:</a:t>
            </a:r>
          </a:p>
          <a:p>
            <a:pPr marL="682625" lvl="1" indent="-292100">
              <a:lnSpc>
                <a:spcPct val="95000"/>
              </a:lnSpc>
              <a:spcBef>
                <a:spcPct val="30000"/>
              </a:spcBef>
              <a:buFontTx/>
              <a:buChar char="•"/>
            </a:pPr>
            <a:r>
              <a:rPr lang="en-US" sz="3600" dirty="0" smtClean="0"/>
              <a:t>his/her name, organization, current assignment</a:t>
            </a:r>
          </a:p>
          <a:p>
            <a:pPr marL="682625" lvl="1" indent="-292100">
              <a:lnSpc>
                <a:spcPct val="95000"/>
              </a:lnSpc>
              <a:spcBef>
                <a:spcPct val="30000"/>
              </a:spcBef>
              <a:buFontTx/>
              <a:buChar char="•"/>
            </a:pPr>
            <a:r>
              <a:rPr lang="en-US" sz="3600" dirty="0" smtClean="0"/>
              <a:t>why emergency response work is of interest to him/her</a:t>
            </a:r>
          </a:p>
          <a:p>
            <a:pPr marL="682625" lvl="1" indent="-292100">
              <a:lnSpc>
                <a:spcPct val="95000"/>
              </a:lnSpc>
              <a:spcBef>
                <a:spcPct val="30000"/>
              </a:spcBef>
              <a:buFontTx/>
              <a:buChar char="•"/>
            </a:pPr>
            <a:r>
              <a:rPr lang="en-US" sz="3600" dirty="0" smtClean="0"/>
              <a:t>his/her major expectation for the week </a:t>
            </a:r>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Definitions</a:t>
            </a:r>
            <a:endParaRPr lang="en-US" dirty="0"/>
          </a:p>
        </p:txBody>
      </p:sp>
      <p:sp>
        <p:nvSpPr>
          <p:cNvPr id="3" name="Content Placeholder 2"/>
          <p:cNvSpPr>
            <a:spLocks noGrp="1"/>
          </p:cNvSpPr>
          <p:nvPr>
            <p:ph idx="1"/>
          </p:nvPr>
        </p:nvSpPr>
        <p:spPr/>
        <p:txBody>
          <a:bodyPr>
            <a:normAutofit lnSpcReduction="10000"/>
          </a:bodyPr>
          <a:lstStyle/>
          <a:p>
            <a:pPr lvl="0"/>
            <a:r>
              <a:rPr lang="en-US" b="1" u="sng" dirty="0"/>
              <a:t>Standards</a:t>
            </a:r>
            <a:r>
              <a:rPr lang="en-US" dirty="0"/>
              <a:t> are universal, absolute goals or norms that we should aim to achieve </a:t>
            </a:r>
          </a:p>
          <a:p>
            <a:pPr lvl="0"/>
            <a:r>
              <a:rPr lang="en-US" b="1" u="sng" dirty="0"/>
              <a:t>Actions</a:t>
            </a:r>
            <a:r>
              <a:rPr lang="en-US" dirty="0"/>
              <a:t> are suggested activities &amp;</a:t>
            </a:r>
            <a:r>
              <a:rPr lang="en-US" dirty="0" smtClean="0"/>
              <a:t> </a:t>
            </a:r>
            <a:r>
              <a:rPr lang="en-US" dirty="0"/>
              <a:t>inputs to help meet the standards</a:t>
            </a:r>
          </a:p>
          <a:p>
            <a:pPr lvl="0"/>
            <a:r>
              <a:rPr lang="en-US" b="1" u="sng" dirty="0"/>
              <a:t>Indicators</a:t>
            </a:r>
            <a:r>
              <a:rPr lang="en-US" u="sng" dirty="0"/>
              <a:t> </a:t>
            </a:r>
            <a:r>
              <a:rPr lang="en-US" dirty="0"/>
              <a:t>are signals or measuring units.  In Sphere they are used to measure whether &amp;</a:t>
            </a:r>
            <a:r>
              <a:rPr lang="en-US" dirty="0" smtClean="0"/>
              <a:t> </a:t>
            </a:r>
            <a:r>
              <a:rPr lang="en-US" dirty="0"/>
              <a:t>how much we have achieved the standard</a:t>
            </a:r>
          </a:p>
          <a:p>
            <a:pPr lvl="0"/>
            <a:r>
              <a:rPr lang="en-US" b="1" u="sng" dirty="0"/>
              <a:t>Guidance notes</a:t>
            </a:r>
            <a:r>
              <a:rPr lang="en-US" u="sng" dirty="0"/>
              <a:t> </a:t>
            </a:r>
            <a:r>
              <a:rPr lang="en-US" dirty="0"/>
              <a:t>share experience &amp;</a:t>
            </a:r>
            <a:r>
              <a:rPr lang="en-US" dirty="0" smtClean="0"/>
              <a:t> </a:t>
            </a:r>
            <a:r>
              <a:rPr lang="en-US" dirty="0"/>
              <a:t>clarify </a:t>
            </a:r>
            <a:r>
              <a:rPr lang="en-US" dirty="0" smtClean="0"/>
              <a:t> </a:t>
            </a:r>
            <a:r>
              <a:rPr lang="en-US" dirty="0"/>
              <a:t>indicators.</a:t>
            </a:r>
          </a:p>
          <a:p>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Analyze &amp; Categorize</a:t>
            </a:r>
            <a:endParaRPr lang="en-US" dirty="0"/>
          </a:p>
        </p:txBody>
      </p:sp>
      <p:sp>
        <p:nvSpPr>
          <p:cNvPr id="3" name="Content Placeholder 2"/>
          <p:cNvSpPr>
            <a:spLocks noGrp="1"/>
          </p:cNvSpPr>
          <p:nvPr>
            <p:ph idx="1"/>
          </p:nvPr>
        </p:nvSpPr>
        <p:spPr/>
        <p:txBody>
          <a:bodyPr>
            <a:normAutofit/>
          </a:bodyPr>
          <a:lstStyle/>
          <a:p>
            <a:r>
              <a:rPr lang="en-US" sz="4000" i="1" dirty="0"/>
              <a:t>Identify which are standards and which </a:t>
            </a:r>
            <a:r>
              <a:rPr lang="en-US" sz="4000" i="1" dirty="0" smtClean="0"/>
              <a:t>are a </a:t>
            </a:r>
            <a:r>
              <a:rPr lang="en-US" sz="4000" i="1" dirty="0"/>
              <a:t>key action, indicator &amp;</a:t>
            </a:r>
            <a:r>
              <a:rPr lang="en-US" sz="4000" i="1" dirty="0" smtClean="0"/>
              <a:t> </a:t>
            </a:r>
            <a:r>
              <a:rPr lang="en-US" sz="4000" i="1" dirty="0"/>
              <a:t>guidance note for each standard.  There is only one action, indicator and guidance note for each standard.</a:t>
            </a:r>
            <a:endParaRPr lang="en-US" sz="40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Core Standards: Objective</a:t>
            </a:r>
            <a:endParaRPr lang="en-US" dirty="0"/>
          </a:p>
        </p:txBody>
      </p:sp>
      <p:sp>
        <p:nvSpPr>
          <p:cNvPr id="3" name="Content Placeholder 2"/>
          <p:cNvSpPr>
            <a:spLocks noGrp="1"/>
          </p:cNvSpPr>
          <p:nvPr>
            <p:ph idx="1"/>
          </p:nvPr>
        </p:nvSpPr>
        <p:spPr/>
        <p:txBody>
          <a:bodyPr/>
          <a:lstStyle/>
          <a:p>
            <a:pPr lvl="0"/>
            <a:r>
              <a:rPr lang="en-GB" sz="4800" dirty="0"/>
              <a:t>To be familiar with the Sphere core standards &amp;</a:t>
            </a:r>
            <a:r>
              <a:rPr lang="en-GB" sz="4800" dirty="0" smtClean="0"/>
              <a:t> </a:t>
            </a:r>
            <a:r>
              <a:rPr lang="en-GB" sz="4800" dirty="0"/>
              <a:t>know how to apply them. </a:t>
            </a:r>
            <a:endParaRPr lang="en-US" sz="4800" dirty="0"/>
          </a:p>
          <a:p>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normAutofit/>
          </a:bodyPr>
          <a:lstStyle/>
          <a:p>
            <a:pPr>
              <a:buNone/>
            </a:pPr>
            <a:r>
              <a:rPr lang="en-GB" sz="3600" i="1" dirty="0"/>
              <a:t>1. </a:t>
            </a:r>
            <a:r>
              <a:rPr lang="en-US" sz="3600" i="1" dirty="0"/>
              <a:t>Do you think it is possible to maintain this </a:t>
            </a:r>
            <a:r>
              <a:rPr lang="en-US" sz="3600" i="1" dirty="0" smtClean="0"/>
              <a:t>standard, meet all the </a:t>
            </a:r>
            <a:r>
              <a:rPr lang="en-US" sz="3600" i="1" dirty="0"/>
              <a:t>indicators and take these actions in an emergency?</a:t>
            </a:r>
            <a:endParaRPr lang="en-US" sz="3600" dirty="0"/>
          </a:p>
          <a:p>
            <a:pPr>
              <a:buNone/>
            </a:pPr>
            <a:r>
              <a:rPr lang="en-GB" sz="3600" i="1" dirty="0"/>
              <a:t>2. </a:t>
            </a:r>
            <a:r>
              <a:rPr lang="en-GB" sz="3600" i="1" dirty="0" smtClean="0"/>
              <a:t>H</a:t>
            </a:r>
            <a:r>
              <a:rPr lang="en-US" sz="3600" i="1" dirty="0" err="1" smtClean="0"/>
              <a:t>ow</a:t>
            </a:r>
            <a:r>
              <a:rPr lang="en-US" sz="3600" i="1" dirty="0" smtClean="0"/>
              <a:t> can you try to ensure that you do this better ? </a:t>
            </a:r>
            <a:r>
              <a:rPr lang="en-US" sz="3600" i="1" dirty="0"/>
              <a:t>(i.e. cite practical steps you can </a:t>
            </a:r>
            <a:r>
              <a:rPr lang="en-US" sz="3600" i="1" dirty="0" smtClean="0"/>
              <a:t>take)</a:t>
            </a:r>
            <a:endParaRPr lang="en-US" sz="36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Message</a:t>
            </a:r>
            <a:endParaRPr lang="en-US" dirty="0"/>
          </a:p>
        </p:txBody>
      </p:sp>
      <p:sp>
        <p:nvSpPr>
          <p:cNvPr id="3" name="Content Placeholder 2"/>
          <p:cNvSpPr>
            <a:spLocks noGrp="1"/>
          </p:cNvSpPr>
          <p:nvPr>
            <p:ph idx="1"/>
          </p:nvPr>
        </p:nvSpPr>
        <p:spPr/>
        <p:txBody>
          <a:bodyPr>
            <a:normAutofit/>
          </a:bodyPr>
          <a:lstStyle/>
          <a:p>
            <a:r>
              <a:rPr lang="en-GB" sz="4000" dirty="0"/>
              <a:t>Beneficiaries should be actively involved in all stages of the project cycle, including the assessment, design, implementation, monitoring &amp;</a:t>
            </a:r>
            <a:r>
              <a:rPr lang="en-GB" sz="4000" dirty="0" smtClean="0"/>
              <a:t> </a:t>
            </a:r>
            <a:r>
              <a:rPr lang="en-GB" sz="4000" dirty="0"/>
              <a:t>evaluation</a:t>
            </a:r>
            <a:endParaRPr lang="en-US" sz="40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Objective</a:t>
            </a:r>
            <a:endParaRPr lang="en-US" sz="4800" dirty="0"/>
          </a:p>
        </p:txBody>
      </p:sp>
      <p:sp>
        <p:nvSpPr>
          <p:cNvPr id="3" name="Content Placeholder 2"/>
          <p:cNvSpPr>
            <a:spLocks noGrp="1"/>
          </p:cNvSpPr>
          <p:nvPr>
            <p:ph idx="1"/>
          </p:nvPr>
        </p:nvSpPr>
        <p:spPr/>
        <p:txBody>
          <a:bodyPr/>
          <a:lstStyle/>
          <a:p>
            <a:pPr lvl="0"/>
            <a:r>
              <a:rPr lang="en-GB" sz="4000" dirty="0"/>
              <a:t>To </a:t>
            </a:r>
            <a:r>
              <a:rPr lang="en-GB" sz="4000" dirty="0" smtClean="0"/>
              <a:t>learn how to apply</a:t>
            </a:r>
            <a:r>
              <a:rPr lang="en-GB" sz="4000" dirty="0" smtClean="0"/>
              <a:t> </a:t>
            </a:r>
            <a:r>
              <a:rPr lang="en-GB" sz="4000" dirty="0"/>
              <a:t>a minimum standard, action, indicator &amp;</a:t>
            </a:r>
            <a:r>
              <a:rPr lang="en-GB" sz="4000" dirty="0" smtClean="0"/>
              <a:t> </a:t>
            </a:r>
            <a:r>
              <a:rPr lang="en-GB" sz="4000" dirty="0"/>
              <a:t>guidance </a:t>
            </a:r>
            <a:r>
              <a:rPr lang="en-GB" sz="4000" dirty="0" smtClean="0"/>
              <a:t>note in particular scenarios.</a:t>
            </a:r>
            <a:endParaRPr lang="en-US" sz="4000" dirty="0"/>
          </a:p>
          <a:p>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 exercise</a:t>
            </a:r>
            <a:endParaRPr lang="en-US" dirty="0"/>
          </a:p>
        </p:txBody>
      </p:sp>
      <p:sp>
        <p:nvSpPr>
          <p:cNvPr id="3" name="Content Placeholder 2"/>
          <p:cNvSpPr>
            <a:spLocks noGrp="1"/>
          </p:cNvSpPr>
          <p:nvPr>
            <p:ph idx="1"/>
          </p:nvPr>
        </p:nvSpPr>
        <p:spPr/>
        <p:txBody>
          <a:bodyPr>
            <a:normAutofit/>
          </a:bodyPr>
          <a:lstStyle/>
          <a:p>
            <a:pPr>
              <a:buNone/>
            </a:pPr>
            <a:r>
              <a:rPr lang="en-US" i="1" dirty="0" smtClean="0"/>
              <a:t>* </a:t>
            </a:r>
            <a:r>
              <a:rPr lang="en-US" i="1" dirty="0"/>
              <a:t>What standard(s) apply to the scenario?</a:t>
            </a:r>
            <a:endParaRPr lang="en-US" dirty="0"/>
          </a:p>
          <a:p>
            <a:pPr>
              <a:buNone/>
            </a:pPr>
            <a:r>
              <a:rPr lang="en-US" i="1" dirty="0"/>
              <a:t>* What are the key actions that we should take?</a:t>
            </a:r>
            <a:endParaRPr lang="en-US" dirty="0"/>
          </a:p>
          <a:p>
            <a:pPr>
              <a:buNone/>
            </a:pPr>
            <a:r>
              <a:rPr lang="en-US" i="1" dirty="0"/>
              <a:t>* What are the relevant indicators that we have to reach?</a:t>
            </a:r>
            <a:endParaRPr lang="en-US" dirty="0"/>
          </a:p>
          <a:p>
            <a:pPr>
              <a:buNone/>
            </a:pPr>
            <a:r>
              <a:rPr lang="en-US" i="1" dirty="0"/>
              <a:t>* What guidance notes would best help to design the intervention to achieve the standard?</a:t>
            </a:r>
            <a:endParaRPr lang="en-US" dirty="0"/>
          </a:p>
          <a:p>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Messages</a:t>
            </a:r>
            <a:endParaRPr lang="en-US" dirty="0"/>
          </a:p>
        </p:txBody>
      </p:sp>
      <p:sp>
        <p:nvSpPr>
          <p:cNvPr id="3" name="Content Placeholder 2"/>
          <p:cNvSpPr>
            <a:spLocks noGrp="1"/>
          </p:cNvSpPr>
          <p:nvPr>
            <p:ph idx="1"/>
          </p:nvPr>
        </p:nvSpPr>
        <p:spPr/>
        <p:txBody>
          <a:bodyPr>
            <a:normAutofit lnSpcReduction="10000"/>
          </a:bodyPr>
          <a:lstStyle/>
          <a:p>
            <a:pPr lvl="0"/>
            <a:r>
              <a:rPr lang="en-GB" sz="3600" dirty="0"/>
              <a:t>S</a:t>
            </a:r>
            <a:r>
              <a:rPr lang="en-GB" sz="3600" dirty="0" smtClean="0"/>
              <a:t>tandards </a:t>
            </a:r>
            <a:r>
              <a:rPr lang="en-GB" sz="3600" dirty="0"/>
              <a:t>are fixed &amp;</a:t>
            </a:r>
            <a:r>
              <a:rPr lang="en-GB" sz="3600" dirty="0" smtClean="0"/>
              <a:t> </a:t>
            </a:r>
            <a:r>
              <a:rPr lang="en-GB" sz="3600" dirty="0"/>
              <a:t>absolute &amp;</a:t>
            </a:r>
            <a:r>
              <a:rPr lang="en-GB" sz="3600" dirty="0" smtClean="0"/>
              <a:t> </a:t>
            </a:r>
            <a:r>
              <a:rPr lang="en-GB" sz="3600" dirty="0"/>
              <a:t>we must strive to meet them. </a:t>
            </a:r>
            <a:endParaRPr lang="en-US" sz="3600" dirty="0"/>
          </a:p>
          <a:p>
            <a:pPr lvl="0"/>
            <a:r>
              <a:rPr lang="en-GB" sz="3600" dirty="0"/>
              <a:t>A</a:t>
            </a:r>
            <a:r>
              <a:rPr lang="en-GB" sz="3600" dirty="0" smtClean="0"/>
              <a:t>ctions </a:t>
            </a:r>
            <a:r>
              <a:rPr lang="en-GB" sz="3600" dirty="0"/>
              <a:t>are suggested activities &amp;</a:t>
            </a:r>
            <a:r>
              <a:rPr lang="en-GB" sz="3600" dirty="0" smtClean="0"/>
              <a:t> </a:t>
            </a:r>
            <a:r>
              <a:rPr lang="en-GB" sz="3600" dirty="0"/>
              <a:t>inputs to help meet the standards.</a:t>
            </a:r>
            <a:endParaRPr lang="en-US" sz="3600" dirty="0"/>
          </a:p>
          <a:p>
            <a:pPr lvl="0"/>
            <a:r>
              <a:rPr lang="en-GB" sz="3600" dirty="0"/>
              <a:t>I</a:t>
            </a:r>
            <a:r>
              <a:rPr lang="en-GB" sz="3600" dirty="0" smtClean="0"/>
              <a:t>ndicators </a:t>
            </a:r>
            <a:r>
              <a:rPr lang="en-GB" sz="3600" dirty="0"/>
              <a:t>are suggested ways to measure whether we attain the standard.  In different contexts, different indicators may be appropriate.  </a:t>
            </a:r>
            <a:endParaRPr lang="en-US" sz="3600" dirty="0"/>
          </a:p>
          <a:p>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Messages</a:t>
            </a:r>
            <a:endParaRPr lang="en-US" dirty="0"/>
          </a:p>
        </p:txBody>
      </p:sp>
      <p:sp>
        <p:nvSpPr>
          <p:cNvPr id="3" name="Content Placeholder 2"/>
          <p:cNvSpPr>
            <a:spLocks noGrp="1"/>
          </p:cNvSpPr>
          <p:nvPr>
            <p:ph idx="1"/>
          </p:nvPr>
        </p:nvSpPr>
        <p:spPr/>
        <p:txBody>
          <a:bodyPr>
            <a:normAutofit/>
          </a:bodyPr>
          <a:lstStyle/>
          <a:p>
            <a:pPr lvl="0"/>
            <a:r>
              <a:rPr lang="en-GB" dirty="0"/>
              <a:t>A single indicator should not be used in place of a standard. </a:t>
            </a:r>
            <a:endParaRPr lang="en-US" dirty="0"/>
          </a:p>
          <a:p>
            <a:pPr lvl="0"/>
            <a:r>
              <a:rPr lang="en-GB" dirty="0"/>
              <a:t>Sphere provides both quantitative &amp;</a:t>
            </a:r>
            <a:r>
              <a:rPr lang="en-GB" dirty="0" smtClean="0"/>
              <a:t> </a:t>
            </a:r>
            <a:r>
              <a:rPr lang="en-GB" dirty="0"/>
              <a:t>qualitative measures of performance; one is not inherently a better measure of the standard than the other. It is context-specific.</a:t>
            </a:r>
            <a:endParaRPr lang="en-US" dirty="0"/>
          </a:p>
          <a:p>
            <a:pPr lvl="0"/>
            <a:r>
              <a:rPr lang="en-GB" dirty="0"/>
              <a:t>Sphere standards set the minimum &amp;</a:t>
            </a:r>
            <a:r>
              <a:rPr lang="en-GB" dirty="0" smtClean="0"/>
              <a:t> </a:t>
            </a:r>
            <a:r>
              <a:rPr lang="en-GB" dirty="0"/>
              <a:t>can be exceeded.</a:t>
            </a:r>
            <a:endParaRPr lang="en-US" dirty="0"/>
          </a:p>
          <a:p>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Sphere Quiz</a:t>
            </a:r>
            <a:endParaRPr lang="en-US" sz="4800" dirty="0"/>
          </a:p>
        </p:txBody>
      </p:sp>
      <p:sp>
        <p:nvSpPr>
          <p:cNvPr id="3" name="Content Placeholder 2"/>
          <p:cNvSpPr>
            <a:spLocks noGrp="1"/>
          </p:cNvSpPr>
          <p:nvPr>
            <p:ph idx="1"/>
          </p:nvPr>
        </p:nvSpPr>
        <p:spPr/>
        <p:txBody>
          <a:bodyPr>
            <a:normAutofit/>
          </a:bodyPr>
          <a:lstStyle/>
          <a:p>
            <a:r>
              <a:rPr lang="en-US" sz="4400" dirty="0" smtClean="0"/>
              <a:t>Pair up</a:t>
            </a:r>
          </a:p>
          <a:p>
            <a:r>
              <a:rPr lang="en-US" sz="4400" dirty="0" smtClean="0"/>
              <a:t>You have 20 minutes to complete the quiz</a:t>
            </a:r>
            <a:endParaRPr lang="en-US" sz="4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Objectives</a:t>
            </a:r>
            <a:endParaRPr lang="en-US" sz="4800" dirty="0"/>
          </a:p>
        </p:txBody>
      </p:sp>
      <p:sp>
        <p:nvSpPr>
          <p:cNvPr id="3" name="Content Placeholder 2"/>
          <p:cNvSpPr>
            <a:spLocks noGrp="1"/>
          </p:cNvSpPr>
          <p:nvPr>
            <p:ph idx="1"/>
          </p:nvPr>
        </p:nvSpPr>
        <p:spPr/>
        <p:txBody>
          <a:bodyPr>
            <a:normAutofit lnSpcReduction="10000"/>
          </a:bodyPr>
          <a:lstStyle/>
          <a:p>
            <a:pPr lvl="0"/>
            <a:r>
              <a:rPr lang="en-US" dirty="0" smtClean="0"/>
              <a:t>Understand </a:t>
            </a:r>
            <a:r>
              <a:rPr lang="en-US" dirty="0" smtClean="0"/>
              <a:t>basics of being accountable </a:t>
            </a:r>
            <a:r>
              <a:rPr lang="en-US" dirty="0" smtClean="0"/>
              <a:t>to </a:t>
            </a:r>
            <a:r>
              <a:rPr lang="en-US" dirty="0" smtClean="0"/>
              <a:t>people we serve &amp;</a:t>
            </a:r>
            <a:r>
              <a:rPr lang="en-US" dirty="0" smtClean="0"/>
              <a:t> </a:t>
            </a:r>
            <a:r>
              <a:rPr lang="en-US" dirty="0" smtClean="0"/>
              <a:t>how to apply to our emergency response programs. </a:t>
            </a:r>
          </a:p>
          <a:p>
            <a:pPr lvl="0"/>
            <a:r>
              <a:rPr lang="en-US" dirty="0" smtClean="0"/>
              <a:t>Become familiar </a:t>
            </a:r>
            <a:r>
              <a:rPr lang="en-US" dirty="0" smtClean="0"/>
              <a:t>with </a:t>
            </a:r>
            <a:r>
              <a:rPr lang="en-US" dirty="0" smtClean="0"/>
              <a:t>Good Enough Guide &amp;</a:t>
            </a:r>
            <a:r>
              <a:rPr lang="en-US" dirty="0" smtClean="0"/>
              <a:t> </a:t>
            </a:r>
            <a:r>
              <a:rPr lang="en-US" dirty="0" smtClean="0"/>
              <a:t>how to effectively utilize GEG tools in our programs.</a:t>
            </a:r>
          </a:p>
          <a:p>
            <a:pPr lvl="0"/>
            <a:r>
              <a:rPr lang="en-US" dirty="0" smtClean="0"/>
              <a:t>Strengthen knowledge of Sphere &amp; know how to apply Sphere to help us </a:t>
            </a:r>
            <a:r>
              <a:rPr lang="en-US" dirty="0" smtClean="0"/>
              <a:t>improve </a:t>
            </a:r>
            <a:r>
              <a:rPr lang="en-US" dirty="0" smtClean="0"/>
              <a:t>the quality of our emergency programs. </a:t>
            </a:r>
          </a:p>
          <a:p>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Emergency Assessment: Objectives</a:t>
            </a:r>
            <a:endParaRPr lang="en-US" dirty="0"/>
          </a:p>
        </p:txBody>
      </p:sp>
      <p:sp>
        <p:nvSpPr>
          <p:cNvPr id="3" name="Content Placeholder 2"/>
          <p:cNvSpPr>
            <a:spLocks noGrp="1"/>
          </p:cNvSpPr>
          <p:nvPr>
            <p:ph idx="1"/>
          </p:nvPr>
        </p:nvSpPr>
        <p:spPr>
          <a:xfrm>
            <a:off x="533400" y="1524000"/>
            <a:ext cx="8229600" cy="4953000"/>
          </a:xfrm>
        </p:spPr>
        <p:txBody>
          <a:bodyPr>
            <a:normAutofit fontScale="92500"/>
          </a:bodyPr>
          <a:lstStyle/>
          <a:p>
            <a:pPr lvl="0"/>
            <a:r>
              <a:rPr lang="en-US" sz="3600" dirty="0"/>
              <a:t>A</a:t>
            </a:r>
            <a:r>
              <a:rPr lang="en-US" sz="3600" dirty="0" smtClean="0"/>
              <a:t>ble </a:t>
            </a:r>
            <a:r>
              <a:rPr lang="en-US" sz="3600" dirty="0"/>
              <a:t>to design &amp;</a:t>
            </a:r>
            <a:r>
              <a:rPr lang="en-US" sz="3600" dirty="0" smtClean="0"/>
              <a:t> </a:t>
            </a:r>
            <a:r>
              <a:rPr lang="en-US" sz="3600" dirty="0"/>
              <a:t>lead rapid, participatory emergency assessments</a:t>
            </a:r>
            <a:endParaRPr lang="en-US" sz="3600" dirty="0" smtClean="0"/>
          </a:p>
          <a:p>
            <a:pPr lvl="0"/>
            <a:r>
              <a:rPr lang="en-US" sz="3600" dirty="0" smtClean="0"/>
              <a:t>Understand </a:t>
            </a:r>
            <a:r>
              <a:rPr lang="en-US" sz="3600" dirty="0"/>
              <a:t>importance of sound emergency assessment planning. </a:t>
            </a:r>
          </a:p>
          <a:p>
            <a:pPr lvl="0"/>
            <a:r>
              <a:rPr lang="en-US" sz="3600" dirty="0"/>
              <a:t>C</a:t>
            </a:r>
            <a:r>
              <a:rPr lang="en-US" sz="3600" dirty="0" smtClean="0"/>
              <a:t>apable </a:t>
            </a:r>
            <a:r>
              <a:rPr lang="en-US" sz="3600" dirty="0"/>
              <a:t>of designing emergency assessment processes appropriate to </a:t>
            </a:r>
            <a:r>
              <a:rPr lang="en-US" sz="3600" dirty="0" smtClean="0"/>
              <a:t> </a:t>
            </a:r>
            <a:r>
              <a:rPr lang="en-US" sz="3600" dirty="0"/>
              <a:t>context</a:t>
            </a:r>
            <a:r>
              <a:rPr lang="en-US" sz="3600" dirty="0" smtClean="0"/>
              <a:t>.</a:t>
            </a:r>
          </a:p>
          <a:p>
            <a:r>
              <a:rPr lang="en-US" sz="3600" dirty="0"/>
              <a:t>I</a:t>
            </a:r>
            <a:r>
              <a:rPr lang="en-US" sz="3600" dirty="0" smtClean="0"/>
              <a:t>dentify </a:t>
            </a:r>
            <a:r>
              <a:rPr lang="en-US" sz="3600" dirty="0"/>
              <a:t>best practice for emergency needs assessments &amp;</a:t>
            </a:r>
            <a:r>
              <a:rPr lang="en-US" sz="3600" dirty="0" smtClean="0"/>
              <a:t> </a:t>
            </a:r>
            <a:r>
              <a:rPr lang="en-US" sz="3600" dirty="0"/>
              <a:t>action points to ensure best practice in future.</a:t>
            </a:r>
          </a:p>
          <a:p>
            <a:pPr lvl="0"/>
            <a:endParaRPr lang="en-US" sz="3600" dirty="0"/>
          </a:p>
          <a:p>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Study Questions</a:t>
            </a:r>
            <a:endParaRPr lang="en-US" dirty="0"/>
          </a:p>
        </p:txBody>
      </p:sp>
      <p:sp>
        <p:nvSpPr>
          <p:cNvPr id="3" name="Content Placeholder 2"/>
          <p:cNvSpPr>
            <a:spLocks noGrp="1"/>
          </p:cNvSpPr>
          <p:nvPr>
            <p:ph idx="1"/>
          </p:nvPr>
        </p:nvSpPr>
        <p:spPr/>
        <p:txBody>
          <a:bodyPr>
            <a:normAutofit/>
          </a:bodyPr>
          <a:lstStyle/>
          <a:p>
            <a:r>
              <a:rPr lang="en-US" sz="4000" dirty="0" smtClean="0"/>
              <a:t>What did the partner do well?</a:t>
            </a:r>
          </a:p>
          <a:p>
            <a:r>
              <a:rPr lang="en-US" sz="4000" dirty="0" smtClean="0"/>
              <a:t>What could they have done better?</a:t>
            </a:r>
            <a:endParaRPr lang="en-US" sz="4000"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a:t>
            </a:r>
            <a:endParaRPr lang="en-US" dirty="0"/>
          </a:p>
        </p:txBody>
      </p:sp>
      <p:sp>
        <p:nvSpPr>
          <p:cNvPr id="3" name="Content Placeholder 2"/>
          <p:cNvSpPr>
            <a:spLocks noGrp="1"/>
          </p:cNvSpPr>
          <p:nvPr>
            <p:ph idx="1"/>
          </p:nvPr>
        </p:nvSpPr>
        <p:spPr/>
        <p:txBody>
          <a:bodyPr/>
          <a:lstStyle/>
          <a:p>
            <a:r>
              <a:rPr lang="en-US" sz="3600" dirty="0" smtClean="0"/>
              <a:t>Think of 2-3 key recommendations for the partner to ensure best practice in future emergency needs assessments.</a:t>
            </a:r>
          </a:p>
          <a:p>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do we do assessments</a:t>
            </a:r>
            <a:endParaRPr lang="en-US" dirty="0"/>
          </a:p>
        </p:txBody>
      </p:sp>
      <p:sp>
        <p:nvSpPr>
          <p:cNvPr id="3" name="Content Placeholder 2"/>
          <p:cNvSpPr>
            <a:spLocks noGrp="1"/>
          </p:cNvSpPr>
          <p:nvPr>
            <p:ph idx="1"/>
          </p:nvPr>
        </p:nvSpPr>
        <p:spPr/>
        <p:txBody>
          <a:bodyPr/>
          <a:lstStyle/>
          <a:p>
            <a:pPr marL="552450" indent="-552450"/>
            <a:r>
              <a:rPr lang="en-US" dirty="0" smtClean="0"/>
              <a:t>Decide whether we should intervene or not</a:t>
            </a:r>
          </a:p>
          <a:p>
            <a:pPr marL="552450" indent="-552450"/>
            <a:r>
              <a:rPr lang="en-US" dirty="0" smtClean="0"/>
              <a:t>Understand the priority need(s)</a:t>
            </a:r>
          </a:p>
          <a:p>
            <a:pPr marL="552450" indent="-552450"/>
            <a:r>
              <a:rPr lang="en-US" dirty="0" smtClean="0"/>
              <a:t>Target the response</a:t>
            </a:r>
          </a:p>
          <a:p>
            <a:pPr marL="552450" indent="-552450"/>
            <a:r>
              <a:rPr lang="en-US" dirty="0" smtClean="0"/>
              <a:t>Complement government &amp;other NGO interventions </a:t>
            </a:r>
          </a:p>
          <a:p>
            <a:pPr marL="552450" indent="-552450"/>
            <a:r>
              <a:rPr lang="en-US" dirty="0" smtClean="0"/>
              <a:t>Design appropriate responses</a:t>
            </a:r>
          </a:p>
          <a:p>
            <a:pPr marL="552450" indent="-552450"/>
            <a:r>
              <a:rPr lang="en-US" dirty="0" smtClean="0"/>
              <a:t>Access initial resources for the intervention</a:t>
            </a:r>
          </a:p>
          <a:p>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Conducting Good Assessments - Tips</a:t>
            </a:r>
            <a:endParaRPr lang="en-US" dirty="0"/>
          </a:p>
        </p:txBody>
      </p:sp>
      <p:sp>
        <p:nvSpPr>
          <p:cNvPr id="3" name="Content Placeholder 2"/>
          <p:cNvSpPr>
            <a:spLocks noGrp="1"/>
          </p:cNvSpPr>
          <p:nvPr>
            <p:ph idx="1"/>
          </p:nvPr>
        </p:nvSpPr>
        <p:spPr/>
        <p:txBody>
          <a:bodyPr/>
          <a:lstStyle/>
          <a:p>
            <a:pPr marL="319088" indent="-319088"/>
            <a:r>
              <a:rPr lang="en-US" dirty="0" smtClean="0"/>
              <a:t>Be intentional about who you talk to</a:t>
            </a:r>
          </a:p>
          <a:p>
            <a:pPr marL="319088" indent="-319088"/>
            <a:r>
              <a:rPr lang="en-US" dirty="0" smtClean="0"/>
              <a:t>Focus less on numbers, more on “how, who, why”</a:t>
            </a:r>
          </a:p>
          <a:p>
            <a:pPr marL="319088" indent="-319088"/>
            <a:r>
              <a:rPr lang="en-US" dirty="0" smtClean="0"/>
              <a:t>Document your [sampling] choices</a:t>
            </a:r>
          </a:p>
          <a:p>
            <a:pPr marL="319088" indent="-319088"/>
            <a:r>
              <a:rPr lang="en-US" dirty="0" smtClean="0"/>
              <a:t>Analyze findings on-site (same or next day) </a:t>
            </a:r>
          </a:p>
          <a:p>
            <a:pPr marL="319088" indent="-319088"/>
            <a:r>
              <a:rPr lang="en-US" dirty="0" smtClean="0"/>
              <a:t>Collect ONLY information that you will use </a:t>
            </a:r>
          </a:p>
          <a:p>
            <a:pPr lvl="1"/>
            <a:r>
              <a:rPr lang="en-US" i="1" dirty="0" smtClean="0"/>
              <a:t>planning</a:t>
            </a:r>
            <a:r>
              <a:rPr lang="en-US" i="1" dirty="0"/>
              <a:t>, communication, decision-making</a:t>
            </a:r>
          </a:p>
          <a:p>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Tips (cont’d)</a:t>
            </a:r>
            <a:endParaRPr lang="en-US" dirty="0"/>
          </a:p>
        </p:txBody>
      </p:sp>
      <p:sp>
        <p:nvSpPr>
          <p:cNvPr id="3" name="Content Placeholder 2"/>
          <p:cNvSpPr>
            <a:spLocks noGrp="1"/>
          </p:cNvSpPr>
          <p:nvPr>
            <p:ph idx="1"/>
          </p:nvPr>
        </p:nvSpPr>
        <p:spPr/>
        <p:txBody>
          <a:bodyPr/>
          <a:lstStyle/>
          <a:p>
            <a:pPr>
              <a:lnSpc>
                <a:spcPct val="90000"/>
              </a:lnSpc>
            </a:pPr>
            <a:r>
              <a:rPr lang="en-US" sz="4000" dirty="0" smtClean="0"/>
              <a:t>Keep it to a defined period</a:t>
            </a:r>
          </a:p>
          <a:p>
            <a:pPr>
              <a:lnSpc>
                <a:spcPct val="90000"/>
              </a:lnSpc>
            </a:pPr>
            <a:r>
              <a:rPr lang="en-US" sz="4000" dirty="0" smtClean="0"/>
              <a:t>Vary your methods, keep it simple</a:t>
            </a:r>
          </a:p>
          <a:p>
            <a:pPr>
              <a:lnSpc>
                <a:spcPct val="90000"/>
              </a:lnSpc>
            </a:pPr>
            <a:r>
              <a:rPr lang="en-US" sz="4000" dirty="0" smtClean="0"/>
              <a:t>Reassess the situation &amp; make adjustments, as necessary </a:t>
            </a:r>
          </a:p>
          <a:p>
            <a:pPr>
              <a:lnSpc>
                <a:spcPct val="90000"/>
              </a:lnSpc>
            </a:pPr>
            <a:r>
              <a:rPr lang="en-US" sz="4000" dirty="0" smtClean="0"/>
              <a:t>Adopt a phased approach</a:t>
            </a:r>
          </a:p>
          <a:p>
            <a:pPr>
              <a:buNone/>
            </a:pPr>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a:t>
            </a:r>
            <a:endParaRPr lang="en-US" dirty="0"/>
          </a:p>
        </p:txBody>
      </p:sp>
      <p:sp>
        <p:nvSpPr>
          <p:cNvPr id="3" name="Content Placeholder 2"/>
          <p:cNvSpPr>
            <a:spLocks noGrp="1"/>
          </p:cNvSpPr>
          <p:nvPr>
            <p:ph idx="1"/>
          </p:nvPr>
        </p:nvSpPr>
        <p:spPr/>
        <p:txBody>
          <a:bodyPr/>
          <a:lstStyle/>
          <a:p>
            <a:pPr marL="319088" indent="-319088"/>
            <a:r>
              <a:rPr lang="en-US" sz="3600" dirty="0" smtClean="0"/>
              <a:t>Sphere Technical Checklists</a:t>
            </a:r>
          </a:p>
          <a:p>
            <a:r>
              <a:rPr lang="en-GB" sz="3600" dirty="0" smtClean="0"/>
              <a:t>The Good Enough Guide to Impact Measurement and Accountability in Emergencies</a:t>
            </a:r>
            <a:endParaRPr lang="en-US" sz="3600" dirty="0" smtClean="0"/>
          </a:p>
          <a:p>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Messages</a:t>
            </a:r>
            <a:endParaRPr lang="en-US" dirty="0"/>
          </a:p>
        </p:txBody>
      </p:sp>
      <p:sp>
        <p:nvSpPr>
          <p:cNvPr id="3" name="Content Placeholder 2"/>
          <p:cNvSpPr>
            <a:spLocks noGrp="1"/>
          </p:cNvSpPr>
          <p:nvPr>
            <p:ph idx="1"/>
          </p:nvPr>
        </p:nvSpPr>
        <p:spPr/>
        <p:txBody>
          <a:bodyPr>
            <a:normAutofit fontScale="85000" lnSpcReduction="20000"/>
          </a:bodyPr>
          <a:lstStyle/>
          <a:p>
            <a:pPr lvl="0"/>
            <a:r>
              <a:rPr lang="en-US" sz="3900" dirty="0" smtClean="0"/>
              <a:t>Assessments should </a:t>
            </a:r>
            <a:r>
              <a:rPr lang="en-US" sz="3900" dirty="0"/>
              <a:t>take place as soon as possible after </a:t>
            </a:r>
            <a:r>
              <a:rPr lang="en-US" sz="3900" dirty="0" smtClean="0"/>
              <a:t> </a:t>
            </a:r>
            <a:r>
              <a:rPr lang="en-US" sz="3900" dirty="0"/>
              <a:t>disaster strikes</a:t>
            </a:r>
          </a:p>
          <a:p>
            <a:pPr lvl="0"/>
            <a:r>
              <a:rPr lang="en-US" sz="3900" dirty="0"/>
              <a:t>C</a:t>
            </a:r>
            <a:r>
              <a:rPr lang="en-US" sz="3900" dirty="0" smtClean="0"/>
              <a:t>onfirm </a:t>
            </a:r>
            <a:r>
              <a:rPr lang="en-US" sz="3900" dirty="0"/>
              <a:t>how urgent the needs are &amp;</a:t>
            </a:r>
            <a:r>
              <a:rPr lang="en-US" sz="3900" dirty="0" smtClean="0"/>
              <a:t> </a:t>
            </a:r>
            <a:r>
              <a:rPr lang="en-US" sz="3900" b="1" dirty="0" smtClean="0"/>
              <a:t>whether</a:t>
            </a:r>
            <a:r>
              <a:rPr lang="en-US" sz="3900" dirty="0" smtClean="0"/>
              <a:t> response required</a:t>
            </a:r>
          </a:p>
          <a:p>
            <a:pPr lvl="0"/>
            <a:r>
              <a:rPr lang="en-US" sz="3900" dirty="0" smtClean="0"/>
              <a:t>If </a:t>
            </a:r>
            <a:r>
              <a:rPr lang="en-US" sz="3900" dirty="0"/>
              <a:t>so, </a:t>
            </a:r>
            <a:r>
              <a:rPr lang="en-US" sz="3900" dirty="0" smtClean="0"/>
              <a:t>assessments </a:t>
            </a:r>
            <a:r>
              <a:rPr lang="en-US" sz="3900" dirty="0"/>
              <a:t>should </a:t>
            </a:r>
            <a:r>
              <a:rPr lang="en-US" sz="3900" dirty="0" smtClean="0"/>
              <a:t>trigger </a:t>
            </a:r>
            <a:r>
              <a:rPr lang="en-US" sz="3900" dirty="0"/>
              <a:t>decision on </a:t>
            </a:r>
            <a:r>
              <a:rPr lang="en-US" sz="3900" b="1" dirty="0"/>
              <a:t>what type </a:t>
            </a:r>
            <a:r>
              <a:rPr lang="en-US" sz="3900" dirty="0" smtClean="0"/>
              <a:t>of </a:t>
            </a:r>
            <a:r>
              <a:rPr lang="en-US" sz="3900" dirty="0"/>
              <a:t>response to </a:t>
            </a:r>
            <a:r>
              <a:rPr lang="en-US" sz="3900" dirty="0" smtClean="0"/>
              <a:t>start</a:t>
            </a:r>
            <a:endParaRPr lang="en-US" sz="3900" dirty="0"/>
          </a:p>
          <a:p>
            <a:pPr lvl="0"/>
            <a:r>
              <a:rPr lang="en-US" sz="3900" dirty="0" smtClean="0"/>
              <a:t>Assessments should provide </a:t>
            </a:r>
            <a:r>
              <a:rPr lang="en-US" sz="3900" dirty="0"/>
              <a:t>information on </a:t>
            </a:r>
            <a:r>
              <a:rPr lang="en-US" sz="3900" b="1" dirty="0"/>
              <a:t>where</a:t>
            </a:r>
            <a:r>
              <a:rPr lang="en-US" sz="3900" dirty="0"/>
              <a:t> to conduct an initial </a:t>
            </a:r>
            <a:r>
              <a:rPr lang="en-US" sz="3900" dirty="0" smtClean="0"/>
              <a:t>response</a:t>
            </a:r>
            <a:endParaRPr lang="en-US" sz="3900" dirty="0"/>
          </a:p>
          <a:p>
            <a:pPr lvl="0"/>
            <a:r>
              <a:rPr lang="en-US" sz="3900" dirty="0"/>
              <a:t>A</a:t>
            </a:r>
            <a:r>
              <a:rPr lang="en-US" sz="3900" dirty="0" smtClean="0"/>
              <a:t>ssessment </a:t>
            </a:r>
            <a:r>
              <a:rPr lang="en-US" sz="3900" dirty="0"/>
              <a:t>findings can mobilize immediate funding for emergency </a:t>
            </a:r>
            <a:r>
              <a:rPr lang="en-US" sz="3900" dirty="0" smtClean="0"/>
              <a:t>interventions</a:t>
            </a:r>
            <a:endParaRPr lang="en-US" sz="3900" dirty="0"/>
          </a:p>
          <a:p>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Planning: Objectives</a:t>
            </a:r>
            <a:endParaRPr lang="en-US" dirty="0"/>
          </a:p>
        </p:txBody>
      </p:sp>
      <p:sp>
        <p:nvSpPr>
          <p:cNvPr id="3" name="Content Placeholder 2"/>
          <p:cNvSpPr>
            <a:spLocks noGrp="1"/>
          </p:cNvSpPr>
          <p:nvPr>
            <p:ph idx="1"/>
          </p:nvPr>
        </p:nvSpPr>
        <p:spPr/>
        <p:txBody>
          <a:bodyPr/>
          <a:lstStyle/>
          <a:p>
            <a:pPr lvl="0"/>
            <a:r>
              <a:rPr lang="en-US" sz="3600" dirty="0"/>
              <a:t>I</a:t>
            </a:r>
            <a:r>
              <a:rPr lang="en-US" sz="3600" dirty="0" smtClean="0"/>
              <a:t>dentify </a:t>
            </a:r>
            <a:r>
              <a:rPr lang="en-US" sz="3600" dirty="0"/>
              <a:t>information needs required to make key decisions in an emergency response.</a:t>
            </a:r>
          </a:p>
          <a:p>
            <a:pPr lvl="0"/>
            <a:r>
              <a:rPr lang="en-US" sz="3600" dirty="0"/>
              <a:t>R</a:t>
            </a:r>
            <a:r>
              <a:rPr lang="en-US" sz="3600" dirty="0" smtClean="0"/>
              <a:t>eview </a:t>
            </a:r>
            <a:r>
              <a:rPr lang="en-US" sz="3600" dirty="0"/>
              <a:t>approaches to assessment planning.</a:t>
            </a:r>
          </a:p>
          <a:p>
            <a:pPr lvl="0"/>
            <a:r>
              <a:rPr lang="en-US" sz="3600" dirty="0"/>
              <a:t>P</a:t>
            </a:r>
            <a:r>
              <a:rPr lang="en-US" sz="3600" dirty="0" smtClean="0"/>
              <a:t>ut </a:t>
            </a:r>
            <a:r>
              <a:rPr lang="en-US" sz="3600" dirty="0"/>
              <a:t>into practice assessment planning skills based on a scenario.</a:t>
            </a:r>
          </a:p>
          <a:p>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58762"/>
          </a:xfrm>
        </p:spPr>
        <p:txBody>
          <a:bodyPr>
            <a:normAutofit fontScale="90000"/>
          </a:bodyPr>
          <a:lstStyle/>
          <a:p>
            <a:r>
              <a:rPr lang="en-US" dirty="0" smtClean="0"/>
              <a:t> </a:t>
            </a:r>
            <a:endParaRPr lang="en-US" dirty="0"/>
          </a:p>
        </p:txBody>
      </p:sp>
      <p:sp>
        <p:nvSpPr>
          <p:cNvPr id="3" name="Content Placeholder 2"/>
          <p:cNvSpPr>
            <a:spLocks noGrp="1"/>
          </p:cNvSpPr>
          <p:nvPr>
            <p:ph idx="1"/>
          </p:nvPr>
        </p:nvSpPr>
        <p:spPr>
          <a:xfrm>
            <a:off x="457200" y="838200"/>
            <a:ext cx="8229600" cy="5287963"/>
          </a:xfrm>
        </p:spPr>
        <p:txBody>
          <a:bodyPr>
            <a:noAutofit/>
          </a:bodyPr>
          <a:lstStyle/>
          <a:p>
            <a:r>
              <a:rPr lang="en-US" sz="2800" dirty="0" smtClean="0"/>
              <a:t>Based on the information in the scenario, plan an </a:t>
            </a:r>
            <a:r>
              <a:rPr lang="en-US" sz="2800" i="1" u="sng" dirty="0" smtClean="0"/>
              <a:t>immediate</a:t>
            </a:r>
            <a:r>
              <a:rPr lang="en-US" sz="2800" dirty="0" smtClean="0"/>
              <a:t> emergency needs assessment &amp; determine: </a:t>
            </a:r>
          </a:p>
          <a:p>
            <a:pPr lvl="1"/>
            <a:r>
              <a:rPr lang="en-US" dirty="0" smtClean="0"/>
              <a:t>WHY – objective of the assessment </a:t>
            </a:r>
          </a:p>
          <a:p>
            <a:pPr lvl="1"/>
            <a:r>
              <a:rPr lang="en-US" dirty="0" smtClean="0"/>
              <a:t>WHAT  information to collect</a:t>
            </a:r>
          </a:p>
          <a:p>
            <a:pPr lvl="1"/>
            <a:r>
              <a:rPr lang="en-US" dirty="0" smtClean="0"/>
              <a:t>HOW – what methods </a:t>
            </a:r>
          </a:p>
          <a:p>
            <a:pPr lvl="1"/>
            <a:r>
              <a:rPr lang="en-US" dirty="0" smtClean="0"/>
              <a:t>WHO – key informants </a:t>
            </a:r>
          </a:p>
          <a:p>
            <a:pPr lvl="1">
              <a:buFont typeface="Wingdings" pitchFamily="2" charset="2"/>
              <a:buNone/>
            </a:pPr>
            <a:r>
              <a:rPr lang="en-GB" dirty="0" smtClean="0"/>
              <a:t>i.e. What are your immediate information needs, in the first few </a:t>
            </a:r>
            <a:r>
              <a:rPr lang="en-GB" u="sng" dirty="0" smtClean="0"/>
              <a:t>days </a:t>
            </a:r>
            <a:r>
              <a:rPr lang="en-GB" dirty="0" smtClean="0"/>
              <a:t>of the crisis?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Objectives</a:t>
            </a:r>
            <a:endParaRPr lang="en-US" sz="4800" dirty="0"/>
          </a:p>
        </p:txBody>
      </p:sp>
      <p:sp>
        <p:nvSpPr>
          <p:cNvPr id="3" name="Content Placeholder 2"/>
          <p:cNvSpPr>
            <a:spLocks noGrp="1"/>
          </p:cNvSpPr>
          <p:nvPr>
            <p:ph idx="1"/>
          </p:nvPr>
        </p:nvSpPr>
        <p:spPr/>
        <p:txBody>
          <a:bodyPr>
            <a:normAutofit fontScale="92500" lnSpcReduction="20000"/>
          </a:bodyPr>
          <a:lstStyle/>
          <a:p>
            <a:pPr lvl="0"/>
            <a:r>
              <a:rPr lang="en-US" dirty="0" smtClean="0"/>
              <a:t>Improve capacity to design &amp; implement quality emergency needs assessments</a:t>
            </a:r>
          </a:p>
          <a:p>
            <a:pPr lvl="0"/>
            <a:r>
              <a:rPr lang="en-US" dirty="0" smtClean="0"/>
              <a:t>Know how to make geographic &amp;</a:t>
            </a:r>
            <a:r>
              <a:rPr lang="en-US" dirty="0" smtClean="0"/>
              <a:t> </a:t>
            </a:r>
            <a:r>
              <a:rPr lang="en-US" dirty="0" smtClean="0"/>
              <a:t>household targeting decisions</a:t>
            </a:r>
          </a:p>
          <a:p>
            <a:pPr lvl="0"/>
            <a:r>
              <a:rPr lang="en-US" dirty="0" smtClean="0"/>
              <a:t>Know how to design a registration form &amp;</a:t>
            </a:r>
            <a:r>
              <a:rPr lang="en-US" dirty="0" smtClean="0"/>
              <a:t> </a:t>
            </a:r>
            <a:r>
              <a:rPr lang="en-US" dirty="0" smtClean="0"/>
              <a:t>understand the importance of good registration practices</a:t>
            </a:r>
          </a:p>
          <a:p>
            <a:pPr lvl="0"/>
            <a:r>
              <a:rPr lang="en-US" dirty="0" smtClean="0"/>
              <a:t>Know how to set up a safe distribution site that meets Sphere standards</a:t>
            </a:r>
          </a:p>
          <a:p>
            <a:pPr lvl="0"/>
            <a:r>
              <a:rPr lang="en-US" dirty="0" smtClean="0"/>
              <a:t>Increase knowledge of when cash &amp;</a:t>
            </a:r>
            <a:r>
              <a:rPr lang="en-US" dirty="0" smtClean="0"/>
              <a:t> </a:t>
            </a:r>
            <a:r>
              <a:rPr lang="en-US" dirty="0" smtClean="0"/>
              <a:t>voucher programming is appropriate</a:t>
            </a:r>
          </a:p>
          <a:p>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r>
              <a:rPr lang="en-US" dirty="0" smtClean="0"/>
              <a:t> </a:t>
            </a:r>
            <a:endParaRPr lang="en-US" dirty="0"/>
          </a:p>
        </p:txBody>
      </p:sp>
      <p:sp>
        <p:nvSpPr>
          <p:cNvPr id="3" name="Content Placeholder 2"/>
          <p:cNvSpPr>
            <a:spLocks noGrp="1"/>
          </p:cNvSpPr>
          <p:nvPr>
            <p:ph idx="1"/>
          </p:nvPr>
        </p:nvSpPr>
        <p:spPr>
          <a:xfrm>
            <a:off x="457200" y="685800"/>
            <a:ext cx="8229600" cy="5440363"/>
          </a:xfrm>
        </p:spPr>
        <p:txBody>
          <a:bodyPr>
            <a:normAutofit/>
          </a:bodyPr>
          <a:lstStyle/>
          <a:p>
            <a:r>
              <a:rPr lang="en-US" sz="2800" dirty="0" smtClean="0"/>
              <a:t>Based on the information in the second scenario, plan a </a:t>
            </a:r>
            <a:r>
              <a:rPr lang="en-US" sz="2800" u="sng" dirty="0" smtClean="0"/>
              <a:t>follow-up </a:t>
            </a:r>
            <a:r>
              <a:rPr lang="en-US" sz="2800" dirty="0" smtClean="0"/>
              <a:t>emergency needs assessment &amp; determine: </a:t>
            </a:r>
          </a:p>
          <a:p>
            <a:pPr lvl="1"/>
            <a:r>
              <a:rPr lang="en-US" dirty="0" smtClean="0"/>
              <a:t>WHY – objective of the assessment </a:t>
            </a:r>
          </a:p>
          <a:p>
            <a:pPr lvl="1"/>
            <a:r>
              <a:rPr lang="en-US" dirty="0" smtClean="0"/>
              <a:t>WHAT  information to collect</a:t>
            </a:r>
          </a:p>
          <a:p>
            <a:pPr lvl="1"/>
            <a:r>
              <a:rPr lang="en-US" dirty="0" smtClean="0"/>
              <a:t>HOW – what methods </a:t>
            </a:r>
          </a:p>
          <a:p>
            <a:pPr lvl="1"/>
            <a:r>
              <a:rPr lang="en-US" dirty="0" smtClean="0"/>
              <a:t>WHO – key informants </a:t>
            </a:r>
          </a:p>
          <a:p>
            <a:pPr lvl="1">
              <a:buFont typeface="Wingdings" pitchFamily="2" charset="2"/>
              <a:buNone/>
            </a:pPr>
            <a:r>
              <a:rPr lang="en-GB" dirty="0" smtClean="0"/>
              <a:t>i.e. What are your information needs in the first few </a:t>
            </a:r>
            <a:r>
              <a:rPr lang="en-GB" u="sng" dirty="0" smtClean="0"/>
              <a:t>weeks</a:t>
            </a:r>
            <a:r>
              <a:rPr lang="en-GB" dirty="0" smtClean="0"/>
              <a:t> of the crisis?</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r>
              <a:rPr lang="en-US" dirty="0" smtClean="0"/>
              <a:t> </a:t>
            </a:r>
            <a:endParaRPr lang="en-US" dirty="0"/>
          </a:p>
        </p:txBody>
      </p:sp>
      <p:sp>
        <p:nvSpPr>
          <p:cNvPr id="3" name="Content Placeholder 2"/>
          <p:cNvSpPr>
            <a:spLocks noGrp="1"/>
          </p:cNvSpPr>
          <p:nvPr>
            <p:ph idx="1"/>
          </p:nvPr>
        </p:nvSpPr>
        <p:spPr>
          <a:xfrm>
            <a:off x="457200" y="685800"/>
            <a:ext cx="8229600" cy="5440363"/>
          </a:xfrm>
        </p:spPr>
        <p:txBody>
          <a:bodyPr>
            <a:normAutofit/>
          </a:bodyPr>
          <a:lstStyle/>
          <a:p>
            <a:r>
              <a:rPr lang="en-US" sz="2800" dirty="0" smtClean="0"/>
              <a:t>Based on the information in the third scenario, plan another </a:t>
            </a:r>
            <a:r>
              <a:rPr lang="en-US" sz="2800" u="sng" dirty="0" smtClean="0"/>
              <a:t>follow-up </a:t>
            </a:r>
            <a:r>
              <a:rPr lang="en-US" sz="2800" dirty="0" smtClean="0"/>
              <a:t>emergency needs assessment &amp; determine: </a:t>
            </a:r>
          </a:p>
          <a:p>
            <a:pPr lvl="1"/>
            <a:r>
              <a:rPr lang="en-US" dirty="0" smtClean="0"/>
              <a:t>WHY – objective of the assessment </a:t>
            </a:r>
          </a:p>
          <a:p>
            <a:pPr lvl="1"/>
            <a:r>
              <a:rPr lang="en-US" dirty="0" smtClean="0"/>
              <a:t>WHAT  information to collect</a:t>
            </a:r>
          </a:p>
          <a:p>
            <a:pPr lvl="1"/>
            <a:r>
              <a:rPr lang="en-US" dirty="0" smtClean="0"/>
              <a:t>HOW – what methods </a:t>
            </a:r>
          </a:p>
          <a:p>
            <a:pPr lvl="1"/>
            <a:r>
              <a:rPr lang="en-US" dirty="0" smtClean="0"/>
              <a:t>WHO – key informants </a:t>
            </a:r>
          </a:p>
          <a:p>
            <a:pPr lvl="1">
              <a:buFont typeface="Wingdings" pitchFamily="2" charset="2"/>
              <a:buNone/>
            </a:pPr>
            <a:r>
              <a:rPr lang="en-GB" dirty="0" smtClean="0"/>
              <a:t>i.e. What are your information needs at this stage of the crisis?</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Messages</a:t>
            </a:r>
            <a:endParaRPr lang="en-US" dirty="0"/>
          </a:p>
        </p:txBody>
      </p:sp>
      <p:sp>
        <p:nvSpPr>
          <p:cNvPr id="3" name="Content Placeholder 2"/>
          <p:cNvSpPr>
            <a:spLocks noGrp="1"/>
          </p:cNvSpPr>
          <p:nvPr>
            <p:ph idx="1"/>
          </p:nvPr>
        </p:nvSpPr>
        <p:spPr/>
        <p:txBody>
          <a:bodyPr>
            <a:normAutofit/>
          </a:bodyPr>
          <a:lstStyle/>
          <a:p>
            <a:pPr lvl="0"/>
            <a:r>
              <a:rPr lang="en-US" sz="4000" dirty="0"/>
              <a:t>S</a:t>
            </a:r>
            <a:r>
              <a:rPr lang="en-US" sz="4000" dirty="0" smtClean="0"/>
              <a:t>hould </a:t>
            </a:r>
            <a:r>
              <a:rPr lang="en-US" sz="4000" dirty="0"/>
              <a:t>be focused &amp;</a:t>
            </a:r>
            <a:r>
              <a:rPr lang="en-US" sz="4000" dirty="0" smtClean="0"/>
              <a:t> </a:t>
            </a:r>
            <a:r>
              <a:rPr lang="en-US" sz="4000" dirty="0"/>
              <a:t>time </a:t>
            </a:r>
            <a:r>
              <a:rPr lang="en-US" sz="4000" dirty="0" smtClean="0"/>
              <a:t>bound.</a:t>
            </a:r>
            <a:endParaRPr lang="en-US" sz="4000" dirty="0"/>
          </a:p>
          <a:p>
            <a:pPr lvl="0"/>
            <a:r>
              <a:rPr lang="en-US" sz="4000" dirty="0"/>
              <a:t>Emergency assessments are iterative.  Plan to reassess as your response &amp;</a:t>
            </a:r>
            <a:r>
              <a:rPr lang="en-US" sz="4000" dirty="0" smtClean="0"/>
              <a:t> </a:t>
            </a:r>
            <a:r>
              <a:rPr lang="en-US" sz="4000" dirty="0"/>
              <a:t>the context evolves  </a:t>
            </a:r>
          </a:p>
          <a:p>
            <a:pPr lvl="0"/>
            <a:r>
              <a:rPr lang="en-US" sz="4000" dirty="0"/>
              <a:t>Focus on collecting timely, reliable information that you will USE.</a:t>
            </a:r>
          </a:p>
          <a:p>
            <a:endParaRPr lang="en-US"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Messages</a:t>
            </a:r>
            <a:endParaRPr lang="en-US" dirty="0"/>
          </a:p>
        </p:txBody>
      </p:sp>
      <p:sp>
        <p:nvSpPr>
          <p:cNvPr id="3" name="Content Placeholder 2"/>
          <p:cNvSpPr>
            <a:spLocks noGrp="1"/>
          </p:cNvSpPr>
          <p:nvPr>
            <p:ph idx="1"/>
          </p:nvPr>
        </p:nvSpPr>
        <p:spPr/>
        <p:txBody>
          <a:bodyPr>
            <a:normAutofit/>
          </a:bodyPr>
          <a:lstStyle/>
          <a:p>
            <a:pPr lvl="0"/>
            <a:r>
              <a:rPr lang="en-US" sz="3600" dirty="0" smtClean="0"/>
              <a:t>Accuracy is often a challenge for collecting numbers/ statistics. Use secondary sources &amp; focus your primary data collection on qualitative information on how people are doing &amp; their coping strategies. </a:t>
            </a:r>
          </a:p>
          <a:p>
            <a:endParaRPr lang="en-US"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Messages</a:t>
            </a:r>
            <a:endParaRPr lang="en-US" dirty="0"/>
          </a:p>
        </p:txBody>
      </p:sp>
      <p:sp>
        <p:nvSpPr>
          <p:cNvPr id="3" name="Content Placeholder 2"/>
          <p:cNvSpPr>
            <a:spLocks noGrp="1"/>
          </p:cNvSpPr>
          <p:nvPr>
            <p:ph idx="1"/>
          </p:nvPr>
        </p:nvSpPr>
        <p:spPr/>
        <p:txBody>
          <a:bodyPr>
            <a:normAutofit/>
          </a:bodyPr>
          <a:lstStyle/>
          <a:p>
            <a:pPr lvl="0"/>
            <a:r>
              <a:rPr lang="en-US" sz="3600" dirty="0" smtClean="0"/>
              <a:t>Good planning is essential.  Planning means deciding: who should be on the assessment team; where you will go and who you will talk to; what information you require; what methods you will use to collect that information.  </a:t>
            </a:r>
          </a:p>
          <a:p>
            <a:endParaRPr lang="en-US"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Bias &amp; Triangulation: Objective</a:t>
            </a:r>
            <a:endParaRPr lang="en-US" dirty="0"/>
          </a:p>
        </p:txBody>
      </p:sp>
      <p:sp>
        <p:nvSpPr>
          <p:cNvPr id="3" name="Content Placeholder 2"/>
          <p:cNvSpPr>
            <a:spLocks noGrp="1"/>
          </p:cNvSpPr>
          <p:nvPr>
            <p:ph idx="1"/>
          </p:nvPr>
        </p:nvSpPr>
        <p:spPr/>
        <p:txBody>
          <a:bodyPr>
            <a:normAutofit/>
          </a:bodyPr>
          <a:lstStyle/>
          <a:p>
            <a:r>
              <a:rPr lang="en-US" sz="4000" dirty="0" smtClean="0"/>
              <a:t>Reflect on biases and prejudices that exist in any emergency assessments &amp; identify ways to overcome them</a:t>
            </a:r>
            <a:endParaRPr lang="en-US" sz="4000"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1" name="Line 5"/>
          <p:cNvSpPr>
            <a:spLocks noChangeShapeType="1"/>
          </p:cNvSpPr>
          <p:nvPr/>
        </p:nvSpPr>
        <p:spPr bwMode="auto">
          <a:xfrm flipH="1">
            <a:off x="3048000" y="2209800"/>
            <a:ext cx="1524000" cy="2743200"/>
          </a:xfrm>
          <a:prstGeom prst="line">
            <a:avLst/>
          </a:prstGeom>
          <a:noFill/>
          <a:ln w="9525">
            <a:solidFill>
              <a:schemeClr val="tx1"/>
            </a:solidFill>
            <a:round/>
            <a:headEnd/>
            <a:tailEnd/>
          </a:ln>
          <a:effectLst/>
        </p:spPr>
        <p:txBody>
          <a:bodyPr/>
          <a:lstStyle/>
          <a:p>
            <a:endParaRPr lang="en-US"/>
          </a:p>
        </p:txBody>
      </p:sp>
      <p:sp>
        <p:nvSpPr>
          <p:cNvPr id="4102" name="Line 6"/>
          <p:cNvSpPr>
            <a:spLocks noChangeShapeType="1"/>
          </p:cNvSpPr>
          <p:nvPr/>
        </p:nvSpPr>
        <p:spPr bwMode="auto">
          <a:xfrm>
            <a:off x="4572000" y="2209800"/>
            <a:ext cx="1371600" cy="2743200"/>
          </a:xfrm>
          <a:prstGeom prst="line">
            <a:avLst/>
          </a:prstGeom>
          <a:noFill/>
          <a:ln w="9525">
            <a:solidFill>
              <a:schemeClr val="tx1"/>
            </a:solidFill>
            <a:round/>
            <a:headEnd/>
            <a:tailEnd/>
          </a:ln>
          <a:effectLst/>
        </p:spPr>
        <p:txBody>
          <a:bodyPr/>
          <a:lstStyle/>
          <a:p>
            <a:endParaRPr lang="en-US"/>
          </a:p>
        </p:txBody>
      </p:sp>
      <p:sp>
        <p:nvSpPr>
          <p:cNvPr id="4103" name="Line 7"/>
          <p:cNvSpPr>
            <a:spLocks noChangeShapeType="1"/>
          </p:cNvSpPr>
          <p:nvPr/>
        </p:nvSpPr>
        <p:spPr bwMode="auto">
          <a:xfrm>
            <a:off x="3048000" y="4953000"/>
            <a:ext cx="2895600" cy="0"/>
          </a:xfrm>
          <a:prstGeom prst="line">
            <a:avLst/>
          </a:prstGeom>
          <a:noFill/>
          <a:ln w="9525">
            <a:solidFill>
              <a:schemeClr val="tx1"/>
            </a:solidFill>
            <a:round/>
            <a:headEnd/>
            <a:tailEnd/>
          </a:ln>
          <a:effectLst/>
        </p:spPr>
        <p:txBody>
          <a:bodyPr/>
          <a:lstStyle/>
          <a:p>
            <a:endParaRPr lang="en-US"/>
          </a:p>
        </p:txBody>
      </p:sp>
      <p:sp>
        <p:nvSpPr>
          <p:cNvPr id="4104" name="Oval 8"/>
          <p:cNvSpPr>
            <a:spLocks noChangeArrowheads="1"/>
          </p:cNvSpPr>
          <p:nvPr/>
        </p:nvSpPr>
        <p:spPr bwMode="auto">
          <a:xfrm>
            <a:off x="2362200" y="1676400"/>
            <a:ext cx="990600" cy="990600"/>
          </a:xfrm>
          <a:prstGeom prst="ellipse">
            <a:avLst/>
          </a:prstGeom>
          <a:noFill/>
          <a:ln w="9525">
            <a:solidFill>
              <a:schemeClr val="tx1"/>
            </a:solidFill>
            <a:round/>
            <a:headEnd/>
            <a:tailEnd/>
          </a:ln>
          <a:effectLst/>
        </p:spPr>
        <p:txBody>
          <a:bodyPr wrap="none" anchor="ctr"/>
          <a:lstStyle/>
          <a:p>
            <a:pPr algn="ctr"/>
            <a:r>
              <a:rPr lang="en-US" sz="3200" b="1"/>
              <a:t>3</a:t>
            </a:r>
          </a:p>
        </p:txBody>
      </p:sp>
      <p:sp>
        <p:nvSpPr>
          <p:cNvPr id="4105" name="Oval 9"/>
          <p:cNvSpPr>
            <a:spLocks noChangeArrowheads="1"/>
          </p:cNvSpPr>
          <p:nvPr/>
        </p:nvSpPr>
        <p:spPr bwMode="auto">
          <a:xfrm>
            <a:off x="5867400" y="1752600"/>
            <a:ext cx="990600" cy="990600"/>
          </a:xfrm>
          <a:prstGeom prst="ellipse">
            <a:avLst/>
          </a:prstGeom>
          <a:noFill/>
          <a:ln w="9525">
            <a:solidFill>
              <a:schemeClr val="tx1"/>
            </a:solidFill>
            <a:round/>
            <a:headEnd/>
            <a:tailEnd/>
          </a:ln>
          <a:effectLst/>
        </p:spPr>
        <p:txBody>
          <a:bodyPr wrap="none" anchor="ctr"/>
          <a:lstStyle/>
          <a:p>
            <a:pPr algn="ctr"/>
            <a:r>
              <a:rPr lang="en-US" sz="3200" b="1"/>
              <a:t>4</a:t>
            </a:r>
          </a:p>
        </p:txBody>
      </p:sp>
      <p:sp>
        <p:nvSpPr>
          <p:cNvPr id="4106" name="Oval 10"/>
          <p:cNvSpPr>
            <a:spLocks noChangeArrowheads="1"/>
          </p:cNvSpPr>
          <p:nvPr/>
        </p:nvSpPr>
        <p:spPr bwMode="auto">
          <a:xfrm>
            <a:off x="7162800" y="5791200"/>
            <a:ext cx="457200" cy="533400"/>
          </a:xfrm>
          <a:prstGeom prst="ellipse">
            <a:avLst/>
          </a:prstGeom>
          <a:noFill/>
          <a:ln w="9525">
            <a:solidFill>
              <a:schemeClr val="tx1"/>
            </a:solidFill>
            <a:round/>
            <a:headEnd/>
            <a:tailEnd/>
          </a:ln>
          <a:effectLst/>
        </p:spPr>
        <p:txBody>
          <a:bodyPr wrap="none" anchor="ctr"/>
          <a:lstStyle/>
          <a:p>
            <a:pPr algn="ctr"/>
            <a:endParaRPr lang="en-US" sz="3200"/>
          </a:p>
        </p:txBody>
      </p:sp>
      <p:sp>
        <p:nvSpPr>
          <p:cNvPr id="4107" name="AutoShape 11"/>
          <p:cNvSpPr>
            <a:spLocks noChangeArrowheads="1"/>
          </p:cNvSpPr>
          <p:nvPr/>
        </p:nvSpPr>
        <p:spPr bwMode="auto">
          <a:xfrm>
            <a:off x="7315200" y="5867400"/>
            <a:ext cx="228600" cy="304800"/>
          </a:xfrm>
          <a:prstGeom prst="plus">
            <a:avLst>
              <a:gd name="adj" fmla="val 25000"/>
            </a:avLst>
          </a:prstGeom>
          <a:solidFill>
            <a:schemeClr val="bg2"/>
          </a:solidFill>
          <a:ln w="9525">
            <a:solidFill>
              <a:schemeClr val="tx1"/>
            </a:solidFill>
            <a:miter lim="800000"/>
            <a:headEnd/>
            <a:tailEnd/>
          </a:ln>
          <a:effectLst/>
        </p:spPr>
        <p:txBody>
          <a:bodyPr wrap="none" anchor="ctr"/>
          <a:lstStyle/>
          <a:p>
            <a:endParaRPr lang="en-US"/>
          </a:p>
        </p:txBody>
      </p:sp>
      <p:sp>
        <p:nvSpPr>
          <p:cNvPr id="4108" name="Oval 12"/>
          <p:cNvSpPr>
            <a:spLocks noChangeArrowheads="1"/>
          </p:cNvSpPr>
          <p:nvPr/>
        </p:nvSpPr>
        <p:spPr bwMode="auto">
          <a:xfrm>
            <a:off x="7772400" y="5715000"/>
            <a:ext cx="457200" cy="609600"/>
          </a:xfrm>
          <a:prstGeom prst="ellipse">
            <a:avLst/>
          </a:prstGeom>
          <a:noFill/>
          <a:ln w="9525">
            <a:solidFill>
              <a:schemeClr val="tx1"/>
            </a:solidFill>
            <a:round/>
            <a:headEnd/>
            <a:tailEnd/>
          </a:ln>
          <a:effectLst/>
        </p:spPr>
        <p:txBody>
          <a:bodyPr wrap="none" anchor="ctr"/>
          <a:lstStyle/>
          <a:p>
            <a:pPr algn="ctr"/>
            <a:endParaRPr lang="en-US" sz="3200"/>
          </a:p>
        </p:txBody>
      </p:sp>
      <p:sp>
        <p:nvSpPr>
          <p:cNvPr id="4109" name="AutoShape 13"/>
          <p:cNvSpPr>
            <a:spLocks noChangeArrowheads="1"/>
          </p:cNvSpPr>
          <p:nvPr/>
        </p:nvSpPr>
        <p:spPr bwMode="auto">
          <a:xfrm>
            <a:off x="7315200" y="6019800"/>
            <a:ext cx="228600" cy="76200"/>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solidFill>
            <a:schemeClr val="bg1"/>
          </a:solidFill>
          <a:ln w="9525">
            <a:solidFill>
              <a:schemeClr val="tx1"/>
            </a:solidFill>
            <a:miter lim="800000"/>
            <a:headEnd/>
            <a:tailEnd/>
          </a:ln>
          <a:effectLst/>
        </p:spPr>
        <p:txBody>
          <a:bodyPr wrap="none" anchor="ctr"/>
          <a:lstStyle/>
          <a:p>
            <a:endParaRPr lang="en-US"/>
          </a:p>
        </p:txBody>
      </p:sp>
      <p:sp>
        <p:nvSpPr>
          <p:cNvPr id="4111" name="AutoShape 15"/>
          <p:cNvSpPr>
            <a:spLocks noChangeArrowheads="1"/>
          </p:cNvSpPr>
          <p:nvPr/>
        </p:nvSpPr>
        <p:spPr bwMode="auto">
          <a:xfrm>
            <a:off x="7848600" y="5943600"/>
            <a:ext cx="228600" cy="228600"/>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solidFill>
            <a:schemeClr val="bg2"/>
          </a:solidFill>
          <a:ln w="9525">
            <a:solidFill>
              <a:schemeClr val="tx1"/>
            </a:solidFill>
            <a:miter lim="800000"/>
            <a:headEnd/>
            <a:tailEnd/>
          </a:ln>
          <a:effectLst/>
        </p:spPr>
        <p:txBody>
          <a:bodyPr wrap="none" anchor="ctr"/>
          <a:lstStyle/>
          <a:p>
            <a:endParaRPr lang="en-US"/>
          </a:p>
        </p:txBody>
      </p:sp>
      <p:sp>
        <p:nvSpPr>
          <p:cNvPr id="4112" name="AutoShape 16"/>
          <p:cNvSpPr>
            <a:spLocks noChangeArrowheads="1"/>
          </p:cNvSpPr>
          <p:nvPr/>
        </p:nvSpPr>
        <p:spPr bwMode="auto">
          <a:xfrm>
            <a:off x="7772400" y="5943600"/>
            <a:ext cx="457200" cy="228600"/>
          </a:xfrm>
          <a:prstGeom prst="sun">
            <a:avLst>
              <a:gd name="adj" fmla="val 25000"/>
            </a:avLst>
          </a:prstGeom>
          <a:solidFill>
            <a:schemeClr val="bg1"/>
          </a:solidFill>
          <a:ln w="9525">
            <a:solidFill>
              <a:schemeClr val="tx1"/>
            </a:solidFill>
            <a:miter lim="800000"/>
            <a:headEnd/>
            <a:tailEnd/>
          </a:ln>
          <a:effectLst/>
        </p:spPr>
        <p:txBody>
          <a:bodyPr wrap="none" anchor="ctr"/>
          <a:lstStyle/>
          <a:p>
            <a:endParaRPr lang="en-US"/>
          </a:p>
        </p:txBody>
      </p:sp>
      <p:sp>
        <p:nvSpPr>
          <p:cNvPr id="4113" name="Text Box 17"/>
          <p:cNvSpPr txBox="1">
            <a:spLocks noChangeArrowheads="1"/>
          </p:cNvSpPr>
          <p:nvPr/>
        </p:nvSpPr>
        <p:spPr bwMode="auto">
          <a:xfrm>
            <a:off x="3733800" y="3429000"/>
            <a:ext cx="1600200" cy="1004888"/>
          </a:xfrm>
          <a:prstGeom prst="rect">
            <a:avLst/>
          </a:prstGeom>
          <a:noFill/>
          <a:ln w="9525">
            <a:noFill/>
            <a:miter lim="800000"/>
            <a:headEnd/>
            <a:tailEnd/>
          </a:ln>
          <a:effectLst/>
        </p:spPr>
        <p:txBody>
          <a:bodyPr>
            <a:spAutoFit/>
          </a:bodyPr>
          <a:lstStyle/>
          <a:p>
            <a:pPr algn="ctr">
              <a:spcBef>
                <a:spcPct val="50000"/>
              </a:spcBef>
            </a:pPr>
            <a:r>
              <a:rPr lang="en-US" sz="2400" b="1">
                <a:latin typeface="PMingLiU" pitchFamily="18" charset="-120"/>
              </a:rPr>
              <a:t>Paris in</a:t>
            </a:r>
          </a:p>
          <a:p>
            <a:pPr algn="ctr">
              <a:spcBef>
                <a:spcPct val="50000"/>
              </a:spcBef>
            </a:pPr>
            <a:r>
              <a:rPr lang="en-US" sz="2400" b="1">
                <a:latin typeface="PMingLiU" pitchFamily="18" charset="-120"/>
              </a:rPr>
              <a:t>in the rain</a:t>
            </a:r>
          </a:p>
        </p:txBody>
      </p:sp>
      <p:sp>
        <p:nvSpPr>
          <p:cNvPr id="4115" name="Rectangle 19" descr="Large confetti"/>
          <p:cNvSpPr>
            <a:spLocks noChangeArrowheads="1"/>
          </p:cNvSpPr>
          <p:nvPr/>
        </p:nvSpPr>
        <p:spPr bwMode="auto">
          <a:xfrm>
            <a:off x="0" y="0"/>
            <a:ext cx="1219200" cy="6858000"/>
          </a:xfrm>
          <a:prstGeom prst="rect">
            <a:avLst/>
          </a:prstGeom>
          <a:pattFill prst="lgConfetti">
            <a:fgClr>
              <a:schemeClr val="bg2"/>
            </a:fgClr>
            <a:bgClr>
              <a:schemeClr val="bg1"/>
            </a:bgClr>
          </a:pattFill>
          <a:ln w="9525">
            <a:solidFill>
              <a:schemeClr val="tx1"/>
            </a:solidFill>
            <a:miter lim="800000"/>
            <a:headEnd/>
            <a:tailEnd/>
          </a:ln>
          <a:effectLst/>
        </p:spPr>
        <p:txBody>
          <a:bodyPr wrap="none" anchor="ctr"/>
          <a:lstStyle/>
          <a:p>
            <a:endParaRPr lang="en-US"/>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type="body" idx="1"/>
          </p:nvPr>
        </p:nvSpPr>
        <p:spPr>
          <a:xfrm>
            <a:off x="381000" y="304800"/>
            <a:ext cx="4343400" cy="6172200"/>
          </a:xfrm>
        </p:spPr>
        <p:txBody>
          <a:bodyPr/>
          <a:lstStyle/>
          <a:p>
            <a:pPr>
              <a:buFontTx/>
              <a:buNone/>
            </a:pPr>
            <a:endParaRPr lang="en-US" dirty="0"/>
          </a:p>
        </p:txBody>
      </p:sp>
      <p:pic>
        <p:nvPicPr>
          <p:cNvPr id="6149" name="Picture 5" descr="illusion"/>
          <p:cNvPicPr>
            <a:picLocks noChangeAspect="1" noChangeArrowheads="1"/>
          </p:cNvPicPr>
          <p:nvPr/>
        </p:nvPicPr>
        <p:blipFill>
          <a:blip r:embed="rId2" cstate="print"/>
          <a:srcRect/>
          <a:stretch>
            <a:fillRect/>
          </a:stretch>
        </p:blipFill>
        <p:spPr bwMode="auto">
          <a:xfrm>
            <a:off x="4267200" y="228600"/>
            <a:ext cx="4546600" cy="6248400"/>
          </a:xfrm>
          <a:prstGeom prst="rect">
            <a:avLst/>
          </a:prstGeom>
          <a:noFill/>
        </p:spPr>
      </p:pic>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Messages</a:t>
            </a:r>
            <a:endParaRPr lang="en-US" dirty="0"/>
          </a:p>
        </p:txBody>
      </p:sp>
      <p:sp>
        <p:nvSpPr>
          <p:cNvPr id="3" name="Content Placeholder 2"/>
          <p:cNvSpPr>
            <a:spLocks noGrp="1"/>
          </p:cNvSpPr>
          <p:nvPr>
            <p:ph idx="1"/>
          </p:nvPr>
        </p:nvSpPr>
        <p:spPr/>
        <p:txBody>
          <a:bodyPr>
            <a:normAutofit/>
          </a:bodyPr>
          <a:lstStyle/>
          <a:p>
            <a:pPr lvl="0"/>
            <a:r>
              <a:rPr lang="en-US" dirty="0" smtClean="0"/>
              <a:t>Biases &amp; prejudices can influence our understanding of a situation.  Bias is natural, we are all biased by whom we are, there is little we can do to </a:t>
            </a:r>
            <a:r>
              <a:rPr lang="en-US" u="sng" dirty="0" smtClean="0"/>
              <a:t>prevent</a:t>
            </a:r>
            <a:r>
              <a:rPr lang="en-US" dirty="0" smtClean="0"/>
              <a:t> it, the issue is how to </a:t>
            </a:r>
            <a:r>
              <a:rPr lang="en-US" u="sng" dirty="0" smtClean="0"/>
              <a:t>mitigate</a:t>
            </a:r>
            <a:r>
              <a:rPr lang="en-US" dirty="0" smtClean="0"/>
              <a:t> it. Recognizing our biases &amp; prejudices is the first step in overcoming them.</a:t>
            </a:r>
          </a:p>
          <a:p>
            <a:endParaRPr lang="en-US"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Messages</a:t>
            </a:r>
            <a:endParaRPr lang="en-US" dirty="0"/>
          </a:p>
        </p:txBody>
      </p:sp>
      <p:sp>
        <p:nvSpPr>
          <p:cNvPr id="3" name="Content Placeholder 2"/>
          <p:cNvSpPr>
            <a:spLocks noGrp="1"/>
          </p:cNvSpPr>
          <p:nvPr>
            <p:ph idx="1"/>
          </p:nvPr>
        </p:nvSpPr>
        <p:spPr/>
        <p:txBody>
          <a:bodyPr/>
          <a:lstStyle/>
          <a:p>
            <a:pPr lvl="0"/>
            <a:r>
              <a:rPr lang="en-US" dirty="0" smtClean="0"/>
              <a:t>Triangulation reduces the risk of bias in a needs assessment.  Triangulation means the assessment is conducted by a diverse, multi-disciplinary team, using multiple tools &amp; techniques, with individuals &amp; groups of people who represent the diversity of the community. </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Accountability</a:t>
            </a:r>
            <a:endParaRPr lang="en-US" dirty="0"/>
          </a:p>
        </p:txBody>
      </p:sp>
      <p:sp>
        <p:nvSpPr>
          <p:cNvPr id="3" name="Content Placeholder 2"/>
          <p:cNvSpPr>
            <a:spLocks noGrp="1"/>
          </p:cNvSpPr>
          <p:nvPr>
            <p:ph idx="1"/>
          </p:nvPr>
        </p:nvSpPr>
        <p:spPr/>
        <p:txBody>
          <a:bodyPr/>
          <a:lstStyle/>
          <a:p>
            <a:r>
              <a:rPr lang="en-US" dirty="0" smtClean="0"/>
              <a:t>Switch to Accountability Slides</a:t>
            </a:r>
            <a:endParaRPr lang="en-US"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Stakeholder Analysis: Objective</a:t>
            </a:r>
            <a:endParaRPr lang="en-US" dirty="0"/>
          </a:p>
        </p:txBody>
      </p:sp>
      <p:sp>
        <p:nvSpPr>
          <p:cNvPr id="3" name="Content Placeholder 2"/>
          <p:cNvSpPr>
            <a:spLocks noGrp="1"/>
          </p:cNvSpPr>
          <p:nvPr>
            <p:ph idx="1"/>
          </p:nvPr>
        </p:nvSpPr>
        <p:spPr/>
        <p:txBody>
          <a:bodyPr/>
          <a:lstStyle/>
          <a:p>
            <a:pPr lvl="0"/>
            <a:r>
              <a:rPr lang="en-US" sz="4000" dirty="0"/>
              <a:t>Participants are able to identify stakeholders in a disaster situation &amp;</a:t>
            </a:r>
            <a:r>
              <a:rPr lang="en-US" sz="4000" dirty="0" smtClean="0"/>
              <a:t> identify </a:t>
            </a:r>
            <a:r>
              <a:rPr lang="en-US" sz="4000" dirty="0"/>
              <a:t>who should take part </a:t>
            </a:r>
            <a:r>
              <a:rPr lang="en-US" sz="4000" dirty="0" smtClean="0"/>
              <a:t>in the </a:t>
            </a:r>
            <a:r>
              <a:rPr lang="en-US" sz="4000" dirty="0"/>
              <a:t>assessment. </a:t>
            </a:r>
          </a:p>
          <a:p>
            <a:pPr>
              <a:buNone/>
            </a:pPr>
            <a:endParaRPr lang="en-US" sz="4000"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Stakeholders</a:t>
            </a:r>
            <a:endParaRPr lang="en-US" dirty="0"/>
          </a:p>
        </p:txBody>
      </p:sp>
      <p:sp>
        <p:nvSpPr>
          <p:cNvPr id="3" name="Content Placeholder 2"/>
          <p:cNvSpPr>
            <a:spLocks noGrp="1"/>
          </p:cNvSpPr>
          <p:nvPr>
            <p:ph idx="1"/>
          </p:nvPr>
        </p:nvSpPr>
        <p:spPr/>
        <p:txBody>
          <a:bodyPr>
            <a:normAutofit lnSpcReduction="10000"/>
          </a:bodyPr>
          <a:lstStyle/>
          <a:p>
            <a:r>
              <a:rPr lang="en-US" u="sng" dirty="0" smtClean="0"/>
              <a:t>Stakeholders</a:t>
            </a:r>
            <a:r>
              <a:rPr lang="en-US" dirty="0" smtClean="0"/>
              <a:t> -persons, groups or institutions, who may have </a:t>
            </a:r>
            <a:r>
              <a:rPr lang="en-US" i="1" dirty="0" smtClean="0"/>
              <a:t>interest</a:t>
            </a:r>
            <a:r>
              <a:rPr lang="en-US" dirty="0" smtClean="0"/>
              <a:t> in or </a:t>
            </a:r>
            <a:r>
              <a:rPr lang="en-US" i="1" dirty="0" smtClean="0"/>
              <a:t>influence</a:t>
            </a:r>
            <a:r>
              <a:rPr lang="en-US" dirty="0" smtClean="0"/>
              <a:t> over a project.   </a:t>
            </a:r>
          </a:p>
          <a:p>
            <a:r>
              <a:rPr lang="en-US" u="sng" dirty="0" smtClean="0"/>
              <a:t>Interest</a:t>
            </a:r>
            <a:r>
              <a:rPr lang="en-US" dirty="0" smtClean="0"/>
              <a:t> refers to what people may gain or lose, expectations or resources invested</a:t>
            </a:r>
          </a:p>
          <a:p>
            <a:r>
              <a:rPr lang="en-US" u="sng" dirty="0" smtClean="0"/>
              <a:t>Influence</a:t>
            </a:r>
            <a:r>
              <a:rPr lang="en-US" dirty="0" smtClean="0"/>
              <a:t> refers to power due to decision-making authority, ability to influence activities or other stakeholders in a positive or negative way. </a:t>
            </a:r>
          </a:p>
          <a:p>
            <a:endParaRPr lang="en-US"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Messages</a:t>
            </a:r>
            <a:endParaRPr lang="en-US" dirty="0"/>
          </a:p>
        </p:txBody>
      </p:sp>
      <p:sp>
        <p:nvSpPr>
          <p:cNvPr id="3" name="Content Placeholder 2"/>
          <p:cNvSpPr>
            <a:spLocks noGrp="1"/>
          </p:cNvSpPr>
          <p:nvPr>
            <p:ph idx="1"/>
          </p:nvPr>
        </p:nvSpPr>
        <p:spPr/>
        <p:txBody>
          <a:bodyPr>
            <a:normAutofit lnSpcReduction="10000"/>
          </a:bodyPr>
          <a:lstStyle/>
          <a:p>
            <a:r>
              <a:rPr lang="en-US" dirty="0"/>
              <a:t>Communities are never homogeneous. </a:t>
            </a:r>
            <a:r>
              <a:rPr lang="en-US" dirty="0" smtClean="0"/>
              <a:t>Need </a:t>
            </a:r>
            <a:r>
              <a:rPr lang="en-US" dirty="0"/>
              <a:t>to understand the composition of various groups &amp;</a:t>
            </a:r>
            <a:r>
              <a:rPr lang="en-US" dirty="0" smtClean="0"/>
              <a:t> </a:t>
            </a:r>
            <a:r>
              <a:rPr lang="en-US" dirty="0"/>
              <a:t>sub groups </a:t>
            </a:r>
            <a:r>
              <a:rPr lang="en-US" dirty="0" smtClean="0"/>
              <a:t>within </a:t>
            </a:r>
            <a:r>
              <a:rPr lang="en-US" dirty="0"/>
              <a:t>community.</a:t>
            </a:r>
          </a:p>
          <a:p>
            <a:r>
              <a:rPr lang="en-US" dirty="0"/>
              <a:t>Each group has particular interests (what they have to gain or lose) </a:t>
            </a:r>
            <a:r>
              <a:rPr lang="en-US" dirty="0" smtClean="0"/>
              <a:t>&amp; </a:t>
            </a:r>
            <a:r>
              <a:rPr lang="en-US" dirty="0"/>
              <a:t>influence (positive or negative) which need to be factored into assessment planning. </a:t>
            </a:r>
          </a:p>
          <a:p>
            <a:r>
              <a:rPr lang="en-US" dirty="0" smtClean="0"/>
              <a:t>Good </a:t>
            </a:r>
            <a:r>
              <a:rPr lang="en-US" dirty="0"/>
              <a:t>stakeholder analysis </a:t>
            </a:r>
            <a:r>
              <a:rPr lang="en-US" dirty="0" smtClean="0"/>
              <a:t>is </a:t>
            </a:r>
            <a:r>
              <a:rPr lang="en-US" dirty="0"/>
              <a:t>basis of good gender &amp;</a:t>
            </a:r>
            <a:r>
              <a:rPr lang="en-US" dirty="0" smtClean="0"/>
              <a:t> </a:t>
            </a:r>
            <a:r>
              <a:rPr lang="en-US" dirty="0"/>
              <a:t>vulnerability analysis. </a:t>
            </a:r>
          </a:p>
          <a:p>
            <a:endParaRPr lang="en-US"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Information to Collect: Objective</a:t>
            </a:r>
            <a:endParaRPr lang="en-US" dirty="0"/>
          </a:p>
        </p:txBody>
      </p:sp>
      <p:sp>
        <p:nvSpPr>
          <p:cNvPr id="3" name="Content Placeholder 2"/>
          <p:cNvSpPr>
            <a:spLocks noGrp="1"/>
          </p:cNvSpPr>
          <p:nvPr>
            <p:ph idx="1"/>
          </p:nvPr>
        </p:nvSpPr>
        <p:spPr/>
        <p:txBody>
          <a:bodyPr/>
          <a:lstStyle/>
          <a:p>
            <a:pPr lvl="0"/>
            <a:r>
              <a:rPr lang="en-US" sz="4000" dirty="0" smtClean="0"/>
              <a:t>Capable </a:t>
            </a:r>
            <a:r>
              <a:rPr lang="en-US" sz="4000" dirty="0"/>
              <a:t>of designing appropriate tools for emergency </a:t>
            </a:r>
            <a:r>
              <a:rPr lang="en-US" sz="4000" dirty="0" smtClean="0"/>
              <a:t>assessments.</a:t>
            </a:r>
            <a:endParaRPr lang="en-US" sz="4000" dirty="0"/>
          </a:p>
          <a:p>
            <a:endParaRPr lang="en-US"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a:t>
            </a:r>
            <a:endParaRPr lang="en-US" dirty="0"/>
          </a:p>
        </p:txBody>
      </p:sp>
      <p:sp>
        <p:nvSpPr>
          <p:cNvPr id="3" name="Content Placeholder 2"/>
          <p:cNvSpPr>
            <a:spLocks noGrp="1"/>
          </p:cNvSpPr>
          <p:nvPr>
            <p:ph idx="1"/>
          </p:nvPr>
        </p:nvSpPr>
        <p:spPr/>
        <p:txBody>
          <a:bodyPr>
            <a:normAutofit lnSpcReduction="10000"/>
          </a:bodyPr>
          <a:lstStyle/>
          <a:p>
            <a:r>
              <a:rPr lang="en-US" dirty="0" smtClean="0"/>
              <a:t>Checklist can inform interviews or other participatory methods used during the assessment – it is a list of information required, not a list of interview questions.  </a:t>
            </a:r>
          </a:p>
          <a:p>
            <a:r>
              <a:rPr lang="en-US" dirty="0" smtClean="0"/>
              <a:t>Refer back to the August 19</a:t>
            </a:r>
            <a:r>
              <a:rPr lang="en-US" baseline="30000" dirty="0" smtClean="0"/>
              <a:t>th</a:t>
            </a:r>
            <a:r>
              <a:rPr lang="en-US" dirty="0" smtClean="0"/>
              <a:t> Scenario &amp; Handout  – Assessment planning table.  </a:t>
            </a:r>
          </a:p>
          <a:p>
            <a:r>
              <a:rPr lang="en-US" dirty="0" smtClean="0"/>
              <a:t>Using SPHERE, develop a checklist to inform what information will be gathered in the 2nd assessment.</a:t>
            </a:r>
          </a:p>
          <a:p>
            <a:endParaRPr lang="en-US"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Yes/No Reflection Exercise</a:t>
            </a:r>
            <a:endParaRPr lang="en-US" dirty="0"/>
          </a:p>
        </p:txBody>
      </p:sp>
      <p:sp>
        <p:nvSpPr>
          <p:cNvPr id="3" name="Content Placeholder 2"/>
          <p:cNvSpPr>
            <a:spLocks noGrp="1"/>
          </p:cNvSpPr>
          <p:nvPr>
            <p:ph idx="1"/>
          </p:nvPr>
        </p:nvSpPr>
        <p:spPr/>
        <p:txBody>
          <a:bodyPr>
            <a:normAutofit/>
          </a:bodyPr>
          <a:lstStyle/>
          <a:p>
            <a:r>
              <a:rPr lang="en-US" sz="4000" dirty="0" smtClean="0"/>
              <a:t>Review your list &amp; pick information needs that can be eliminated</a:t>
            </a:r>
          </a:p>
          <a:p>
            <a:r>
              <a:rPr lang="en-US" sz="4000" dirty="0" smtClean="0"/>
              <a:t>Red dots next to eliminated information needs</a:t>
            </a:r>
            <a:endParaRPr lang="en-US" sz="4000"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Messages</a:t>
            </a:r>
            <a:endParaRPr lang="en-US" dirty="0"/>
          </a:p>
        </p:txBody>
      </p:sp>
      <p:sp>
        <p:nvSpPr>
          <p:cNvPr id="3" name="Content Placeholder 2"/>
          <p:cNvSpPr>
            <a:spLocks noGrp="1"/>
          </p:cNvSpPr>
          <p:nvPr>
            <p:ph idx="1"/>
          </p:nvPr>
        </p:nvSpPr>
        <p:spPr/>
        <p:txBody>
          <a:bodyPr>
            <a:normAutofit/>
          </a:bodyPr>
          <a:lstStyle/>
          <a:p>
            <a:pPr lvl="0"/>
            <a:r>
              <a:rPr lang="en-US" dirty="0"/>
              <a:t>A good understanding </a:t>
            </a:r>
            <a:r>
              <a:rPr lang="en-US" dirty="0" smtClean="0"/>
              <a:t>of </a:t>
            </a:r>
            <a:r>
              <a:rPr lang="en-US" dirty="0"/>
              <a:t>exact nature of </a:t>
            </a:r>
            <a:r>
              <a:rPr lang="en-US" dirty="0" smtClean="0"/>
              <a:t>the </a:t>
            </a:r>
            <a:r>
              <a:rPr lang="en-US" dirty="0"/>
              <a:t>problem is necessary in order to define a program that meets people’s immediate &amp;</a:t>
            </a:r>
            <a:r>
              <a:rPr lang="en-US" dirty="0" smtClean="0"/>
              <a:t> </a:t>
            </a:r>
            <a:r>
              <a:rPr lang="en-US" dirty="0"/>
              <a:t>longer term needs.   </a:t>
            </a:r>
            <a:r>
              <a:rPr lang="en-US" dirty="0" smtClean="0"/>
              <a:t>Good </a:t>
            </a:r>
            <a:r>
              <a:rPr lang="en-US" dirty="0"/>
              <a:t>needs assessment is essential for good program design.</a:t>
            </a:r>
          </a:p>
          <a:p>
            <a:pPr lvl="0"/>
            <a:r>
              <a:rPr lang="en-US" dirty="0"/>
              <a:t>Sphere provides checklists on food security, health, shelter </a:t>
            </a:r>
            <a:r>
              <a:rPr lang="en-US" dirty="0" smtClean="0"/>
              <a:t>&amp; WASH that </a:t>
            </a:r>
            <a:r>
              <a:rPr lang="en-US" dirty="0"/>
              <a:t>can be used as a reference for </a:t>
            </a:r>
            <a:r>
              <a:rPr lang="en-US" dirty="0" smtClean="0"/>
              <a:t>conducting </a:t>
            </a:r>
            <a:r>
              <a:rPr lang="en-US" dirty="0"/>
              <a:t>needs assessment.</a:t>
            </a:r>
          </a:p>
          <a:p>
            <a:endParaRPr lang="en-US" dirty="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Messages (cont’d)</a:t>
            </a:r>
            <a:endParaRPr lang="en-US" dirty="0"/>
          </a:p>
        </p:txBody>
      </p:sp>
      <p:sp>
        <p:nvSpPr>
          <p:cNvPr id="3" name="Content Placeholder 2"/>
          <p:cNvSpPr>
            <a:spLocks noGrp="1"/>
          </p:cNvSpPr>
          <p:nvPr>
            <p:ph idx="1"/>
          </p:nvPr>
        </p:nvSpPr>
        <p:spPr/>
        <p:txBody>
          <a:bodyPr>
            <a:normAutofit lnSpcReduction="10000"/>
          </a:bodyPr>
          <a:lstStyle/>
          <a:p>
            <a:pPr lvl="0"/>
            <a:r>
              <a:rPr lang="en-US" dirty="0" smtClean="0"/>
              <a:t>The tool informs the interviews, transect walk or other participatory methods used during the assessment.  The focus should be on the process, not on the tool.</a:t>
            </a:r>
          </a:p>
          <a:p>
            <a:pPr lvl="0"/>
            <a:r>
              <a:rPr lang="en-US" dirty="0" smtClean="0"/>
              <a:t>Do not reinvent the wheel but adapt tools to the local context &amp; your information needs. </a:t>
            </a:r>
          </a:p>
          <a:p>
            <a:pPr lvl="0"/>
            <a:r>
              <a:rPr lang="en-US" dirty="0" smtClean="0"/>
              <a:t>Avoid using close-ended questionnaires in early assessments ; use open-ended questions, probing for a broad range of issues.  </a:t>
            </a:r>
          </a:p>
          <a:p>
            <a:endParaRPr lang="en-US" dirty="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Data Collection: Interviewing Objective</a:t>
            </a:r>
            <a:endParaRPr lang="en-US" dirty="0"/>
          </a:p>
        </p:txBody>
      </p:sp>
      <p:sp>
        <p:nvSpPr>
          <p:cNvPr id="3" name="Content Placeholder 2"/>
          <p:cNvSpPr>
            <a:spLocks noGrp="1"/>
          </p:cNvSpPr>
          <p:nvPr>
            <p:ph idx="1"/>
          </p:nvPr>
        </p:nvSpPr>
        <p:spPr>
          <a:xfrm>
            <a:off x="533400" y="2133600"/>
            <a:ext cx="8229600" cy="4525963"/>
          </a:xfrm>
        </p:spPr>
        <p:txBody>
          <a:bodyPr/>
          <a:lstStyle/>
          <a:p>
            <a:pPr lvl="0"/>
            <a:r>
              <a:rPr lang="en-GB" sz="4000" dirty="0"/>
              <a:t>K</a:t>
            </a:r>
            <a:r>
              <a:rPr lang="en-GB" sz="4000" dirty="0" smtClean="0"/>
              <a:t>now </a:t>
            </a:r>
            <a:r>
              <a:rPr lang="en-GB" sz="4000" dirty="0"/>
              <a:t>what to do &amp;</a:t>
            </a:r>
            <a:r>
              <a:rPr lang="en-GB" sz="4000" dirty="0" smtClean="0"/>
              <a:t> </a:t>
            </a:r>
            <a:r>
              <a:rPr lang="en-GB" sz="4000" dirty="0"/>
              <a:t>what not to do when conducting an interview</a:t>
            </a:r>
            <a:r>
              <a:rPr lang="en-GB" sz="4000" dirty="0" smtClean="0"/>
              <a:t>.</a:t>
            </a:r>
            <a:endParaRPr lang="en-US" sz="4000" dirty="0"/>
          </a:p>
          <a:p>
            <a:endParaRPr lang="en-US" dirty="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Interview Exercise</a:t>
            </a:r>
            <a:endParaRPr lang="en-US" dirty="0"/>
          </a:p>
        </p:txBody>
      </p:sp>
      <p:sp>
        <p:nvSpPr>
          <p:cNvPr id="3" name="Content Placeholder 2"/>
          <p:cNvSpPr>
            <a:spLocks noGrp="1"/>
          </p:cNvSpPr>
          <p:nvPr>
            <p:ph idx="1"/>
          </p:nvPr>
        </p:nvSpPr>
        <p:spPr/>
        <p:txBody>
          <a:bodyPr>
            <a:normAutofit/>
          </a:bodyPr>
          <a:lstStyle/>
          <a:p>
            <a:r>
              <a:rPr lang="en-US" sz="4000" dirty="0" smtClean="0"/>
              <a:t>Review the first scenario (August 17</a:t>
            </a:r>
            <a:r>
              <a:rPr lang="en-US" sz="4000" baseline="30000" dirty="0" smtClean="0"/>
              <a:t>th</a:t>
            </a:r>
            <a:r>
              <a:rPr lang="en-US" sz="4000" dirty="0" smtClean="0"/>
              <a:t>) from session 1.7 and plan first phase assessment</a:t>
            </a:r>
            <a:endParaRPr lang="en-US" sz="40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 to Sphere: Objective</a:t>
            </a:r>
            <a:endParaRPr lang="en-US" dirty="0"/>
          </a:p>
        </p:txBody>
      </p:sp>
      <p:sp>
        <p:nvSpPr>
          <p:cNvPr id="3" name="Content Placeholder 2"/>
          <p:cNvSpPr>
            <a:spLocks noGrp="1"/>
          </p:cNvSpPr>
          <p:nvPr>
            <p:ph idx="1"/>
          </p:nvPr>
        </p:nvSpPr>
        <p:spPr>
          <a:xfrm>
            <a:off x="457200" y="1905000"/>
            <a:ext cx="8229600" cy="4525963"/>
          </a:xfrm>
        </p:spPr>
        <p:txBody>
          <a:bodyPr/>
          <a:lstStyle/>
          <a:p>
            <a:pPr lvl="0"/>
            <a:r>
              <a:rPr lang="en-US" sz="4400" dirty="0"/>
              <a:t>B</a:t>
            </a:r>
            <a:r>
              <a:rPr lang="en-US" sz="4400" dirty="0" smtClean="0"/>
              <a:t>ecome </a:t>
            </a:r>
            <a:r>
              <a:rPr lang="en-US" sz="4400" dirty="0"/>
              <a:t>familiar with the Sphere project, the humanitarian charter &amp;</a:t>
            </a:r>
            <a:r>
              <a:rPr lang="en-US" sz="4400" dirty="0" smtClean="0"/>
              <a:t> </a:t>
            </a:r>
            <a:r>
              <a:rPr lang="en-US" sz="4400" dirty="0"/>
              <a:t>the handbook. </a:t>
            </a:r>
          </a:p>
          <a:p>
            <a:endParaRPr lang="en-US" dirty="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Messages</a:t>
            </a:r>
            <a:endParaRPr lang="en-US" dirty="0"/>
          </a:p>
        </p:txBody>
      </p:sp>
      <p:sp>
        <p:nvSpPr>
          <p:cNvPr id="3" name="Content Placeholder 2"/>
          <p:cNvSpPr>
            <a:spLocks noGrp="1"/>
          </p:cNvSpPr>
          <p:nvPr>
            <p:ph idx="1"/>
          </p:nvPr>
        </p:nvSpPr>
        <p:spPr/>
        <p:txBody>
          <a:bodyPr>
            <a:normAutofit fontScale="92500" lnSpcReduction="20000"/>
          </a:bodyPr>
          <a:lstStyle/>
          <a:p>
            <a:pPr lvl="0"/>
            <a:r>
              <a:rPr lang="en-US" sz="3900" dirty="0"/>
              <a:t>To do a good interview one must: </a:t>
            </a:r>
            <a:endParaRPr lang="en-US" sz="3900" dirty="0" smtClean="0"/>
          </a:p>
          <a:p>
            <a:pPr lvl="1"/>
            <a:r>
              <a:rPr lang="en-US" sz="3000" dirty="0" smtClean="0"/>
              <a:t>be </a:t>
            </a:r>
            <a:r>
              <a:rPr lang="en-US" sz="3000" dirty="0"/>
              <a:t>prepared &amp;</a:t>
            </a:r>
            <a:r>
              <a:rPr lang="en-US" sz="3000" dirty="0" smtClean="0"/>
              <a:t> </a:t>
            </a:r>
            <a:r>
              <a:rPr lang="en-US" sz="3000" dirty="0"/>
              <a:t>use a </a:t>
            </a:r>
            <a:r>
              <a:rPr lang="en-US" sz="3000" dirty="0" smtClean="0"/>
              <a:t>checklist</a:t>
            </a:r>
            <a:endParaRPr lang="en-US" sz="3000" dirty="0"/>
          </a:p>
          <a:p>
            <a:pPr lvl="1"/>
            <a:r>
              <a:rPr lang="en-US" sz="3000" dirty="0" smtClean="0"/>
              <a:t>introduce </a:t>
            </a:r>
            <a:r>
              <a:rPr lang="en-US" sz="3000" dirty="0"/>
              <a:t>oneself to the community </a:t>
            </a:r>
            <a:r>
              <a:rPr lang="en-US" sz="3000" dirty="0" smtClean="0"/>
              <a:t>leaders </a:t>
            </a:r>
          </a:p>
          <a:p>
            <a:pPr lvl="1"/>
            <a:r>
              <a:rPr lang="en-US" sz="3000" dirty="0" smtClean="0"/>
              <a:t>ask </a:t>
            </a:r>
            <a:r>
              <a:rPr lang="en-US" sz="3000" dirty="0"/>
              <a:t>permission to </a:t>
            </a:r>
            <a:r>
              <a:rPr lang="en-US" sz="3000" dirty="0" smtClean="0"/>
              <a:t>conduct interview</a:t>
            </a:r>
          </a:p>
          <a:p>
            <a:pPr lvl="1"/>
            <a:r>
              <a:rPr lang="en-US" sz="3000" dirty="0" smtClean="0"/>
              <a:t>sit</a:t>
            </a:r>
            <a:r>
              <a:rPr lang="en-US" sz="3000" dirty="0"/>
              <a:t>, behave </a:t>
            </a:r>
            <a:r>
              <a:rPr lang="en-US" sz="3000" dirty="0" smtClean="0"/>
              <a:t>&amp; </a:t>
            </a:r>
            <a:r>
              <a:rPr lang="en-US" sz="3000" dirty="0"/>
              <a:t>dress in a culturally appropriate </a:t>
            </a:r>
            <a:r>
              <a:rPr lang="en-US" sz="3000" dirty="0" smtClean="0"/>
              <a:t>manner</a:t>
            </a:r>
          </a:p>
          <a:p>
            <a:pPr lvl="1"/>
            <a:r>
              <a:rPr lang="en-US" sz="3000" dirty="0" smtClean="0"/>
              <a:t> </a:t>
            </a:r>
            <a:r>
              <a:rPr lang="en-US" sz="3000" dirty="0"/>
              <a:t>empathize with the interviewee</a:t>
            </a:r>
            <a:r>
              <a:rPr lang="en-US" sz="3000" dirty="0" smtClean="0"/>
              <a:t>;</a:t>
            </a:r>
          </a:p>
          <a:p>
            <a:pPr lvl="1"/>
            <a:r>
              <a:rPr lang="en-US" sz="3000" dirty="0" smtClean="0"/>
              <a:t>be polite</a:t>
            </a:r>
          </a:p>
          <a:p>
            <a:pPr lvl="1"/>
            <a:r>
              <a:rPr lang="en-US" sz="3000" dirty="0" smtClean="0"/>
              <a:t>avoid </a:t>
            </a:r>
            <a:r>
              <a:rPr lang="en-US" sz="3000" dirty="0"/>
              <a:t>raising </a:t>
            </a:r>
            <a:r>
              <a:rPr lang="en-US" sz="3000" dirty="0" smtClean="0"/>
              <a:t>expectations </a:t>
            </a:r>
          </a:p>
          <a:p>
            <a:pPr lvl="1"/>
            <a:r>
              <a:rPr lang="en-US" sz="3000" dirty="0" smtClean="0"/>
              <a:t>avoid </a:t>
            </a:r>
            <a:r>
              <a:rPr lang="en-US" sz="3000" dirty="0"/>
              <a:t>leading questions.</a:t>
            </a:r>
          </a:p>
          <a:p>
            <a:endParaRPr lang="en-US" dirty="0"/>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Messages (cont’d)</a:t>
            </a:r>
            <a:endParaRPr lang="en-US" dirty="0"/>
          </a:p>
        </p:txBody>
      </p:sp>
      <p:sp>
        <p:nvSpPr>
          <p:cNvPr id="3" name="Content Placeholder 2"/>
          <p:cNvSpPr>
            <a:spLocks noGrp="1"/>
          </p:cNvSpPr>
          <p:nvPr>
            <p:ph idx="1"/>
          </p:nvPr>
        </p:nvSpPr>
        <p:spPr/>
        <p:txBody>
          <a:bodyPr/>
          <a:lstStyle/>
          <a:p>
            <a:pPr lvl="0"/>
            <a:r>
              <a:rPr lang="en-US" dirty="0" smtClean="0"/>
              <a:t>Decide carefully who to interview, according to the information required &amp; cultural considerations, for example interviewing women &amp; men separately &amp; in appropriate surroundings.  </a:t>
            </a:r>
          </a:p>
          <a:p>
            <a:pPr lvl="0"/>
            <a:r>
              <a:rPr lang="en-US" dirty="0" smtClean="0"/>
              <a:t>Be capable of conducting structured &amp; semi-structured interviews, &amp; using closed &amp; open ended questions. </a:t>
            </a:r>
          </a:p>
          <a:p>
            <a:endParaRPr lang="en-US" dirty="0"/>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Targeting: Objective</a:t>
            </a:r>
            <a:endParaRPr lang="en-US" dirty="0"/>
          </a:p>
        </p:txBody>
      </p:sp>
      <p:sp>
        <p:nvSpPr>
          <p:cNvPr id="3" name="Content Placeholder 2"/>
          <p:cNvSpPr>
            <a:spLocks noGrp="1"/>
          </p:cNvSpPr>
          <p:nvPr>
            <p:ph idx="1"/>
          </p:nvPr>
        </p:nvSpPr>
        <p:spPr/>
        <p:txBody>
          <a:bodyPr/>
          <a:lstStyle/>
          <a:p>
            <a:pPr lvl="0"/>
            <a:r>
              <a:rPr lang="en-US" sz="4400" dirty="0" smtClean="0"/>
              <a:t>Introduce different targeting options &amp; review targeting strategies.</a:t>
            </a:r>
          </a:p>
          <a:p>
            <a:endParaRPr lang="en-US" dirty="0"/>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lstStyle/>
          <a:p>
            <a:r>
              <a:rPr lang="en-US" sz="4400" dirty="0" smtClean="0"/>
              <a:t>What criteria will you use for targeting villages and households? </a:t>
            </a:r>
          </a:p>
          <a:p>
            <a:pPr lvl="0"/>
            <a:r>
              <a:rPr lang="en-US" sz="4400" dirty="0" smtClean="0"/>
              <a:t>What resources will you allocate to each village? </a:t>
            </a:r>
          </a:p>
          <a:p>
            <a:endParaRPr lang="en-US" dirty="0"/>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Messages</a:t>
            </a:r>
            <a:endParaRPr lang="en-US" dirty="0"/>
          </a:p>
        </p:txBody>
      </p:sp>
      <p:sp>
        <p:nvSpPr>
          <p:cNvPr id="3" name="Content Placeholder 2"/>
          <p:cNvSpPr>
            <a:spLocks noGrp="1"/>
          </p:cNvSpPr>
          <p:nvPr>
            <p:ph idx="1"/>
          </p:nvPr>
        </p:nvSpPr>
        <p:spPr>
          <a:xfrm>
            <a:off x="457200" y="1447800"/>
            <a:ext cx="8229600" cy="4678363"/>
          </a:xfrm>
        </p:spPr>
        <p:txBody>
          <a:bodyPr>
            <a:normAutofit fontScale="92500" lnSpcReduction="10000"/>
          </a:bodyPr>
          <a:lstStyle/>
          <a:p>
            <a:pPr lvl="0"/>
            <a:r>
              <a:rPr lang="en-US" sz="4100" dirty="0" smtClean="0"/>
              <a:t>Purpose of targeting to meet needs of most vulnerable, while providing aid efficiently &amp; minimizes dependency.</a:t>
            </a:r>
          </a:p>
          <a:p>
            <a:pPr lvl="0"/>
            <a:r>
              <a:rPr lang="en-US" sz="4100" dirty="0" smtClean="0"/>
              <a:t>Targeting happens at 2 levels: geographic (which communities to target) &amp; beneficiary (which families/individuals in communities to target).</a:t>
            </a:r>
          </a:p>
          <a:p>
            <a:endParaRPr lang="en-US" dirty="0"/>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Messages (cont’d)</a:t>
            </a:r>
            <a:endParaRPr lang="en-US" dirty="0"/>
          </a:p>
        </p:txBody>
      </p:sp>
      <p:sp>
        <p:nvSpPr>
          <p:cNvPr id="3" name="Content Placeholder 2"/>
          <p:cNvSpPr>
            <a:spLocks noGrp="1"/>
          </p:cNvSpPr>
          <p:nvPr>
            <p:ph idx="1"/>
          </p:nvPr>
        </p:nvSpPr>
        <p:spPr>
          <a:xfrm>
            <a:off x="457200" y="1447800"/>
            <a:ext cx="8229600" cy="4678363"/>
          </a:xfrm>
        </p:spPr>
        <p:txBody>
          <a:bodyPr>
            <a:normAutofit fontScale="77500" lnSpcReduction="20000"/>
          </a:bodyPr>
          <a:lstStyle/>
          <a:p>
            <a:pPr lvl="0"/>
            <a:r>
              <a:rPr lang="en-US" sz="4100" dirty="0" smtClean="0"/>
              <a:t>Assessment teams must regularly compare results from different areas to develop an overview of different levels of damage, in order to prioritize worst affected areas.</a:t>
            </a:r>
          </a:p>
          <a:p>
            <a:r>
              <a:rPr lang="en-US" sz="4400" dirty="0" smtClean="0"/>
              <a:t>Blanket targeting of affected families often most quick &amp; effective targeting strategy, although supplementary support for the most vulnerable also good, if you have the resources &amp; capacity.</a:t>
            </a:r>
          </a:p>
          <a:p>
            <a:pPr lvl="0"/>
            <a:endParaRPr lang="en-US" sz="4100" dirty="0" smtClean="0"/>
          </a:p>
          <a:p>
            <a:endParaRPr lang="en-US" dirty="0"/>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Messages (cont’d)</a:t>
            </a:r>
            <a:endParaRPr lang="en-US" dirty="0"/>
          </a:p>
        </p:txBody>
      </p:sp>
      <p:sp>
        <p:nvSpPr>
          <p:cNvPr id="3" name="Content Placeholder 2"/>
          <p:cNvSpPr>
            <a:spLocks noGrp="1"/>
          </p:cNvSpPr>
          <p:nvPr>
            <p:ph idx="1"/>
          </p:nvPr>
        </p:nvSpPr>
        <p:spPr/>
        <p:txBody>
          <a:bodyPr>
            <a:normAutofit fontScale="92500"/>
          </a:bodyPr>
          <a:lstStyle/>
          <a:p>
            <a:pPr lvl="0"/>
            <a:r>
              <a:rPr lang="en-US" dirty="0" smtClean="0"/>
              <a:t>Targeting decisions affect &amp; depend on the scale of program (how large or small it is).  The scale depends on your financial resources and your organizational capacity (staff, skills, logistics).</a:t>
            </a:r>
          </a:p>
          <a:p>
            <a:pPr lvl="0"/>
            <a:r>
              <a:rPr lang="en-US" dirty="0" smtClean="0"/>
              <a:t>Targeting criteria should always be informed, known &amp; understood by beneficiary population.</a:t>
            </a:r>
          </a:p>
          <a:p>
            <a:pPr lvl="0"/>
            <a:r>
              <a:rPr lang="en-US" dirty="0" smtClean="0"/>
              <a:t>Targeting decisions need to be revisited over time</a:t>
            </a:r>
          </a:p>
          <a:p>
            <a:endParaRPr lang="en-US" dirty="0"/>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Coordination: </a:t>
            </a:r>
            <a:r>
              <a:rPr lang="en-US" sz="4800" dirty="0" smtClean="0"/>
              <a:t>Objectives</a:t>
            </a:r>
            <a:endParaRPr lang="en-US" sz="4800" dirty="0"/>
          </a:p>
        </p:txBody>
      </p:sp>
      <p:sp>
        <p:nvSpPr>
          <p:cNvPr id="3" name="Content Placeholder 2"/>
          <p:cNvSpPr>
            <a:spLocks noGrp="1"/>
          </p:cNvSpPr>
          <p:nvPr>
            <p:ph idx="1"/>
          </p:nvPr>
        </p:nvSpPr>
        <p:spPr>
          <a:xfrm>
            <a:off x="457200" y="1905000"/>
            <a:ext cx="8229600" cy="4525963"/>
          </a:xfrm>
        </p:spPr>
        <p:txBody>
          <a:bodyPr>
            <a:normAutofit/>
          </a:bodyPr>
          <a:lstStyle/>
          <a:p>
            <a:pPr lvl="0"/>
            <a:r>
              <a:rPr lang="en-GB" sz="4400" dirty="0" smtClean="0"/>
              <a:t>Recognize importance of coordination in emergencies</a:t>
            </a:r>
            <a:endParaRPr lang="en-US" sz="4400" dirty="0" smtClean="0"/>
          </a:p>
          <a:p>
            <a:pPr lvl="0"/>
            <a:r>
              <a:rPr lang="en-GB" sz="4400" dirty="0" smtClean="0"/>
              <a:t>Recognize what other agencies/key actors plan on doing </a:t>
            </a:r>
            <a:endParaRPr lang="en-US" sz="4400" dirty="0" smtClean="0"/>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5400" dirty="0" smtClean="0"/>
              <a:t>Beneficiary Registration: Objective</a:t>
            </a:r>
            <a:endParaRPr lang="en-US" sz="5400" dirty="0"/>
          </a:p>
        </p:txBody>
      </p:sp>
      <p:sp>
        <p:nvSpPr>
          <p:cNvPr id="3" name="Content Placeholder 2"/>
          <p:cNvSpPr>
            <a:spLocks noGrp="1"/>
          </p:cNvSpPr>
          <p:nvPr>
            <p:ph idx="1"/>
          </p:nvPr>
        </p:nvSpPr>
        <p:spPr>
          <a:xfrm>
            <a:off x="457200" y="1828800"/>
            <a:ext cx="8229600" cy="4525963"/>
          </a:xfrm>
        </p:spPr>
        <p:txBody>
          <a:bodyPr/>
          <a:lstStyle/>
          <a:p>
            <a:pPr lvl="0"/>
            <a:r>
              <a:rPr lang="en-US" sz="4400" dirty="0" smtClean="0"/>
              <a:t>Capable of implementing transparent, accountable beneficiary registration. </a:t>
            </a:r>
          </a:p>
          <a:p>
            <a:endParaRPr lang="en-US" dirty="0"/>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a:t>
            </a:r>
            <a:endParaRPr lang="en-US" dirty="0"/>
          </a:p>
        </p:txBody>
      </p:sp>
      <p:sp>
        <p:nvSpPr>
          <p:cNvPr id="3" name="Content Placeholder 2"/>
          <p:cNvSpPr>
            <a:spLocks noGrp="1"/>
          </p:cNvSpPr>
          <p:nvPr>
            <p:ph idx="1"/>
          </p:nvPr>
        </p:nvSpPr>
        <p:spPr/>
        <p:txBody>
          <a:bodyPr/>
          <a:lstStyle/>
          <a:p>
            <a:r>
              <a:rPr lang="en-US" i="1" dirty="0" smtClean="0"/>
              <a:t> </a:t>
            </a:r>
            <a:r>
              <a:rPr lang="en-US" sz="3600" i="1" dirty="0" smtClean="0"/>
              <a:t>Distribution consists of two packages-general package of food, water &amp; hygiene items for every affected family, &amp; shelter package of plastic sheeting for families with destroyed houses. 1</a:t>
            </a:r>
            <a:r>
              <a:rPr lang="en-US" sz="3600" i="1" baseline="30000" dirty="0" smtClean="0"/>
              <a:t>st</a:t>
            </a:r>
            <a:r>
              <a:rPr lang="en-US" sz="3600" i="1" dirty="0" smtClean="0"/>
              <a:t> time your field team is doing relief distributions &amp; you have to train them on beneficiary registration. </a:t>
            </a:r>
            <a:endParaRPr lang="en-US" sz="36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bwMode="auto">
          <a:xfrm>
            <a:off x="685800" y="228600"/>
            <a:ext cx="8229600" cy="1143000"/>
          </a:xfrm>
          <a:noFill/>
          <a:ln>
            <a:miter lim="800000"/>
            <a:headEnd/>
            <a:tailEnd/>
          </a:ln>
        </p:spPr>
        <p:txBody>
          <a:bodyPr vert="horz" wrap="square" lIns="91440" tIns="45720" rIns="91440" bIns="45720" numCol="1" anchor="t" anchorCtr="0" compatLnSpc="1">
            <a:prstTxWarp prst="textNoShape">
              <a:avLst/>
            </a:prstTxWarp>
          </a:bodyPr>
          <a:lstStyle/>
          <a:p>
            <a:r>
              <a:rPr lang="en-US" dirty="0" smtClean="0"/>
              <a:t>Aims of Sphere:</a:t>
            </a:r>
          </a:p>
        </p:txBody>
      </p:sp>
      <p:sp>
        <p:nvSpPr>
          <p:cNvPr id="15363" name="Rectangle 3"/>
          <p:cNvSpPr>
            <a:spLocks noGrp="1" noChangeArrowheads="1"/>
          </p:cNvSpPr>
          <p:nvPr>
            <p:ph type="body" idx="1"/>
          </p:nvPr>
        </p:nvSpPr>
        <p:spPr bwMode="auto">
          <a:xfrm>
            <a:off x="381000" y="1371600"/>
            <a:ext cx="8229600" cy="4525963"/>
          </a:xfrm>
          <a:noFill/>
          <a:ln>
            <a:miter lim="800000"/>
            <a:headEnd/>
            <a:tailEnd/>
          </a:ln>
        </p:spPr>
        <p:txBody>
          <a:bodyPr vert="horz" wrap="square" lIns="91440" tIns="45720" rIns="91440" bIns="45720" numCol="1" anchor="t" anchorCtr="0" compatLnSpc="1">
            <a:prstTxWarp prst="textNoShape">
              <a:avLst/>
            </a:prstTxWarp>
            <a:normAutofit/>
          </a:bodyPr>
          <a:lstStyle/>
          <a:p>
            <a:r>
              <a:rPr lang="en-US" sz="3600" dirty="0" smtClean="0"/>
              <a:t>To create a common working language</a:t>
            </a:r>
          </a:p>
          <a:p>
            <a:r>
              <a:rPr lang="en-US" sz="3600" dirty="0" smtClean="0"/>
              <a:t>To make humanitarian interventions more efficient</a:t>
            </a:r>
          </a:p>
          <a:p>
            <a:r>
              <a:rPr lang="en-US" sz="3600" dirty="0" smtClean="0"/>
              <a:t>To improve accountability </a:t>
            </a:r>
            <a:r>
              <a:rPr lang="en-US" sz="3600" dirty="0"/>
              <a:t>&amp;</a:t>
            </a:r>
            <a:r>
              <a:rPr lang="en-US" sz="3600" dirty="0" smtClean="0"/>
              <a:t> transparency</a:t>
            </a:r>
          </a:p>
          <a:p>
            <a:r>
              <a:rPr lang="en-US" sz="3600" dirty="0" smtClean="0"/>
              <a:t>To improve program quality</a:t>
            </a:r>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a:t>
            </a:r>
            <a:endParaRPr lang="en-US" dirty="0"/>
          </a:p>
        </p:txBody>
      </p:sp>
      <p:sp>
        <p:nvSpPr>
          <p:cNvPr id="3" name="Content Placeholder 2"/>
          <p:cNvSpPr>
            <a:spLocks noGrp="1"/>
          </p:cNvSpPr>
          <p:nvPr>
            <p:ph idx="1"/>
          </p:nvPr>
        </p:nvSpPr>
        <p:spPr/>
        <p:txBody>
          <a:bodyPr>
            <a:normAutofit/>
          </a:bodyPr>
          <a:lstStyle/>
          <a:p>
            <a:r>
              <a:rPr lang="en-US" sz="4000" dirty="0" smtClean="0"/>
              <a:t>Develop 5 guidelines to ensure the identification of beneficiaries (registration and token distribution) is conducted in a dignified, equitable, accountable &amp; secure way.</a:t>
            </a:r>
            <a:endParaRPr lang="en-US" sz="4000" dirty="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a:t>
            </a:r>
            <a:endParaRPr lang="en-US" dirty="0"/>
          </a:p>
        </p:txBody>
      </p:sp>
      <p:sp>
        <p:nvSpPr>
          <p:cNvPr id="3" name="Content Placeholder 2"/>
          <p:cNvSpPr>
            <a:spLocks noGrp="1"/>
          </p:cNvSpPr>
          <p:nvPr>
            <p:ph idx="1"/>
          </p:nvPr>
        </p:nvSpPr>
        <p:spPr/>
        <p:txBody>
          <a:bodyPr>
            <a:normAutofit/>
          </a:bodyPr>
          <a:lstStyle/>
          <a:p>
            <a:r>
              <a:rPr lang="en-US" sz="3600" dirty="0" smtClean="0"/>
              <a:t>Design </a:t>
            </a:r>
            <a:r>
              <a:rPr lang="en-US" sz="3600" dirty="0" smtClean="0"/>
              <a:t>your registration form, based on </a:t>
            </a:r>
            <a:r>
              <a:rPr lang="en-US" sz="3600" dirty="0" smtClean="0"/>
              <a:t>scenario</a:t>
            </a:r>
          </a:p>
          <a:p>
            <a:r>
              <a:rPr lang="en-US" sz="3600" dirty="0" smtClean="0"/>
              <a:t>Think </a:t>
            </a:r>
            <a:r>
              <a:rPr lang="en-US" sz="3600" dirty="0" smtClean="0"/>
              <a:t>carefully what information is required, &amp;</a:t>
            </a:r>
            <a:r>
              <a:rPr lang="en-US" sz="3600" dirty="0" smtClean="0"/>
              <a:t> </a:t>
            </a:r>
            <a:r>
              <a:rPr lang="en-US" sz="3600" dirty="0" smtClean="0"/>
              <a:t>collect only information which is useful.</a:t>
            </a:r>
            <a:endParaRPr lang="en-US" sz="3600" dirty="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Messages</a:t>
            </a:r>
            <a:endParaRPr lang="en-US" dirty="0"/>
          </a:p>
        </p:txBody>
      </p:sp>
      <p:sp>
        <p:nvSpPr>
          <p:cNvPr id="3" name="Content Placeholder 2"/>
          <p:cNvSpPr>
            <a:spLocks noGrp="1"/>
          </p:cNvSpPr>
          <p:nvPr>
            <p:ph idx="1"/>
          </p:nvPr>
        </p:nvSpPr>
        <p:spPr>
          <a:xfrm>
            <a:off x="457200" y="1295400"/>
            <a:ext cx="8229600" cy="4830763"/>
          </a:xfrm>
        </p:spPr>
        <p:txBody>
          <a:bodyPr>
            <a:normAutofit fontScale="55000" lnSpcReduction="20000"/>
          </a:bodyPr>
          <a:lstStyle/>
          <a:p>
            <a:pPr lvl="0"/>
            <a:r>
              <a:rPr lang="en-US" sz="5500" dirty="0" smtClean="0"/>
              <a:t>Transparency &amp; information sharing w/ community  is critical to effective &amp; accountable registration &amp; distributions.</a:t>
            </a:r>
          </a:p>
          <a:p>
            <a:pPr lvl="0"/>
            <a:r>
              <a:rPr lang="en-US" sz="5500" dirty="0" smtClean="0"/>
              <a:t>Registration processes required for any effective distribution &amp; should be done directly, not based on secondary (government/army) data.</a:t>
            </a:r>
          </a:p>
          <a:p>
            <a:pPr lvl="0"/>
            <a:r>
              <a:rPr lang="en-US" sz="5500" dirty="0" smtClean="0"/>
              <a:t>Each beneficiary (head of household) must have a distribution token or beneficiary card before the day of the distribution.</a:t>
            </a:r>
          </a:p>
          <a:p>
            <a:pPr lvl="0"/>
            <a:r>
              <a:rPr lang="en-US" sz="5500" dirty="0" smtClean="0"/>
              <a:t>Serial number on distribution token must match serial number on family registration form held by NGO.</a:t>
            </a:r>
          </a:p>
          <a:p>
            <a:endParaRPr lang="en-US" dirty="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Messages (cont’d)</a:t>
            </a:r>
            <a:endParaRPr lang="en-US" dirty="0"/>
          </a:p>
        </p:txBody>
      </p:sp>
      <p:sp>
        <p:nvSpPr>
          <p:cNvPr id="3" name="Content Placeholder 2"/>
          <p:cNvSpPr>
            <a:spLocks noGrp="1"/>
          </p:cNvSpPr>
          <p:nvPr>
            <p:ph idx="1"/>
          </p:nvPr>
        </p:nvSpPr>
        <p:spPr/>
        <p:txBody>
          <a:bodyPr>
            <a:normAutofit lnSpcReduction="10000"/>
          </a:bodyPr>
          <a:lstStyle/>
          <a:p>
            <a:pPr lvl="0"/>
            <a:r>
              <a:rPr lang="en-US" sz="3600" dirty="0" smtClean="0"/>
              <a:t>Only collect information that will be useful.  What is useful depends on your distribution strategy.  </a:t>
            </a:r>
          </a:p>
          <a:p>
            <a:pPr lvl="0"/>
            <a:r>
              <a:rPr lang="en-US" sz="3600" dirty="0" smtClean="0"/>
              <a:t>Registration of beneficiaries &amp; distribution of tokens can be done on separate days, for additional checks &amp; controls.  However, if it is urgent, they can be done at the same time.</a:t>
            </a:r>
          </a:p>
          <a:p>
            <a:endParaRPr lang="en-US" dirty="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Organizing a Distribution: Objective</a:t>
            </a:r>
            <a:endParaRPr lang="en-US" dirty="0"/>
          </a:p>
        </p:txBody>
      </p:sp>
      <p:sp>
        <p:nvSpPr>
          <p:cNvPr id="3" name="Content Placeholder 2"/>
          <p:cNvSpPr>
            <a:spLocks noGrp="1"/>
          </p:cNvSpPr>
          <p:nvPr>
            <p:ph idx="1"/>
          </p:nvPr>
        </p:nvSpPr>
        <p:spPr/>
        <p:txBody>
          <a:bodyPr/>
          <a:lstStyle/>
          <a:p>
            <a:pPr lvl="0"/>
            <a:r>
              <a:rPr lang="en-US" sz="4000" dirty="0" smtClean="0"/>
              <a:t>Capable of organizing a transparent, participatory, equitable relief distribution.  </a:t>
            </a:r>
          </a:p>
          <a:p>
            <a:endParaRPr lang="en-US" dirty="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a:t>
            </a:r>
            <a:endParaRPr lang="en-US" dirty="0"/>
          </a:p>
        </p:txBody>
      </p:sp>
      <p:sp>
        <p:nvSpPr>
          <p:cNvPr id="3" name="Content Placeholder 2"/>
          <p:cNvSpPr>
            <a:spLocks noGrp="1"/>
          </p:cNvSpPr>
          <p:nvPr>
            <p:ph idx="1"/>
          </p:nvPr>
        </p:nvSpPr>
        <p:spPr/>
        <p:txBody>
          <a:bodyPr>
            <a:normAutofit lnSpcReduction="10000"/>
          </a:bodyPr>
          <a:lstStyle/>
          <a:p>
            <a:pPr lvl="0"/>
            <a:r>
              <a:rPr lang="en-GB" dirty="0" smtClean="0"/>
              <a:t>Based on the site layout &amp; distribution information, draw a site plan of how you would organise a distribution. (consider security, location of IDP camp, number of IDPs per day, delivery arriving on second day, natural boundaries, local resources, etc)</a:t>
            </a:r>
            <a:endParaRPr lang="en-US" dirty="0" smtClean="0"/>
          </a:p>
          <a:p>
            <a:pPr lvl="0"/>
            <a:r>
              <a:rPr lang="en-GB" dirty="0" smtClean="0"/>
              <a:t>Write down 8 key guidelines you would give to your staff before commencing the distribution. </a:t>
            </a:r>
            <a:endParaRPr lang="en-US" dirty="0" smtClean="0"/>
          </a:p>
          <a:p>
            <a:endParaRPr lang="en-US" dirty="0"/>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Messages</a:t>
            </a:r>
            <a:endParaRPr lang="en-US" dirty="0"/>
          </a:p>
        </p:txBody>
      </p:sp>
      <p:sp>
        <p:nvSpPr>
          <p:cNvPr id="3" name="Content Placeholder 2"/>
          <p:cNvSpPr>
            <a:spLocks noGrp="1"/>
          </p:cNvSpPr>
          <p:nvPr>
            <p:ph idx="1"/>
          </p:nvPr>
        </p:nvSpPr>
        <p:spPr/>
        <p:txBody>
          <a:bodyPr>
            <a:normAutofit fontScale="92500" lnSpcReduction="20000"/>
          </a:bodyPr>
          <a:lstStyle/>
          <a:p>
            <a:pPr lvl="0"/>
            <a:r>
              <a:rPr lang="en-US" dirty="0" smtClean="0"/>
              <a:t>Transparency &amp; information sharing with community is critical to effective &amp; accountable distributions.</a:t>
            </a:r>
          </a:p>
          <a:p>
            <a:pPr lvl="0"/>
            <a:r>
              <a:rPr lang="en-US" dirty="0" smtClean="0"/>
              <a:t>A distribution committee which is representative of all groups in community &amp; gender balanced will be involved in distribution planning &amp; implementation. </a:t>
            </a:r>
          </a:p>
          <a:p>
            <a:pPr lvl="0"/>
            <a:r>
              <a:rPr lang="en-US" dirty="0" smtClean="0"/>
              <a:t>Once context specific distribution process is decided, document the steps &amp; roles of various staff or positions, &amp; use this document to train staff.</a:t>
            </a:r>
          </a:p>
          <a:p>
            <a:endParaRPr lang="en-US" dirty="0"/>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Messages</a:t>
            </a:r>
            <a:endParaRPr lang="en-US" dirty="0"/>
          </a:p>
        </p:txBody>
      </p:sp>
      <p:sp>
        <p:nvSpPr>
          <p:cNvPr id="3" name="Content Placeholder 2"/>
          <p:cNvSpPr>
            <a:spLocks noGrp="1"/>
          </p:cNvSpPr>
          <p:nvPr>
            <p:ph idx="1"/>
          </p:nvPr>
        </p:nvSpPr>
        <p:spPr/>
        <p:txBody>
          <a:bodyPr>
            <a:normAutofit/>
          </a:bodyPr>
          <a:lstStyle/>
          <a:p>
            <a:pPr lvl="0"/>
            <a:r>
              <a:rPr lang="en-US" dirty="0" smtClean="0"/>
              <a:t>Adapt existing distribution tools: the beneficiary registration list, tokens, distribution ledger, master verification sheet, daily &amp; weekly distribution reports.</a:t>
            </a:r>
          </a:p>
          <a:p>
            <a:r>
              <a:rPr lang="en-US" dirty="0" smtClean="0"/>
              <a:t>Distribution must be carefully monitored, including quality of items, dignified treatment of beneficiaries, number of people served &amp; quantities distributed</a:t>
            </a:r>
            <a:endParaRPr lang="en-US" dirty="0"/>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dirty="0" smtClean="0"/>
              <a:t>Response Analysis: Overview</a:t>
            </a:r>
          </a:p>
        </p:txBody>
      </p:sp>
      <p:sp>
        <p:nvSpPr>
          <p:cNvPr id="13315" name="Content Placeholder 2"/>
          <p:cNvSpPr>
            <a:spLocks noGrp="1"/>
          </p:cNvSpPr>
          <p:nvPr>
            <p:ph idx="1"/>
          </p:nvPr>
        </p:nvSpPr>
        <p:spPr>
          <a:xfrm>
            <a:off x="685800" y="1752600"/>
            <a:ext cx="7772400" cy="4800600"/>
          </a:xfrm>
        </p:spPr>
        <p:txBody>
          <a:bodyPr>
            <a:normAutofit/>
          </a:bodyPr>
          <a:lstStyle/>
          <a:p>
            <a:r>
              <a:rPr lang="en-US" dirty="0" smtClean="0"/>
              <a:t>Setting the scene</a:t>
            </a:r>
          </a:p>
          <a:p>
            <a:r>
              <a:rPr lang="en-US" dirty="0" smtClean="0"/>
              <a:t>Defining response analysis</a:t>
            </a:r>
          </a:p>
          <a:p>
            <a:r>
              <a:rPr lang="en-US" dirty="0" smtClean="0"/>
              <a:t>Why response choice matters</a:t>
            </a:r>
          </a:p>
          <a:p>
            <a:r>
              <a:rPr lang="en-US" dirty="0" smtClean="0"/>
              <a:t>Situating response analysis in the project cycle</a:t>
            </a:r>
          </a:p>
          <a:p>
            <a:r>
              <a:rPr lang="en-US" dirty="0" smtClean="0"/>
              <a:t>Types of response options</a:t>
            </a:r>
          </a:p>
          <a:p>
            <a:r>
              <a:rPr lang="en-US" dirty="0" smtClean="0"/>
              <a:t>Identifying response options</a:t>
            </a:r>
          </a:p>
          <a:p>
            <a:r>
              <a:rPr lang="en-US" dirty="0" smtClean="0"/>
              <a:t>Group work: identifying response options</a:t>
            </a:r>
          </a:p>
          <a:p>
            <a:endParaRPr lang="en-US" dirty="0" smtClean="0"/>
          </a:p>
          <a:p>
            <a:endParaRPr lang="en-US" dirty="0" smtClean="0"/>
          </a:p>
          <a:p>
            <a:endParaRPr lang="en-US" dirty="0" smtClean="0"/>
          </a:p>
        </p:txBody>
      </p:sp>
    </p:spTree>
    <p:extLst>
      <p:ext uri="{BB962C8B-B14F-4D97-AF65-F5344CB8AC3E}">
        <p14:creationId xmlns:p14="http://schemas.microsoft.com/office/powerpoint/2010/main" xmlns="" val="1719093692"/>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dirty="0" smtClean="0"/>
              <a:t>Setting the scene</a:t>
            </a:r>
          </a:p>
        </p:txBody>
      </p:sp>
      <p:sp>
        <p:nvSpPr>
          <p:cNvPr id="14339" name="Content Placeholder 2"/>
          <p:cNvSpPr>
            <a:spLocks noGrp="1"/>
          </p:cNvSpPr>
          <p:nvPr>
            <p:ph idx="1"/>
          </p:nvPr>
        </p:nvSpPr>
        <p:spPr>
          <a:xfrm>
            <a:off x="304800" y="1447800"/>
            <a:ext cx="8610600" cy="5105400"/>
          </a:xfrm>
        </p:spPr>
        <p:txBody>
          <a:bodyPr>
            <a:normAutofit fontScale="92500" lnSpcReduction="10000"/>
          </a:bodyPr>
          <a:lstStyle/>
          <a:p>
            <a:pPr marL="382588" lvl="1" indent="-342900">
              <a:spcBef>
                <a:spcPts val="700"/>
              </a:spcBef>
              <a:buFont typeface="Garamond" pitchFamily="18" charset="0"/>
              <a:buChar char="•"/>
            </a:pPr>
            <a:r>
              <a:rPr lang="en-US" sz="3000" dirty="0" smtClean="0"/>
              <a:t>Shift from donor-driven to beneficiary-driven assistance</a:t>
            </a:r>
          </a:p>
          <a:p>
            <a:pPr marL="382588" lvl="1" indent="-342900">
              <a:spcBef>
                <a:spcPts val="700"/>
              </a:spcBef>
              <a:buFont typeface="Garamond" pitchFamily="18" charset="0"/>
              <a:buChar char="•"/>
            </a:pPr>
            <a:r>
              <a:rPr lang="en-US" sz="3000" dirty="0" smtClean="0"/>
              <a:t>Increasing donor flexibility, e.g. FFP/EFSP</a:t>
            </a:r>
          </a:p>
          <a:p>
            <a:pPr marL="382588" lvl="1" indent="-342900">
              <a:spcBef>
                <a:spcPts val="700"/>
              </a:spcBef>
              <a:buFont typeface="Garamond" pitchFamily="18" charset="0"/>
              <a:buChar char="•"/>
            </a:pPr>
            <a:r>
              <a:rPr lang="en-US" sz="3000" dirty="0" smtClean="0"/>
              <a:t>“Food aid” versus “Food assistance”</a:t>
            </a:r>
          </a:p>
          <a:p>
            <a:pPr marL="382588" lvl="1" indent="-342900">
              <a:spcBef>
                <a:spcPts val="700"/>
              </a:spcBef>
              <a:buFont typeface="Garamond" pitchFamily="18" charset="0"/>
              <a:buChar char="•"/>
            </a:pPr>
            <a:r>
              <a:rPr lang="en-US" sz="3000" dirty="0" smtClean="0"/>
              <a:t>Wider range of </a:t>
            </a:r>
            <a:r>
              <a:rPr lang="en-US" sz="3000" b="1" dirty="0" smtClean="0"/>
              <a:t>response options</a:t>
            </a:r>
            <a:r>
              <a:rPr lang="en-US" sz="3000" dirty="0" smtClean="0"/>
              <a:t> in food security crises:</a:t>
            </a:r>
          </a:p>
          <a:p>
            <a:pPr marL="1239838" lvl="3" indent="-342900">
              <a:spcBef>
                <a:spcPts val="700"/>
              </a:spcBef>
            </a:pPr>
            <a:r>
              <a:rPr lang="en-US" sz="2600" dirty="0" smtClean="0"/>
              <a:t>Greater emphasis on cash-based responses</a:t>
            </a:r>
          </a:p>
          <a:p>
            <a:pPr marL="1239838" lvl="3" indent="-342900">
              <a:spcBef>
                <a:spcPts val="700"/>
              </a:spcBef>
            </a:pPr>
            <a:r>
              <a:rPr lang="en-US" sz="2600" dirty="0" smtClean="0"/>
              <a:t>Food procured locally and regionally (LRP)</a:t>
            </a:r>
          </a:p>
          <a:p>
            <a:pPr marL="1239838" lvl="3" indent="-342900">
              <a:spcBef>
                <a:spcPts val="700"/>
              </a:spcBef>
            </a:pPr>
            <a:r>
              <a:rPr lang="en-US" sz="2600" dirty="0" smtClean="0"/>
              <a:t>Transoceanic food aid</a:t>
            </a:r>
          </a:p>
          <a:p>
            <a:pPr marL="1239838" lvl="3" indent="-342900">
              <a:spcBef>
                <a:spcPts val="700"/>
              </a:spcBef>
            </a:pPr>
            <a:r>
              <a:rPr lang="en-US" sz="2600" dirty="0" smtClean="0"/>
              <a:t>Indirect market interventions</a:t>
            </a:r>
          </a:p>
          <a:p>
            <a:pPr marL="1239838" lvl="3" indent="-342900">
              <a:spcBef>
                <a:spcPts val="700"/>
              </a:spcBef>
            </a:pPr>
            <a:r>
              <a:rPr lang="en-US" sz="2600" dirty="0" smtClean="0"/>
              <a:t>More options for livelihood support  </a:t>
            </a:r>
          </a:p>
        </p:txBody>
      </p:sp>
      <p:sp>
        <p:nvSpPr>
          <p:cNvPr id="14340" name="Slide Number Placeholder 3"/>
          <p:cNvSpPr>
            <a:spLocks noGrp="1"/>
          </p:cNvSpPr>
          <p:nvPr>
            <p:ph type="sldNum" sz="quarter" idx="4294967295"/>
          </p:nvPr>
        </p:nvSpPr>
        <p:spPr bwMode="auto">
          <a:xfrm>
            <a:off x="7473950" y="6245225"/>
            <a:ext cx="292100" cy="292100"/>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itchFamily="34" charset="0"/>
                <a:ea typeface="ヒラギノ角ゴ Pro W3"/>
                <a:cs typeface="ヒラギノ角ゴ Pro W3"/>
              </a:defRPr>
            </a:lvl1pPr>
            <a:lvl2pPr marL="742950" indent="-285750" eaLnBrk="0" hangingPunct="0">
              <a:defRPr>
                <a:solidFill>
                  <a:schemeClr val="tx1"/>
                </a:solidFill>
                <a:latin typeface="Arial" pitchFamily="34" charset="0"/>
                <a:ea typeface="ヒラギノ角ゴ Pro W3"/>
                <a:cs typeface="ヒラギノ角ゴ Pro W3"/>
              </a:defRPr>
            </a:lvl2pPr>
            <a:lvl3pPr marL="1143000" indent="-228600" eaLnBrk="0" hangingPunct="0">
              <a:defRPr>
                <a:solidFill>
                  <a:schemeClr val="tx1"/>
                </a:solidFill>
                <a:latin typeface="Arial" pitchFamily="34" charset="0"/>
                <a:ea typeface="ヒラギノ角ゴ Pro W3"/>
                <a:cs typeface="ヒラギノ角ゴ Pro W3"/>
              </a:defRPr>
            </a:lvl3pPr>
            <a:lvl4pPr marL="1600200" indent="-228600" eaLnBrk="0" hangingPunct="0">
              <a:defRPr>
                <a:solidFill>
                  <a:schemeClr val="tx1"/>
                </a:solidFill>
                <a:latin typeface="Arial" pitchFamily="34" charset="0"/>
                <a:ea typeface="ヒラギノ角ゴ Pro W3"/>
                <a:cs typeface="ヒラギノ角ゴ Pro W3"/>
              </a:defRPr>
            </a:lvl4pPr>
            <a:lvl5pPr marL="2057400" indent="-228600" eaLnBrk="0" hangingPunct="0">
              <a:defRPr>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a:solidFill>
                  <a:schemeClr val="tx1"/>
                </a:solidFill>
                <a:latin typeface="Arial" pitchFamily="34" charset="0"/>
                <a:ea typeface="ヒラギノ角ゴ Pro W3"/>
                <a:cs typeface="ヒラギノ角ゴ Pro W3"/>
              </a:defRPr>
            </a:lvl9pPr>
          </a:lstStyle>
          <a:p>
            <a:pPr eaLnBrk="1" hangingPunct="1"/>
            <a:fld id="{342E51DA-9C24-469D-A3D9-A2BD07A697BF}" type="slidenum">
              <a:rPr lang="en-US"/>
              <a:pPr eaLnBrk="1" hangingPunct="1"/>
              <a:t>79</a:t>
            </a:fld>
            <a:endParaRPr lang="en-US"/>
          </a:p>
        </p:txBody>
      </p:sp>
    </p:spTree>
    <p:extLst>
      <p:ext uri="{BB962C8B-B14F-4D97-AF65-F5344CB8AC3E}">
        <p14:creationId xmlns:p14="http://schemas.microsoft.com/office/powerpoint/2010/main" xmlns="" val="1978931828"/>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bwMode="auto">
          <a:xfrm>
            <a:off x="685800" y="0"/>
            <a:ext cx="7772400" cy="1143000"/>
          </a:xfrm>
          <a:noFill/>
          <a:ln w="12700">
            <a:miter lim="800000"/>
            <a:headEnd/>
            <a:tailEnd/>
          </a:ln>
        </p:spPr>
        <p:txBody>
          <a:bodyPr vert="horz" wrap="square" lIns="91440" tIns="45720" rIns="91440" bIns="45720" numCol="1" anchor="t" anchorCtr="0" compatLnSpc="1">
            <a:prstTxWarp prst="textNoShape">
              <a:avLst/>
            </a:prstTxWarp>
          </a:bodyPr>
          <a:lstStyle/>
          <a:p>
            <a:pPr defTabSz="196850"/>
            <a:r>
              <a:rPr lang="en-GB" altLang="en-GB" sz="2400" b="1" dirty="0" smtClean="0">
                <a:solidFill>
                  <a:schemeClr val="hlink"/>
                </a:solidFill>
              </a:rPr>
              <a:t/>
            </a:r>
            <a:br>
              <a:rPr lang="en-GB" altLang="en-GB" sz="2400" b="1" dirty="0" smtClean="0">
                <a:solidFill>
                  <a:schemeClr val="hlink"/>
                </a:solidFill>
              </a:rPr>
            </a:br>
            <a:r>
              <a:rPr lang="en-GB" altLang="en-GB" sz="3200" b="1" dirty="0" smtClean="0"/>
              <a:t>Tools to put principles and values into action</a:t>
            </a:r>
          </a:p>
        </p:txBody>
      </p:sp>
      <p:sp>
        <p:nvSpPr>
          <p:cNvPr id="20484" name="Rectangle 4"/>
          <p:cNvSpPr>
            <a:spLocks noChangeArrowheads="1"/>
          </p:cNvSpPr>
          <p:nvPr/>
        </p:nvSpPr>
        <p:spPr bwMode="auto">
          <a:xfrm>
            <a:off x="5791200" y="2438400"/>
            <a:ext cx="3657600" cy="1143000"/>
          </a:xfrm>
          <a:prstGeom prst="rect">
            <a:avLst/>
          </a:prstGeom>
          <a:noFill/>
          <a:ln w="12700">
            <a:noFill/>
            <a:miter lim="800000"/>
            <a:headEnd/>
            <a:tailEnd/>
          </a:ln>
        </p:spPr>
        <p:txBody>
          <a:bodyPr/>
          <a:lstStyle/>
          <a:p>
            <a:pPr defTabSz="196850"/>
            <a:r>
              <a:rPr lang="en-GB" altLang="en-GB" sz="2000">
                <a:solidFill>
                  <a:schemeClr val="tx2"/>
                </a:solidFill>
                <a:effectLst/>
                <a:latin typeface="Arial" charset="0"/>
              </a:rPr>
              <a:t>Each Chapter includes</a:t>
            </a:r>
          </a:p>
        </p:txBody>
      </p:sp>
      <p:sp>
        <p:nvSpPr>
          <p:cNvPr id="20486" name="Rectangle 6"/>
          <p:cNvSpPr>
            <a:spLocks noChangeArrowheads="1"/>
          </p:cNvSpPr>
          <p:nvPr/>
        </p:nvSpPr>
        <p:spPr bwMode="auto">
          <a:xfrm>
            <a:off x="5867400" y="3048000"/>
            <a:ext cx="3048000" cy="609600"/>
          </a:xfrm>
          <a:prstGeom prst="rect">
            <a:avLst/>
          </a:prstGeom>
          <a:noFill/>
          <a:ln w="12700">
            <a:noFill/>
            <a:miter lim="800000"/>
            <a:headEnd/>
            <a:tailEnd/>
          </a:ln>
        </p:spPr>
        <p:txBody>
          <a:bodyPr/>
          <a:lstStyle/>
          <a:p>
            <a:pPr defTabSz="196850"/>
            <a:r>
              <a:rPr lang="fr-CH" altLang="en-GB" sz="2000" dirty="0">
                <a:solidFill>
                  <a:srgbClr val="FF0000"/>
                </a:solidFill>
                <a:effectLst/>
                <a:latin typeface="Arial" charset="0"/>
              </a:rPr>
              <a:t>•	</a:t>
            </a:r>
            <a:r>
              <a:rPr lang="en-US" altLang="en-GB" sz="2000" b="1" dirty="0">
                <a:solidFill>
                  <a:schemeClr val="tx2"/>
                </a:solidFill>
                <a:effectLst/>
                <a:latin typeface="Arial" charset="0"/>
              </a:rPr>
              <a:t>Minimum standards</a:t>
            </a:r>
          </a:p>
          <a:p>
            <a:pPr defTabSz="196850"/>
            <a:endParaRPr lang="en-GB" altLang="en-GB" sz="2000" b="1" dirty="0">
              <a:solidFill>
                <a:schemeClr val="tx2"/>
              </a:solidFill>
              <a:effectLst/>
              <a:latin typeface="Arial" charset="0"/>
            </a:endParaRPr>
          </a:p>
        </p:txBody>
      </p:sp>
      <p:grpSp>
        <p:nvGrpSpPr>
          <p:cNvPr id="2" name="Group 73"/>
          <p:cNvGrpSpPr>
            <a:grpSpLocks/>
          </p:cNvGrpSpPr>
          <p:nvPr/>
        </p:nvGrpSpPr>
        <p:grpSpPr bwMode="auto">
          <a:xfrm>
            <a:off x="2667000" y="1066800"/>
            <a:ext cx="2133600" cy="681038"/>
            <a:chOff x="1680" y="672"/>
            <a:chExt cx="1344" cy="429"/>
          </a:xfrm>
        </p:grpSpPr>
        <p:sp>
          <p:nvSpPr>
            <p:cNvPr id="16432" name="Rectangle 3"/>
            <p:cNvSpPr>
              <a:spLocks noChangeArrowheads="1"/>
            </p:cNvSpPr>
            <p:nvPr/>
          </p:nvSpPr>
          <p:spPr bwMode="auto">
            <a:xfrm>
              <a:off x="1680" y="672"/>
              <a:ext cx="1200" cy="429"/>
            </a:xfrm>
            <a:prstGeom prst="rect">
              <a:avLst/>
            </a:prstGeom>
            <a:noFill/>
            <a:ln w="12700">
              <a:noFill/>
              <a:miter lim="800000"/>
              <a:headEnd/>
              <a:tailEnd/>
            </a:ln>
          </p:spPr>
          <p:txBody>
            <a:bodyPr/>
            <a:lstStyle/>
            <a:p>
              <a:pPr defTabSz="196850"/>
              <a:r>
                <a:rPr lang="en-GB" altLang="en-GB" sz="1400" b="1">
                  <a:solidFill>
                    <a:schemeClr val="tx2"/>
                  </a:solidFill>
                  <a:effectLst/>
                  <a:latin typeface="Arial" charset="0"/>
                </a:rPr>
                <a:t>Introduction</a:t>
              </a:r>
              <a:br>
                <a:rPr lang="en-GB" altLang="en-GB" sz="1400" b="1">
                  <a:solidFill>
                    <a:schemeClr val="tx2"/>
                  </a:solidFill>
                  <a:effectLst/>
                  <a:latin typeface="Arial" charset="0"/>
                </a:rPr>
              </a:br>
              <a:r>
                <a:rPr lang="en-GB" altLang="en-GB" sz="1400">
                  <a:solidFill>
                    <a:schemeClr val="tx2"/>
                  </a:solidFill>
                  <a:effectLst/>
                  <a:latin typeface="Arial" charset="0"/>
                </a:rPr>
                <a:t>What is Sphere?</a:t>
              </a:r>
              <a:r>
                <a:rPr lang="fr-CH" altLang="en-GB" sz="1400">
                  <a:solidFill>
                    <a:schemeClr val="tx2"/>
                  </a:solidFill>
                  <a:effectLst/>
                  <a:latin typeface="Arial" charset="0"/>
                </a:rPr>
                <a:t/>
              </a:r>
              <a:br>
                <a:rPr lang="fr-CH" altLang="en-GB" sz="1400">
                  <a:solidFill>
                    <a:schemeClr val="tx2"/>
                  </a:solidFill>
                  <a:effectLst/>
                  <a:latin typeface="Arial" charset="0"/>
                </a:rPr>
              </a:br>
              <a:endParaRPr lang="en-GB" altLang="en-GB" sz="2000">
                <a:solidFill>
                  <a:schemeClr val="tx2"/>
                </a:solidFill>
                <a:effectLst/>
                <a:latin typeface="Arial" charset="0"/>
              </a:endParaRPr>
            </a:p>
          </p:txBody>
        </p:sp>
        <p:sp>
          <p:nvSpPr>
            <p:cNvPr id="16433" name="Rectangle 16"/>
            <p:cNvSpPr>
              <a:spLocks noChangeArrowheads="1"/>
            </p:cNvSpPr>
            <p:nvPr/>
          </p:nvSpPr>
          <p:spPr bwMode="auto">
            <a:xfrm>
              <a:off x="1680" y="672"/>
              <a:ext cx="1344" cy="343"/>
            </a:xfrm>
            <a:prstGeom prst="rect">
              <a:avLst/>
            </a:prstGeom>
            <a:noFill/>
            <a:ln w="50800">
              <a:solidFill>
                <a:srgbClr val="FF0000"/>
              </a:solidFill>
              <a:miter lim="800000"/>
              <a:headEnd/>
              <a:tailEnd/>
            </a:ln>
          </p:spPr>
          <p:txBody>
            <a:bodyPr/>
            <a:lstStyle/>
            <a:p>
              <a:pPr defTabSz="196850"/>
              <a:endParaRPr lang="en-GB" altLang="en-GB" sz="2000">
                <a:solidFill>
                  <a:schemeClr val="tx2"/>
                </a:solidFill>
                <a:effectLst/>
                <a:latin typeface="Arial" charset="0"/>
              </a:endParaRPr>
            </a:p>
          </p:txBody>
        </p:sp>
      </p:grpSp>
      <p:sp>
        <p:nvSpPr>
          <p:cNvPr id="20522" name="Rectangle 42"/>
          <p:cNvSpPr>
            <a:spLocks noChangeArrowheads="1"/>
          </p:cNvSpPr>
          <p:nvPr/>
        </p:nvSpPr>
        <p:spPr bwMode="auto">
          <a:xfrm>
            <a:off x="5867400" y="4114800"/>
            <a:ext cx="3048000" cy="609600"/>
          </a:xfrm>
          <a:prstGeom prst="rect">
            <a:avLst/>
          </a:prstGeom>
          <a:noFill/>
          <a:ln w="12700">
            <a:noFill/>
            <a:miter lim="800000"/>
            <a:headEnd/>
            <a:tailEnd/>
          </a:ln>
        </p:spPr>
        <p:txBody>
          <a:bodyPr/>
          <a:lstStyle/>
          <a:p>
            <a:pPr defTabSz="196850"/>
            <a:r>
              <a:rPr lang="fr-CH" altLang="en-GB" sz="2000">
                <a:solidFill>
                  <a:srgbClr val="FF0000"/>
                </a:solidFill>
                <a:effectLst/>
                <a:latin typeface="Arial" charset="0"/>
              </a:rPr>
              <a:t>•	</a:t>
            </a:r>
            <a:r>
              <a:rPr lang="en-US" altLang="en-GB" sz="2000" b="1">
                <a:solidFill>
                  <a:schemeClr val="tx2"/>
                </a:solidFill>
                <a:effectLst/>
                <a:latin typeface="Arial" charset="0"/>
              </a:rPr>
              <a:t>Key indicators</a:t>
            </a:r>
            <a:endParaRPr lang="en-GB" altLang="en-GB" sz="2000" b="1">
              <a:solidFill>
                <a:schemeClr val="tx2"/>
              </a:solidFill>
              <a:effectLst/>
              <a:latin typeface="Arial" charset="0"/>
            </a:endParaRPr>
          </a:p>
        </p:txBody>
      </p:sp>
      <p:sp>
        <p:nvSpPr>
          <p:cNvPr id="20523" name="Rectangle 43"/>
          <p:cNvSpPr>
            <a:spLocks noChangeArrowheads="1"/>
          </p:cNvSpPr>
          <p:nvPr/>
        </p:nvSpPr>
        <p:spPr bwMode="auto">
          <a:xfrm>
            <a:off x="5867400" y="4724400"/>
            <a:ext cx="3048000" cy="609600"/>
          </a:xfrm>
          <a:prstGeom prst="rect">
            <a:avLst/>
          </a:prstGeom>
          <a:noFill/>
          <a:ln w="12700">
            <a:noFill/>
            <a:miter lim="800000"/>
            <a:headEnd/>
            <a:tailEnd/>
          </a:ln>
        </p:spPr>
        <p:txBody>
          <a:bodyPr/>
          <a:lstStyle/>
          <a:p>
            <a:pPr defTabSz="196850"/>
            <a:r>
              <a:rPr lang="fr-CH" altLang="en-GB" sz="2000">
                <a:solidFill>
                  <a:srgbClr val="FF0000"/>
                </a:solidFill>
                <a:effectLst/>
                <a:latin typeface="Arial" charset="0"/>
              </a:rPr>
              <a:t>•	</a:t>
            </a:r>
            <a:r>
              <a:rPr lang="en-US" altLang="en-GB" sz="2000" b="1">
                <a:solidFill>
                  <a:schemeClr val="tx2"/>
                </a:solidFill>
                <a:effectLst/>
                <a:latin typeface="Arial" charset="0"/>
              </a:rPr>
              <a:t>Guidance notes</a:t>
            </a:r>
            <a:endParaRPr lang="en-GB" altLang="en-GB" sz="2000" b="1">
              <a:solidFill>
                <a:schemeClr val="tx2"/>
              </a:solidFill>
              <a:effectLst/>
              <a:latin typeface="Arial" charset="0"/>
            </a:endParaRPr>
          </a:p>
        </p:txBody>
      </p:sp>
      <p:sp>
        <p:nvSpPr>
          <p:cNvPr id="20487" name="Rectangle 7"/>
          <p:cNvSpPr>
            <a:spLocks noChangeArrowheads="1"/>
          </p:cNvSpPr>
          <p:nvPr/>
        </p:nvSpPr>
        <p:spPr bwMode="auto">
          <a:xfrm>
            <a:off x="685800" y="1905000"/>
            <a:ext cx="1371600" cy="533400"/>
          </a:xfrm>
          <a:prstGeom prst="rect">
            <a:avLst/>
          </a:prstGeom>
          <a:noFill/>
          <a:ln w="12700">
            <a:noFill/>
            <a:miter lim="800000"/>
            <a:headEnd/>
            <a:tailEnd/>
          </a:ln>
        </p:spPr>
        <p:txBody>
          <a:bodyPr/>
          <a:lstStyle/>
          <a:p>
            <a:pPr defTabSz="196850"/>
            <a:r>
              <a:rPr lang="en-GB" altLang="en-GB" sz="1400">
                <a:solidFill>
                  <a:schemeClr val="tx2"/>
                </a:solidFill>
                <a:effectLst/>
                <a:latin typeface="Arial" charset="0"/>
              </a:rPr>
              <a:t>The Code </a:t>
            </a:r>
            <a:br>
              <a:rPr lang="en-GB" altLang="en-GB" sz="1400">
                <a:solidFill>
                  <a:schemeClr val="tx2"/>
                </a:solidFill>
                <a:effectLst/>
                <a:latin typeface="Arial" charset="0"/>
              </a:rPr>
            </a:br>
            <a:r>
              <a:rPr lang="en-GB" altLang="en-GB" sz="1400">
                <a:solidFill>
                  <a:schemeClr val="tx2"/>
                </a:solidFill>
                <a:effectLst/>
                <a:latin typeface="Arial" charset="0"/>
              </a:rPr>
              <a:t>of Conduct</a:t>
            </a:r>
            <a:endParaRPr lang="en-GB" altLang="en-GB" sz="4000">
              <a:solidFill>
                <a:srgbClr val="FF0000"/>
              </a:solidFill>
              <a:effectLst/>
              <a:latin typeface="Arial" charset="0"/>
            </a:endParaRPr>
          </a:p>
        </p:txBody>
      </p:sp>
      <p:sp>
        <p:nvSpPr>
          <p:cNvPr id="20506" name="Rectangle 26"/>
          <p:cNvSpPr>
            <a:spLocks noChangeArrowheads="1"/>
          </p:cNvSpPr>
          <p:nvPr/>
        </p:nvSpPr>
        <p:spPr bwMode="auto">
          <a:xfrm>
            <a:off x="685800" y="1905000"/>
            <a:ext cx="1633538" cy="533400"/>
          </a:xfrm>
          <a:prstGeom prst="rect">
            <a:avLst/>
          </a:prstGeom>
          <a:noFill/>
          <a:ln w="50800">
            <a:solidFill>
              <a:srgbClr val="FF0000"/>
            </a:solidFill>
            <a:miter lim="800000"/>
            <a:headEnd/>
            <a:tailEnd/>
          </a:ln>
        </p:spPr>
        <p:txBody>
          <a:bodyPr/>
          <a:lstStyle/>
          <a:p>
            <a:pPr defTabSz="196850"/>
            <a:endParaRPr lang="en-GB" altLang="en-GB" sz="2000">
              <a:solidFill>
                <a:schemeClr val="tx2"/>
              </a:solidFill>
              <a:effectLst/>
              <a:latin typeface="Arial" charset="0"/>
            </a:endParaRPr>
          </a:p>
        </p:txBody>
      </p:sp>
      <p:sp>
        <p:nvSpPr>
          <p:cNvPr id="20521" name="Rectangle 41"/>
          <p:cNvSpPr>
            <a:spLocks noChangeArrowheads="1"/>
          </p:cNvSpPr>
          <p:nvPr/>
        </p:nvSpPr>
        <p:spPr bwMode="auto">
          <a:xfrm>
            <a:off x="6248400" y="1371600"/>
            <a:ext cx="1676400" cy="1295400"/>
          </a:xfrm>
          <a:prstGeom prst="rect">
            <a:avLst/>
          </a:prstGeom>
          <a:noFill/>
          <a:ln w="12700">
            <a:noFill/>
            <a:miter lim="800000"/>
            <a:headEnd/>
            <a:tailEnd/>
          </a:ln>
        </p:spPr>
        <p:txBody>
          <a:bodyPr/>
          <a:lstStyle/>
          <a:p>
            <a:pPr algn="ctr" defTabSz="196850"/>
            <a:r>
              <a:rPr lang="en-GB" altLang="en-GB" sz="2800" b="1" dirty="0" smtClean="0">
                <a:effectLst/>
                <a:latin typeface="Arial" charset="0"/>
              </a:rPr>
              <a:t>2011</a:t>
            </a:r>
            <a:r>
              <a:rPr lang="en-GB" altLang="en-GB" sz="2800" b="1" dirty="0">
                <a:effectLst/>
                <a:latin typeface="Arial" charset="0"/>
              </a:rPr>
              <a:t/>
            </a:r>
            <a:br>
              <a:rPr lang="en-GB" altLang="en-GB" sz="2800" b="1" dirty="0">
                <a:effectLst/>
                <a:latin typeface="Arial" charset="0"/>
              </a:rPr>
            </a:br>
            <a:r>
              <a:rPr lang="en-GB" altLang="en-GB" sz="2800" b="1" dirty="0">
                <a:effectLst/>
                <a:latin typeface="Arial" charset="0"/>
              </a:rPr>
              <a:t>Edition</a:t>
            </a:r>
            <a:endParaRPr lang="en-GB" altLang="en-GB" sz="1400" dirty="0">
              <a:effectLst/>
              <a:latin typeface="Arial" charset="0"/>
            </a:endParaRPr>
          </a:p>
        </p:txBody>
      </p:sp>
      <p:sp>
        <p:nvSpPr>
          <p:cNvPr id="20525" name="AutoShape 45"/>
          <p:cNvSpPr>
            <a:spLocks noChangeArrowheads="1"/>
          </p:cNvSpPr>
          <p:nvPr/>
        </p:nvSpPr>
        <p:spPr bwMode="auto">
          <a:xfrm rot="5400000">
            <a:off x="2176463" y="2095500"/>
            <a:ext cx="528637" cy="157163"/>
          </a:xfrm>
          <a:prstGeom prst="triangle">
            <a:avLst>
              <a:gd name="adj" fmla="val 50000"/>
            </a:avLst>
          </a:prstGeom>
          <a:solidFill>
            <a:srgbClr val="FF0000"/>
          </a:solidFill>
          <a:ln w="12700">
            <a:solidFill>
              <a:schemeClr val="bg1"/>
            </a:solidFill>
            <a:miter lim="800000"/>
            <a:headEnd/>
            <a:tailEnd/>
          </a:ln>
          <a:effectLst/>
        </p:spPr>
        <p:txBody>
          <a:bodyPr wrap="none" anchor="ctr"/>
          <a:lstStyle/>
          <a:p>
            <a:pPr>
              <a:defRPr/>
            </a:pPr>
            <a:endParaRPr lang="en-US"/>
          </a:p>
        </p:txBody>
      </p:sp>
      <p:grpSp>
        <p:nvGrpSpPr>
          <p:cNvPr id="3" name="Group 64"/>
          <p:cNvGrpSpPr>
            <a:grpSpLocks/>
          </p:cNvGrpSpPr>
          <p:nvPr/>
        </p:nvGrpSpPr>
        <p:grpSpPr bwMode="auto">
          <a:xfrm>
            <a:off x="2667000" y="1905000"/>
            <a:ext cx="2133600" cy="914400"/>
            <a:chOff x="1680" y="1200"/>
            <a:chExt cx="1344" cy="576"/>
          </a:xfrm>
        </p:grpSpPr>
        <p:sp>
          <p:nvSpPr>
            <p:cNvPr id="16429" name="Rectangle 19"/>
            <p:cNvSpPr>
              <a:spLocks noChangeArrowheads="1"/>
            </p:cNvSpPr>
            <p:nvPr/>
          </p:nvSpPr>
          <p:spPr bwMode="auto">
            <a:xfrm>
              <a:off x="1680" y="1200"/>
              <a:ext cx="1056" cy="336"/>
            </a:xfrm>
            <a:prstGeom prst="rect">
              <a:avLst/>
            </a:prstGeom>
            <a:noFill/>
            <a:ln w="12700">
              <a:noFill/>
              <a:miter lim="800000"/>
              <a:headEnd/>
              <a:tailEnd/>
            </a:ln>
          </p:spPr>
          <p:txBody>
            <a:bodyPr/>
            <a:lstStyle/>
            <a:p>
              <a:pPr defTabSz="196850"/>
              <a:r>
                <a:rPr lang="en-GB" altLang="en-GB" sz="1400">
                  <a:solidFill>
                    <a:schemeClr val="tx2"/>
                  </a:solidFill>
                  <a:effectLst/>
                  <a:latin typeface="Arial" charset="0"/>
                </a:rPr>
                <a:t>The Humanitarian Charter</a:t>
              </a:r>
            </a:p>
          </p:txBody>
        </p:sp>
        <p:sp>
          <p:nvSpPr>
            <p:cNvPr id="16430" name="Rectangle 20"/>
            <p:cNvSpPr>
              <a:spLocks noChangeArrowheads="1"/>
            </p:cNvSpPr>
            <p:nvPr/>
          </p:nvSpPr>
          <p:spPr bwMode="auto">
            <a:xfrm>
              <a:off x="1680" y="1200"/>
              <a:ext cx="1344" cy="336"/>
            </a:xfrm>
            <a:prstGeom prst="rect">
              <a:avLst/>
            </a:prstGeom>
            <a:noFill/>
            <a:ln w="50800">
              <a:solidFill>
                <a:srgbClr val="FF0000"/>
              </a:solidFill>
              <a:miter lim="800000"/>
              <a:headEnd/>
              <a:tailEnd/>
            </a:ln>
          </p:spPr>
          <p:txBody>
            <a:bodyPr/>
            <a:lstStyle/>
            <a:p>
              <a:pPr defTabSz="196850"/>
              <a:endParaRPr lang="en-GB" altLang="en-GB" sz="2000">
                <a:solidFill>
                  <a:schemeClr val="tx2"/>
                </a:solidFill>
                <a:effectLst/>
                <a:latin typeface="Arial" charset="0"/>
              </a:endParaRPr>
            </a:p>
          </p:txBody>
        </p:sp>
        <p:sp>
          <p:nvSpPr>
            <p:cNvPr id="20526" name="AutoShape 46"/>
            <p:cNvSpPr>
              <a:spLocks noChangeArrowheads="1"/>
            </p:cNvSpPr>
            <p:nvPr/>
          </p:nvSpPr>
          <p:spPr bwMode="auto">
            <a:xfrm rot="-10768691">
              <a:off x="2112" y="1584"/>
              <a:ext cx="432" cy="192"/>
            </a:xfrm>
            <a:prstGeom prst="triangle">
              <a:avLst>
                <a:gd name="adj" fmla="val 50000"/>
              </a:avLst>
            </a:prstGeom>
            <a:solidFill>
              <a:srgbClr val="FF0000"/>
            </a:solidFill>
            <a:ln w="12700">
              <a:solidFill>
                <a:schemeClr val="bg1"/>
              </a:solidFill>
              <a:miter lim="800000"/>
              <a:headEnd/>
              <a:tailEnd/>
            </a:ln>
            <a:effectLst/>
          </p:spPr>
          <p:txBody>
            <a:bodyPr wrap="none" anchor="ctr"/>
            <a:lstStyle/>
            <a:p>
              <a:pPr>
                <a:defRPr/>
              </a:pPr>
              <a:endParaRPr lang="en-US"/>
            </a:p>
          </p:txBody>
        </p:sp>
      </p:grpSp>
      <p:grpSp>
        <p:nvGrpSpPr>
          <p:cNvPr id="4" name="Group 66"/>
          <p:cNvGrpSpPr>
            <a:grpSpLocks/>
          </p:cNvGrpSpPr>
          <p:nvPr/>
        </p:nvGrpSpPr>
        <p:grpSpPr bwMode="auto">
          <a:xfrm>
            <a:off x="2667000" y="2895600"/>
            <a:ext cx="2895600" cy="3581400"/>
            <a:chOff x="1680" y="1824"/>
            <a:chExt cx="1824" cy="2256"/>
          </a:xfrm>
        </p:grpSpPr>
        <p:sp>
          <p:nvSpPr>
            <p:cNvPr id="16425" name="Rectangle 31"/>
            <p:cNvSpPr>
              <a:spLocks noChangeArrowheads="1"/>
            </p:cNvSpPr>
            <p:nvPr/>
          </p:nvSpPr>
          <p:spPr bwMode="auto">
            <a:xfrm>
              <a:off x="1680" y="1824"/>
              <a:ext cx="1344" cy="336"/>
            </a:xfrm>
            <a:prstGeom prst="rect">
              <a:avLst/>
            </a:prstGeom>
            <a:noFill/>
            <a:ln w="25400">
              <a:solidFill>
                <a:srgbClr val="FF0000"/>
              </a:solidFill>
              <a:miter lim="800000"/>
              <a:headEnd/>
              <a:tailEnd/>
            </a:ln>
          </p:spPr>
          <p:txBody>
            <a:bodyPr/>
            <a:lstStyle/>
            <a:p>
              <a:pPr defTabSz="196850"/>
              <a:endParaRPr lang="en-GB" altLang="en-GB" sz="2000">
                <a:solidFill>
                  <a:schemeClr val="tx2"/>
                </a:solidFill>
                <a:effectLst/>
                <a:latin typeface="Arial" charset="0"/>
              </a:endParaRPr>
            </a:p>
          </p:txBody>
        </p:sp>
        <p:sp>
          <p:nvSpPr>
            <p:cNvPr id="16426" name="Rectangle 32"/>
            <p:cNvSpPr>
              <a:spLocks noChangeArrowheads="1"/>
            </p:cNvSpPr>
            <p:nvPr/>
          </p:nvSpPr>
          <p:spPr bwMode="auto">
            <a:xfrm>
              <a:off x="1680" y="1824"/>
              <a:ext cx="1200" cy="336"/>
            </a:xfrm>
            <a:prstGeom prst="rect">
              <a:avLst/>
            </a:prstGeom>
            <a:noFill/>
            <a:ln w="25400">
              <a:noFill/>
              <a:miter lim="800000"/>
              <a:headEnd/>
              <a:tailEnd/>
            </a:ln>
          </p:spPr>
          <p:txBody>
            <a:bodyPr/>
            <a:lstStyle/>
            <a:p>
              <a:pPr defTabSz="196850"/>
              <a:endParaRPr lang="en-GB" altLang="en-GB" sz="1400">
                <a:solidFill>
                  <a:schemeClr val="tx2"/>
                </a:solidFill>
                <a:effectLst/>
                <a:latin typeface="Arial" charset="0"/>
              </a:endParaRPr>
            </a:p>
          </p:txBody>
        </p:sp>
        <p:sp>
          <p:nvSpPr>
            <p:cNvPr id="20535" name="Line 55"/>
            <p:cNvSpPr>
              <a:spLocks noChangeShapeType="1"/>
            </p:cNvSpPr>
            <p:nvPr/>
          </p:nvSpPr>
          <p:spPr bwMode="auto">
            <a:xfrm>
              <a:off x="3504" y="2016"/>
              <a:ext cx="0" cy="2064"/>
            </a:xfrm>
            <a:prstGeom prst="line">
              <a:avLst/>
            </a:prstGeom>
            <a:noFill/>
            <a:ln w="25400">
              <a:solidFill>
                <a:schemeClr val="tx1"/>
              </a:solidFill>
              <a:round/>
              <a:headEnd/>
              <a:tailEnd/>
            </a:ln>
            <a:effectLst/>
          </p:spPr>
          <p:txBody>
            <a:bodyPr wrap="none" anchor="ctr"/>
            <a:lstStyle/>
            <a:p>
              <a:pPr>
                <a:defRPr/>
              </a:pPr>
              <a:endParaRPr lang="en-US"/>
            </a:p>
          </p:txBody>
        </p:sp>
        <p:sp>
          <p:nvSpPr>
            <p:cNvPr id="20537" name="Line 57"/>
            <p:cNvSpPr>
              <a:spLocks noChangeShapeType="1"/>
            </p:cNvSpPr>
            <p:nvPr/>
          </p:nvSpPr>
          <p:spPr bwMode="auto">
            <a:xfrm>
              <a:off x="3024" y="2016"/>
              <a:ext cx="480" cy="0"/>
            </a:xfrm>
            <a:prstGeom prst="line">
              <a:avLst/>
            </a:prstGeom>
            <a:noFill/>
            <a:ln w="25400">
              <a:solidFill>
                <a:schemeClr val="tx1"/>
              </a:solidFill>
              <a:round/>
              <a:headEnd/>
              <a:tailEnd/>
            </a:ln>
            <a:effectLst/>
          </p:spPr>
          <p:txBody>
            <a:bodyPr wrap="none" anchor="ctr"/>
            <a:lstStyle/>
            <a:p>
              <a:pPr>
                <a:defRPr/>
              </a:pPr>
              <a:endParaRPr lang="en-US"/>
            </a:p>
          </p:txBody>
        </p:sp>
      </p:grpSp>
      <p:grpSp>
        <p:nvGrpSpPr>
          <p:cNvPr id="5" name="Group 71"/>
          <p:cNvGrpSpPr>
            <a:grpSpLocks/>
          </p:cNvGrpSpPr>
          <p:nvPr/>
        </p:nvGrpSpPr>
        <p:grpSpPr bwMode="auto">
          <a:xfrm>
            <a:off x="2667000" y="4114800"/>
            <a:ext cx="2895600" cy="533400"/>
            <a:chOff x="1680" y="2256"/>
            <a:chExt cx="1824" cy="336"/>
          </a:xfrm>
        </p:grpSpPr>
        <p:sp>
          <p:nvSpPr>
            <p:cNvPr id="16420" name="Rectangle 37"/>
            <p:cNvSpPr>
              <a:spLocks noChangeArrowheads="1"/>
            </p:cNvSpPr>
            <p:nvPr/>
          </p:nvSpPr>
          <p:spPr bwMode="auto">
            <a:xfrm>
              <a:off x="1680" y="2256"/>
              <a:ext cx="1344" cy="336"/>
            </a:xfrm>
            <a:prstGeom prst="rect">
              <a:avLst/>
            </a:prstGeom>
            <a:noFill/>
            <a:ln w="25400">
              <a:solidFill>
                <a:srgbClr val="FF0000"/>
              </a:solidFill>
              <a:miter lim="800000"/>
              <a:headEnd/>
              <a:tailEnd/>
            </a:ln>
          </p:spPr>
          <p:txBody>
            <a:bodyPr/>
            <a:lstStyle/>
            <a:p>
              <a:pPr defTabSz="196850"/>
              <a:endParaRPr lang="en-GB" altLang="en-GB" sz="2000">
                <a:solidFill>
                  <a:schemeClr val="tx2"/>
                </a:solidFill>
                <a:effectLst/>
                <a:latin typeface="Arial" charset="0"/>
              </a:endParaRPr>
            </a:p>
          </p:txBody>
        </p:sp>
        <p:grpSp>
          <p:nvGrpSpPr>
            <p:cNvPr id="6" name="Group 67"/>
            <p:cNvGrpSpPr>
              <a:grpSpLocks/>
            </p:cNvGrpSpPr>
            <p:nvPr/>
          </p:nvGrpSpPr>
          <p:grpSpPr bwMode="auto">
            <a:xfrm>
              <a:off x="1680" y="2256"/>
              <a:ext cx="1824" cy="336"/>
              <a:chOff x="1680" y="2256"/>
              <a:chExt cx="1824" cy="336"/>
            </a:xfrm>
          </p:grpSpPr>
          <p:sp>
            <p:nvSpPr>
              <p:cNvPr id="16422" name="Rectangle 33"/>
              <p:cNvSpPr>
                <a:spLocks noChangeArrowheads="1"/>
              </p:cNvSpPr>
              <p:nvPr/>
            </p:nvSpPr>
            <p:spPr bwMode="auto">
              <a:xfrm>
                <a:off x="1680" y="2256"/>
                <a:ext cx="1392" cy="336"/>
              </a:xfrm>
              <a:prstGeom prst="rect">
                <a:avLst/>
              </a:prstGeom>
              <a:noFill/>
              <a:ln w="25400">
                <a:noFill/>
                <a:miter lim="800000"/>
                <a:headEnd/>
                <a:tailEnd/>
              </a:ln>
            </p:spPr>
            <p:txBody>
              <a:bodyPr/>
              <a:lstStyle/>
              <a:p>
                <a:pPr defTabSz="196850"/>
                <a:r>
                  <a:rPr lang="en-GB" altLang="en-GB" sz="1400">
                    <a:solidFill>
                      <a:schemeClr val="tx2"/>
                    </a:solidFill>
                    <a:effectLst/>
                    <a:latin typeface="Arial" charset="0"/>
                  </a:rPr>
                  <a:t>Water Supply, Sanitation and Hygiene Promotion</a:t>
                </a:r>
              </a:p>
            </p:txBody>
          </p:sp>
          <p:sp>
            <p:nvSpPr>
              <p:cNvPr id="20531" name="AutoShape 51"/>
              <p:cNvSpPr>
                <a:spLocks noChangeArrowheads="1"/>
              </p:cNvSpPr>
              <p:nvPr/>
            </p:nvSpPr>
            <p:spPr bwMode="auto">
              <a:xfrm rot="-5400333">
                <a:off x="2977" y="2351"/>
                <a:ext cx="333" cy="144"/>
              </a:xfrm>
              <a:prstGeom prst="triangle">
                <a:avLst>
                  <a:gd name="adj" fmla="val 50000"/>
                </a:avLst>
              </a:prstGeom>
              <a:solidFill>
                <a:srgbClr val="FF0000"/>
              </a:solidFill>
              <a:ln w="25400">
                <a:solidFill>
                  <a:schemeClr val="bg1"/>
                </a:solidFill>
                <a:miter lim="800000"/>
                <a:headEnd/>
                <a:tailEnd/>
              </a:ln>
              <a:effectLst/>
            </p:spPr>
            <p:txBody>
              <a:bodyPr wrap="none" anchor="ctr"/>
              <a:lstStyle/>
              <a:p>
                <a:pPr>
                  <a:defRPr/>
                </a:pPr>
                <a:endParaRPr lang="en-US"/>
              </a:p>
            </p:txBody>
          </p:sp>
          <p:sp>
            <p:nvSpPr>
              <p:cNvPr id="20538" name="Line 58"/>
              <p:cNvSpPr>
                <a:spLocks noChangeShapeType="1"/>
              </p:cNvSpPr>
              <p:nvPr/>
            </p:nvSpPr>
            <p:spPr bwMode="auto">
              <a:xfrm>
                <a:off x="3216" y="2400"/>
                <a:ext cx="288" cy="0"/>
              </a:xfrm>
              <a:prstGeom prst="line">
                <a:avLst/>
              </a:prstGeom>
              <a:noFill/>
              <a:ln w="25400">
                <a:solidFill>
                  <a:schemeClr val="tx1"/>
                </a:solidFill>
                <a:round/>
                <a:headEnd/>
                <a:tailEnd/>
              </a:ln>
              <a:effectLst/>
            </p:spPr>
            <p:txBody>
              <a:bodyPr wrap="none" anchor="ctr"/>
              <a:lstStyle/>
              <a:p>
                <a:pPr>
                  <a:defRPr/>
                </a:pPr>
                <a:endParaRPr lang="en-US"/>
              </a:p>
            </p:txBody>
          </p:sp>
        </p:grpSp>
      </p:grpSp>
      <p:grpSp>
        <p:nvGrpSpPr>
          <p:cNvPr id="7" name="Group 72"/>
          <p:cNvGrpSpPr>
            <a:grpSpLocks/>
          </p:cNvGrpSpPr>
          <p:nvPr/>
        </p:nvGrpSpPr>
        <p:grpSpPr bwMode="auto">
          <a:xfrm>
            <a:off x="2667000" y="4800600"/>
            <a:ext cx="2895600" cy="533400"/>
            <a:chOff x="1680" y="2688"/>
            <a:chExt cx="1824" cy="336"/>
          </a:xfrm>
        </p:grpSpPr>
        <p:sp>
          <p:nvSpPr>
            <p:cNvPr id="16416" name="Rectangle 34"/>
            <p:cNvSpPr>
              <a:spLocks noChangeArrowheads="1"/>
            </p:cNvSpPr>
            <p:nvPr/>
          </p:nvSpPr>
          <p:spPr bwMode="auto">
            <a:xfrm>
              <a:off x="1680" y="2688"/>
              <a:ext cx="1296" cy="336"/>
            </a:xfrm>
            <a:prstGeom prst="rect">
              <a:avLst/>
            </a:prstGeom>
            <a:noFill/>
            <a:ln w="25400">
              <a:noFill/>
              <a:miter lim="800000"/>
              <a:headEnd/>
              <a:tailEnd/>
            </a:ln>
          </p:spPr>
          <p:txBody>
            <a:bodyPr/>
            <a:lstStyle/>
            <a:p>
              <a:pPr defTabSz="196850"/>
              <a:r>
                <a:rPr lang="en-GB" altLang="en-GB" sz="1400">
                  <a:solidFill>
                    <a:schemeClr val="tx2"/>
                  </a:solidFill>
                  <a:effectLst/>
                  <a:latin typeface="Arial" charset="0"/>
                </a:rPr>
                <a:t>Food Security and Nutrition </a:t>
              </a:r>
            </a:p>
          </p:txBody>
        </p:sp>
        <p:sp>
          <p:nvSpPr>
            <p:cNvPr id="16417" name="Rectangle 38"/>
            <p:cNvSpPr>
              <a:spLocks noChangeArrowheads="1"/>
            </p:cNvSpPr>
            <p:nvPr/>
          </p:nvSpPr>
          <p:spPr bwMode="auto">
            <a:xfrm>
              <a:off x="1680" y="2688"/>
              <a:ext cx="1344" cy="336"/>
            </a:xfrm>
            <a:prstGeom prst="rect">
              <a:avLst/>
            </a:prstGeom>
            <a:noFill/>
            <a:ln w="25400">
              <a:solidFill>
                <a:srgbClr val="FF0000"/>
              </a:solidFill>
              <a:miter lim="800000"/>
              <a:headEnd/>
              <a:tailEnd/>
            </a:ln>
          </p:spPr>
          <p:txBody>
            <a:bodyPr/>
            <a:lstStyle/>
            <a:p>
              <a:pPr defTabSz="196850"/>
              <a:endParaRPr lang="en-GB" altLang="en-GB" sz="2000">
                <a:solidFill>
                  <a:schemeClr val="tx2"/>
                </a:solidFill>
                <a:effectLst/>
                <a:latin typeface="Arial" charset="0"/>
              </a:endParaRPr>
            </a:p>
          </p:txBody>
        </p:sp>
        <p:sp>
          <p:nvSpPr>
            <p:cNvPr id="20529" name="AutoShape 49"/>
            <p:cNvSpPr>
              <a:spLocks noChangeArrowheads="1"/>
            </p:cNvSpPr>
            <p:nvPr/>
          </p:nvSpPr>
          <p:spPr bwMode="auto">
            <a:xfrm rot="-5400333">
              <a:off x="2977" y="2786"/>
              <a:ext cx="333" cy="144"/>
            </a:xfrm>
            <a:prstGeom prst="triangle">
              <a:avLst>
                <a:gd name="adj" fmla="val 50000"/>
              </a:avLst>
            </a:prstGeom>
            <a:solidFill>
              <a:srgbClr val="FF0000"/>
            </a:solidFill>
            <a:ln w="25400">
              <a:solidFill>
                <a:schemeClr val="bg1"/>
              </a:solidFill>
              <a:miter lim="800000"/>
              <a:headEnd/>
              <a:tailEnd/>
            </a:ln>
            <a:effectLst/>
          </p:spPr>
          <p:txBody>
            <a:bodyPr wrap="none" anchor="ctr"/>
            <a:lstStyle/>
            <a:p>
              <a:pPr>
                <a:defRPr/>
              </a:pPr>
              <a:endParaRPr lang="en-US"/>
            </a:p>
          </p:txBody>
        </p:sp>
        <p:sp>
          <p:nvSpPr>
            <p:cNvPr id="20539" name="Line 59"/>
            <p:cNvSpPr>
              <a:spLocks noChangeShapeType="1"/>
            </p:cNvSpPr>
            <p:nvPr/>
          </p:nvSpPr>
          <p:spPr bwMode="auto">
            <a:xfrm>
              <a:off x="3216" y="2832"/>
              <a:ext cx="288" cy="0"/>
            </a:xfrm>
            <a:prstGeom prst="line">
              <a:avLst/>
            </a:prstGeom>
            <a:noFill/>
            <a:ln w="25400">
              <a:solidFill>
                <a:schemeClr val="tx1"/>
              </a:solidFill>
              <a:round/>
              <a:headEnd/>
              <a:tailEnd/>
            </a:ln>
            <a:effectLst/>
          </p:spPr>
          <p:txBody>
            <a:bodyPr wrap="none" anchor="ctr"/>
            <a:lstStyle/>
            <a:p>
              <a:pPr>
                <a:defRPr/>
              </a:pPr>
              <a:endParaRPr lang="en-US"/>
            </a:p>
          </p:txBody>
        </p:sp>
      </p:grpSp>
      <p:grpSp>
        <p:nvGrpSpPr>
          <p:cNvPr id="8" name="Group 69"/>
          <p:cNvGrpSpPr>
            <a:grpSpLocks/>
          </p:cNvGrpSpPr>
          <p:nvPr/>
        </p:nvGrpSpPr>
        <p:grpSpPr bwMode="auto">
          <a:xfrm>
            <a:off x="2667000" y="5486400"/>
            <a:ext cx="2895600" cy="533400"/>
            <a:chOff x="1680" y="3120"/>
            <a:chExt cx="1824" cy="336"/>
          </a:xfrm>
        </p:grpSpPr>
        <p:sp>
          <p:nvSpPr>
            <p:cNvPr id="16412" name="Rectangle 35"/>
            <p:cNvSpPr>
              <a:spLocks noChangeArrowheads="1"/>
            </p:cNvSpPr>
            <p:nvPr/>
          </p:nvSpPr>
          <p:spPr bwMode="auto">
            <a:xfrm>
              <a:off x="1680" y="3120"/>
              <a:ext cx="1200" cy="336"/>
            </a:xfrm>
            <a:prstGeom prst="rect">
              <a:avLst/>
            </a:prstGeom>
            <a:noFill/>
            <a:ln w="25400">
              <a:noFill/>
              <a:miter lim="800000"/>
              <a:headEnd/>
              <a:tailEnd/>
            </a:ln>
          </p:spPr>
          <p:txBody>
            <a:bodyPr/>
            <a:lstStyle/>
            <a:p>
              <a:pPr defTabSz="196850"/>
              <a:r>
                <a:rPr lang="en-GB" altLang="en-GB" sz="1400">
                  <a:solidFill>
                    <a:schemeClr val="tx2"/>
                  </a:solidFill>
                  <a:effectLst/>
                  <a:latin typeface="Arial" charset="0"/>
                </a:rPr>
                <a:t>Shelter, Settlement and Non-Food items</a:t>
              </a:r>
            </a:p>
          </p:txBody>
        </p:sp>
        <p:sp>
          <p:nvSpPr>
            <p:cNvPr id="16413" name="Rectangle 39"/>
            <p:cNvSpPr>
              <a:spLocks noChangeArrowheads="1"/>
            </p:cNvSpPr>
            <p:nvPr/>
          </p:nvSpPr>
          <p:spPr bwMode="auto">
            <a:xfrm>
              <a:off x="1680" y="3120"/>
              <a:ext cx="1344" cy="336"/>
            </a:xfrm>
            <a:prstGeom prst="rect">
              <a:avLst/>
            </a:prstGeom>
            <a:noFill/>
            <a:ln w="25400">
              <a:solidFill>
                <a:srgbClr val="FF0000"/>
              </a:solidFill>
              <a:miter lim="800000"/>
              <a:headEnd/>
              <a:tailEnd/>
            </a:ln>
          </p:spPr>
          <p:txBody>
            <a:bodyPr/>
            <a:lstStyle/>
            <a:p>
              <a:pPr defTabSz="196850"/>
              <a:endParaRPr lang="en-GB" altLang="en-GB" sz="2000">
                <a:solidFill>
                  <a:schemeClr val="tx2"/>
                </a:solidFill>
                <a:effectLst/>
                <a:latin typeface="Arial" charset="0"/>
              </a:endParaRPr>
            </a:p>
          </p:txBody>
        </p:sp>
        <p:sp>
          <p:nvSpPr>
            <p:cNvPr id="20534" name="AutoShape 54"/>
            <p:cNvSpPr>
              <a:spLocks noChangeArrowheads="1"/>
            </p:cNvSpPr>
            <p:nvPr/>
          </p:nvSpPr>
          <p:spPr bwMode="auto">
            <a:xfrm rot="-5400333">
              <a:off x="2977" y="3215"/>
              <a:ext cx="333" cy="144"/>
            </a:xfrm>
            <a:prstGeom prst="triangle">
              <a:avLst>
                <a:gd name="adj" fmla="val 50000"/>
              </a:avLst>
            </a:prstGeom>
            <a:solidFill>
              <a:srgbClr val="FF0000"/>
            </a:solidFill>
            <a:ln w="25400">
              <a:solidFill>
                <a:schemeClr val="bg1"/>
              </a:solidFill>
              <a:miter lim="800000"/>
              <a:headEnd/>
              <a:tailEnd/>
            </a:ln>
            <a:effectLst/>
          </p:spPr>
          <p:txBody>
            <a:bodyPr wrap="none" anchor="ctr"/>
            <a:lstStyle/>
            <a:p>
              <a:pPr>
                <a:defRPr/>
              </a:pPr>
              <a:endParaRPr lang="en-US"/>
            </a:p>
          </p:txBody>
        </p:sp>
        <p:sp>
          <p:nvSpPr>
            <p:cNvPr id="20540" name="Line 60"/>
            <p:cNvSpPr>
              <a:spLocks noChangeShapeType="1"/>
            </p:cNvSpPr>
            <p:nvPr/>
          </p:nvSpPr>
          <p:spPr bwMode="auto">
            <a:xfrm>
              <a:off x="3216" y="3264"/>
              <a:ext cx="288" cy="0"/>
            </a:xfrm>
            <a:prstGeom prst="line">
              <a:avLst/>
            </a:prstGeom>
            <a:noFill/>
            <a:ln w="25400">
              <a:solidFill>
                <a:schemeClr val="tx1"/>
              </a:solidFill>
              <a:round/>
              <a:headEnd/>
              <a:tailEnd/>
            </a:ln>
            <a:effectLst/>
          </p:spPr>
          <p:txBody>
            <a:bodyPr wrap="none" anchor="ctr"/>
            <a:lstStyle/>
            <a:p>
              <a:pPr>
                <a:defRPr/>
              </a:pPr>
              <a:endParaRPr lang="en-US"/>
            </a:p>
          </p:txBody>
        </p:sp>
      </p:grpSp>
      <p:grpSp>
        <p:nvGrpSpPr>
          <p:cNvPr id="9" name="Group 70"/>
          <p:cNvGrpSpPr>
            <a:grpSpLocks/>
          </p:cNvGrpSpPr>
          <p:nvPr/>
        </p:nvGrpSpPr>
        <p:grpSpPr bwMode="auto">
          <a:xfrm>
            <a:off x="2667000" y="6172200"/>
            <a:ext cx="2895600" cy="533400"/>
            <a:chOff x="1680" y="3552"/>
            <a:chExt cx="1824" cy="336"/>
          </a:xfrm>
        </p:grpSpPr>
        <p:sp>
          <p:nvSpPr>
            <p:cNvPr id="16408" name="Rectangle 36"/>
            <p:cNvSpPr>
              <a:spLocks noChangeArrowheads="1"/>
            </p:cNvSpPr>
            <p:nvPr/>
          </p:nvSpPr>
          <p:spPr bwMode="auto">
            <a:xfrm>
              <a:off x="1680" y="3552"/>
              <a:ext cx="1056" cy="336"/>
            </a:xfrm>
            <a:prstGeom prst="rect">
              <a:avLst/>
            </a:prstGeom>
            <a:noFill/>
            <a:ln w="25400">
              <a:noFill/>
              <a:miter lim="800000"/>
              <a:headEnd/>
              <a:tailEnd/>
            </a:ln>
          </p:spPr>
          <p:txBody>
            <a:bodyPr/>
            <a:lstStyle/>
            <a:p>
              <a:pPr defTabSz="196850"/>
              <a:r>
                <a:rPr lang="en-GB" altLang="en-GB" sz="1400">
                  <a:solidFill>
                    <a:schemeClr val="tx2"/>
                  </a:solidFill>
                  <a:effectLst/>
                  <a:latin typeface="Arial" charset="0"/>
                </a:rPr>
                <a:t>Health Actions</a:t>
              </a:r>
            </a:p>
          </p:txBody>
        </p:sp>
        <p:sp>
          <p:nvSpPr>
            <p:cNvPr id="16409" name="Rectangle 40"/>
            <p:cNvSpPr>
              <a:spLocks noChangeArrowheads="1"/>
            </p:cNvSpPr>
            <p:nvPr/>
          </p:nvSpPr>
          <p:spPr bwMode="auto">
            <a:xfrm>
              <a:off x="1680" y="3552"/>
              <a:ext cx="1344" cy="336"/>
            </a:xfrm>
            <a:prstGeom prst="rect">
              <a:avLst/>
            </a:prstGeom>
            <a:noFill/>
            <a:ln w="25400">
              <a:solidFill>
                <a:srgbClr val="FF0000"/>
              </a:solidFill>
              <a:miter lim="800000"/>
              <a:headEnd/>
              <a:tailEnd/>
            </a:ln>
          </p:spPr>
          <p:txBody>
            <a:bodyPr/>
            <a:lstStyle/>
            <a:p>
              <a:pPr defTabSz="196850"/>
              <a:endParaRPr lang="en-GB" altLang="en-GB" sz="2000">
                <a:solidFill>
                  <a:schemeClr val="tx2"/>
                </a:solidFill>
                <a:effectLst/>
                <a:latin typeface="Arial" charset="0"/>
              </a:endParaRPr>
            </a:p>
          </p:txBody>
        </p:sp>
        <p:sp>
          <p:nvSpPr>
            <p:cNvPr id="20533" name="AutoShape 53"/>
            <p:cNvSpPr>
              <a:spLocks noChangeArrowheads="1"/>
            </p:cNvSpPr>
            <p:nvPr/>
          </p:nvSpPr>
          <p:spPr bwMode="auto">
            <a:xfrm rot="-5400333">
              <a:off x="2977" y="3650"/>
              <a:ext cx="333" cy="144"/>
            </a:xfrm>
            <a:prstGeom prst="triangle">
              <a:avLst>
                <a:gd name="adj" fmla="val 50000"/>
              </a:avLst>
            </a:prstGeom>
            <a:solidFill>
              <a:srgbClr val="FF0000"/>
            </a:solidFill>
            <a:ln w="25400">
              <a:solidFill>
                <a:schemeClr val="bg1"/>
              </a:solidFill>
              <a:miter lim="800000"/>
              <a:headEnd/>
              <a:tailEnd/>
            </a:ln>
            <a:effectLst/>
          </p:spPr>
          <p:txBody>
            <a:bodyPr wrap="none" anchor="ctr"/>
            <a:lstStyle/>
            <a:p>
              <a:pPr>
                <a:defRPr/>
              </a:pPr>
              <a:endParaRPr lang="en-US"/>
            </a:p>
          </p:txBody>
        </p:sp>
        <p:sp>
          <p:nvSpPr>
            <p:cNvPr id="20541" name="Line 61"/>
            <p:cNvSpPr>
              <a:spLocks noChangeShapeType="1"/>
            </p:cNvSpPr>
            <p:nvPr/>
          </p:nvSpPr>
          <p:spPr bwMode="auto">
            <a:xfrm>
              <a:off x="3216" y="3744"/>
              <a:ext cx="288" cy="0"/>
            </a:xfrm>
            <a:prstGeom prst="line">
              <a:avLst/>
            </a:prstGeom>
            <a:noFill/>
            <a:ln w="25400">
              <a:solidFill>
                <a:schemeClr val="tx1"/>
              </a:solidFill>
              <a:round/>
              <a:headEnd/>
              <a:tailEnd/>
            </a:ln>
            <a:effectLst/>
          </p:spPr>
          <p:txBody>
            <a:bodyPr wrap="none" anchor="ctr"/>
            <a:lstStyle/>
            <a:p>
              <a:pPr>
                <a:defRPr/>
              </a:pPr>
              <a:endParaRPr lang="en-US"/>
            </a:p>
          </p:txBody>
        </p:sp>
      </p:grpSp>
      <p:sp>
        <p:nvSpPr>
          <p:cNvPr id="16402" name="Rectangle 32"/>
          <p:cNvSpPr>
            <a:spLocks noChangeArrowheads="1"/>
          </p:cNvSpPr>
          <p:nvPr/>
        </p:nvSpPr>
        <p:spPr bwMode="auto">
          <a:xfrm>
            <a:off x="2743200" y="3505200"/>
            <a:ext cx="1905000" cy="533400"/>
          </a:xfrm>
          <a:prstGeom prst="rect">
            <a:avLst/>
          </a:prstGeom>
          <a:noFill/>
          <a:ln w="25400">
            <a:noFill/>
            <a:miter lim="800000"/>
            <a:headEnd/>
            <a:tailEnd/>
          </a:ln>
        </p:spPr>
        <p:txBody>
          <a:bodyPr/>
          <a:lstStyle/>
          <a:p>
            <a:pPr defTabSz="196850"/>
            <a:r>
              <a:rPr lang="en-GB" altLang="en-GB" sz="1400">
                <a:solidFill>
                  <a:schemeClr val="tx2"/>
                </a:solidFill>
                <a:effectLst/>
                <a:latin typeface="Arial" charset="0"/>
              </a:rPr>
              <a:t>Core standards for all sectors</a:t>
            </a:r>
          </a:p>
        </p:txBody>
      </p:sp>
      <p:grpSp>
        <p:nvGrpSpPr>
          <p:cNvPr id="10" name="Group 66"/>
          <p:cNvGrpSpPr>
            <a:grpSpLocks/>
          </p:cNvGrpSpPr>
          <p:nvPr/>
        </p:nvGrpSpPr>
        <p:grpSpPr bwMode="auto">
          <a:xfrm>
            <a:off x="2667000" y="3505200"/>
            <a:ext cx="2895600" cy="533400"/>
            <a:chOff x="1680" y="1824"/>
            <a:chExt cx="1824" cy="336"/>
          </a:xfrm>
        </p:grpSpPr>
        <p:sp>
          <p:nvSpPr>
            <p:cNvPr id="16406" name="Rectangle 31"/>
            <p:cNvSpPr>
              <a:spLocks noChangeArrowheads="1"/>
            </p:cNvSpPr>
            <p:nvPr/>
          </p:nvSpPr>
          <p:spPr bwMode="auto">
            <a:xfrm>
              <a:off x="1680" y="1824"/>
              <a:ext cx="1344" cy="336"/>
            </a:xfrm>
            <a:prstGeom prst="rect">
              <a:avLst/>
            </a:prstGeom>
            <a:noFill/>
            <a:ln w="25400">
              <a:solidFill>
                <a:srgbClr val="FF0000"/>
              </a:solidFill>
              <a:miter lim="800000"/>
              <a:headEnd/>
              <a:tailEnd/>
            </a:ln>
          </p:spPr>
          <p:txBody>
            <a:bodyPr/>
            <a:lstStyle/>
            <a:p>
              <a:pPr defTabSz="196850"/>
              <a:endParaRPr lang="en-GB" altLang="en-GB" sz="2000">
                <a:solidFill>
                  <a:schemeClr val="tx2"/>
                </a:solidFill>
                <a:effectLst/>
                <a:latin typeface="Arial" charset="0"/>
              </a:endParaRPr>
            </a:p>
          </p:txBody>
        </p:sp>
        <p:sp>
          <p:nvSpPr>
            <p:cNvPr id="49" name="Line 57"/>
            <p:cNvSpPr>
              <a:spLocks noChangeShapeType="1"/>
            </p:cNvSpPr>
            <p:nvPr/>
          </p:nvSpPr>
          <p:spPr bwMode="auto">
            <a:xfrm>
              <a:off x="3024" y="2016"/>
              <a:ext cx="480" cy="0"/>
            </a:xfrm>
            <a:prstGeom prst="line">
              <a:avLst/>
            </a:prstGeom>
            <a:noFill/>
            <a:ln w="25400">
              <a:solidFill>
                <a:schemeClr val="tx1"/>
              </a:solidFill>
              <a:round/>
              <a:headEnd/>
              <a:tailEnd/>
            </a:ln>
            <a:effectLst/>
          </p:spPr>
          <p:txBody>
            <a:bodyPr wrap="none" anchor="ctr"/>
            <a:lstStyle/>
            <a:p>
              <a:pPr>
                <a:defRPr/>
              </a:pPr>
              <a:endParaRPr lang="en-US"/>
            </a:p>
          </p:txBody>
        </p:sp>
      </p:grpSp>
      <p:sp>
        <p:nvSpPr>
          <p:cNvPr id="16404" name="Rectangle 32"/>
          <p:cNvSpPr>
            <a:spLocks noChangeArrowheads="1"/>
          </p:cNvSpPr>
          <p:nvPr/>
        </p:nvSpPr>
        <p:spPr bwMode="auto">
          <a:xfrm>
            <a:off x="2819400" y="2971800"/>
            <a:ext cx="1905000" cy="533400"/>
          </a:xfrm>
          <a:prstGeom prst="rect">
            <a:avLst/>
          </a:prstGeom>
          <a:noFill/>
          <a:ln w="25400">
            <a:noFill/>
            <a:miter lim="800000"/>
            <a:headEnd/>
            <a:tailEnd/>
          </a:ln>
        </p:spPr>
        <p:txBody>
          <a:bodyPr/>
          <a:lstStyle/>
          <a:p>
            <a:pPr defTabSz="196850"/>
            <a:r>
              <a:rPr lang="en-GB" altLang="en-GB" sz="1400">
                <a:solidFill>
                  <a:schemeClr val="tx2"/>
                </a:solidFill>
                <a:effectLst/>
                <a:latin typeface="Arial" charset="0"/>
              </a:rPr>
              <a:t>Protection Principles </a:t>
            </a:r>
          </a:p>
        </p:txBody>
      </p:sp>
      <p:sp>
        <p:nvSpPr>
          <p:cNvPr id="51" name="Rectangle 6"/>
          <p:cNvSpPr>
            <a:spLocks noChangeArrowheads="1"/>
          </p:cNvSpPr>
          <p:nvPr/>
        </p:nvSpPr>
        <p:spPr bwMode="auto">
          <a:xfrm>
            <a:off x="5867400" y="3581400"/>
            <a:ext cx="3048000" cy="609600"/>
          </a:xfrm>
          <a:prstGeom prst="rect">
            <a:avLst/>
          </a:prstGeom>
          <a:noFill/>
          <a:ln w="12700">
            <a:noFill/>
            <a:miter lim="800000"/>
            <a:headEnd/>
            <a:tailEnd/>
          </a:ln>
        </p:spPr>
        <p:txBody>
          <a:bodyPr/>
          <a:lstStyle/>
          <a:p>
            <a:pPr defTabSz="196850"/>
            <a:r>
              <a:rPr lang="fr-CH" altLang="en-GB" sz="2000" dirty="0">
                <a:solidFill>
                  <a:srgbClr val="FF0000"/>
                </a:solidFill>
                <a:effectLst/>
                <a:latin typeface="Arial" charset="0"/>
              </a:rPr>
              <a:t>•	</a:t>
            </a:r>
            <a:r>
              <a:rPr lang="fr-CH" altLang="en-GB" sz="2000" b="1" dirty="0">
                <a:effectLst/>
                <a:latin typeface="Arial" charset="0"/>
              </a:rPr>
              <a:t>Key</a:t>
            </a:r>
            <a:r>
              <a:rPr lang="fr-CH" altLang="en-GB" sz="2000" dirty="0">
                <a:solidFill>
                  <a:srgbClr val="FF0000"/>
                </a:solidFill>
                <a:effectLst/>
                <a:latin typeface="Arial" charset="0"/>
              </a:rPr>
              <a:t> </a:t>
            </a:r>
            <a:r>
              <a:rPr lang="en-US" altLang="en-GB" sz="2000" b="1" dirty="0">
                <a:solidFill>
                  <a:schemeClr val="tx2"/>
                </a:solidFill>
                <a:effectLst/>
                <a:latin typeface="Arial" charset="0"/>
              </a:rPr>
              <a:t>Actions</a:t>
            </a:r>
          </a:p>
          <a:p>
            <a:pPr defTabSz="196850"/>
            <a:endParaRPr lang="en-GB" altLang="en-GB" sz="2000" b="1" dirty="0">
              <a:solidFill>
                <a:schemeClr val="tx2"/>
              </a:solidFill>
              <a:effectLst/>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fill="hold" grpId="0" nodeType="withEffect">
                                  <p:stCondLst>
                                    <p:cond delay="0"/>
                                  </p:stCondLst>
                                  <p:childTnLst>
                                    <p:animEffect transition="out" filter="fade">
                                      <p:cBhvr>
                                        <p:cTn id="6" dur="500"/>
                                        <p:tgtEl>
                                          <p:spTgt spid="20482"/>
                                        </p:tgtEl>
                                      </p:cBhvr>
                                    </p:animEffect>
                                    <p:animScale>
                                      <p:cBhvr>
                                        <p:cTn id="7" dur="250" autoRev="1" fill="hold"/>
                                        <p:tgtEl>
                                          <p:spTgt spid="20482"/>
                                        </p:tgtEl>
                                      </p:cBhvr>
                                      <p:by x="105000" y="105000"/>
                                    </p:animScale>
                                  </p:childTnLst>
                                </p:cTn>
                              </p:par>
                            </p:childTnLst>
                          </p:cTn>
                        </p:par>
                      </p:childTnLst>
                    </p:cTn>
                  </p:par>
                  <p:par>
                    <p:cTn id="8" fill="hold">
                      <p:stCondLst>
                        <p:cond delay="indefinite"/>
                      </p:stCondLst>
                      <p:childTnLst>
                        <p:par>
                          <p:cTn id="9" fill="hold">
                            <p:stCondLst>
                              <p:cond delay="0"/>
                            </p:stCondLst>
                            <p:childTnLst>
                              <p:par>
                                <p:cTn id="10" presetID="23" presetClass="entr" presetSubtype="528" fill="hold" grpId="0" nodeType="clickEffect">
                                  <p:stCondLst>
                                    <p:cond delay="0"/>
                                  </p:stCondLst>
                                  <p:childTnLst>
                                    <p:set>
                                      <p:cBhvr>
                                        <p:cTn id="11" dur="1" fill="hold">
                                          <p:stCondLst>
                                            <p:cond delay="0"/>
                                          </p:stCondLst>
                                        </p:cTn>
                                        <p:tgtEl>
                                          <p:spTgt spid="20487"/>
                                        </p:tgtEl>
                                        <p:attrNameLst>
                                          <p:attrName>style.visibility</p:attrName>
                                        </p:attrNameLst>
                                      </p:cBhvr>
                                      <p:to>
                                        <p:strVal val="visible"/>
                                      </p:to>
                                    </p:set>
                                    <p:anim calcmode="lin" valueType="num">
                                      <p:cBhvr>
                                        <p:cTn id="12" dur="500" fill="hold"/>
                                        <p:tgtEl>
                                          <p:spTgt spid="20487"/>
                                        </p:tgtEl>
                                        <p:attrNameLst>
                                          <p:attrName>ppt_w</p:attrName>
                                        </p:attrNameLst>
                                      </p:cBhvr>
                                      <p:tavLst>
                                        <p:tav tm="0">
                                          <p:val>
                                            <p:fltVal val="0"/>
                                          </p:val>
                                        </p:tav>
                                        <p:tav tm="100000">
                                          <p:val>
                                            <p:strVal val="#ppt_w"/>
                                          </p:val>
                                        </p:tav>
                                      </p:tavLst>
                                    </p:anim>
                                    <p:anim calcmode="lin" valueType="num">
                                      <p:cBhvr>
                                        <p:cTn id="13" dur="500" fill="hold"/>
                                        <p:tgtEl>
                                          <p:spTgt spid="20487"/>
                                        </p:tgtEl>
                                        <p:attrNameLst>
                                          <p:attrName>ppt_h</p:attrName>
                                        </p:attrNameLst>
                                      </p:cBhvr>
                                      <p:tavLst>
                                        <p:tav tm="0">
                                          <p:val>
                                            <p:fltVal val="0"/>
                                          </p:val>
                                        </p:tav>
                                        <p:tav tm="100000">
                                          <p:val>
                                            <p:strVal val="#ppt_h"/>
                                          </p:val>
                                        </p:tav>
                                      </p:tavLst>
                                    </p:anim>
                                    <p:anim calcmode="lin" valueType="num">
                                      <p:cBhvr>
                                        <p:cTn id="14" dur="500" fill="hold"/>
                                        <p:tgtEl>
                                          <p:spTgt spid="20487"/>
                                        </p:tgtEl>
                                        <p:attrNameLst>
                                          <p:attrName>ppt_x</p:attrName>
                                        </p:attrNameLst>
                                      </p:cBhvr>
                                      <p:tavLst>
                                        <p:tav tm="0">
                                          <p:val>
                                            <p:fltVal val="0.5"/>
                                          </p:val>
                                        </p:tav>
                                        <p:tav tm="100000">
                                          <p:val>
                                            <p:strVal val="#ppt_x"/>
                                          </p:val>
                                        </p:tav>
                                      </p:tavLst>
                                    </p:anim>
                                    <p:anim calcmode="lin" valueType="num">
                                      <p:cBhvr>
                                        <p:cTn id="15" dur="500" fill="hold"/>
                                        <p:tgtEl>
                                          <p:spTgt spid="20487"/>
                                        </p:tgtEl>
                                        <p:attrNameLst>
                                          <p:attrName>ppt_y</p:attrName>
                                        </p:attrNameLst>
                                      </p:cBhvr>
                                      <p:tavLst>
                                        <p:tav tm="0">
                                          <p:val>
                                            <p:fltVal val="0.5"/>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3" presetClass="entr" presetSubtype="528" fill="hold" grpId="0" nodeType="clickEffect">
                                  <p:stCondLst>
                                    <p:cond delay="0"/>
                                  </p:stCondLst>
                                  <p:childTnLst>
                                    <p:set>
                                      <p:cBhvr>
                                        <p:cTn id="19" dur="1" fill="hold">
                                          <p:stCondLst>
                                            <p:cond delay="0"/>
                                          </p:stCondLst>
                                        </p:cTn>
                                        <p:tgtEl>
                                          <p:spTgt spid="20521"/>
                                        </p:tgtEl>
                                        <p:attrNameLst>
                                          <p:attrName>style.visibility</p:attrName>
                                        </p:attrNameLst>
                                      </p:cBhvr>
                                      <p:to>
                                        <p:strVal val="visible"/>
                                      </p:to>
                                    </p:set>
                                    <p:anim calcmode="lin" valueType="num">
                                      <p:cBhvr>
                                        <p:cTn id="20" dur="500" fill="hold"/>
                                        <p:tgtEl>
                                          <p:spTgt spid="20521"/>
                                        </p:tgtEl>
                                        <p:attrNameLst>
                                          <p:attrName>ppt_w</p:attrName>
                                        </p:attrNameLst>
                                      </p:cBhvr>
                                      <p:tavLst>
                                        <p:tav tm="0">
                                          <p:val>
                                            <p:fltVal val="0"/>
                                          </p:val>
                                        </p:tav>
                                        <p:tav tm="100000">
                                          <p:val>
                                            <p:strVal val="#ppt_w"/>
                                          </p:val>
                                        </p:tav>
                                      </p:tavLst>
                                    </p:anim>
                                    <p:anim calcmode="lin" valueType="num">
                                      <p:cBhvr>
                                        <p:cTn id="21" dur="500" fill="hold"/>
                                        <p:tgtEl>
                                          <p:spTgt spid="20521"/>
                                        </p:tgtEl>
                                        <p:attrNameLst>
                                          <p:attrName>ppt_h</p:attrName>
                                        </p:attrNameLst>
                                      </p:cBhvr>
                                      <p:tavLst>
                                        <p:tav tm="0">
                                          <p:val>
                                            <p:fltVal val="0"/>
                                          </p:val>
                                        </p:tav>
                                        <p:tav tm="100000">
                                          <p:val>
                                            <p:strVal val="#ppt_h"/>
                                          </p:val>
                                        </p:tav>
                                      </p:tavLst>
                                    </p:anim>
                                    <p:anim calcmode="lin" valueType="num">
                                      <p:cBhvr>
                                        <p:cTn id="22" dur="500" fill="hold"/>
                                        <p:tgtEl>
                                          <p:spTgt spid="20521"/>
                                        </p:tgtEl>
                                        <p:attrNameLst>
                                          <p:attrName>ppt_x</p:attrName>
                                        </p:attrNameLst>
                                      </p:cBhvr>
                                      <p:tavLst>
                                        <p:tav tm="0">
                                          <p:val>
                                            <p:fltVal val="0.5"/>
                                          </p:val>
                                        </p:tav>
                                        <p:tav tm="100000">
                                          <p:val>
                                            <p:strVal val="#ppt_x"/>
                                          </p:val>
                                        </p:tav>
                                      </p:tavLst>
                                    </p:anim>
                                    <p:anim calcmode="lin" valueType="num">
                                      <p:cBhvr>
                                        <p:cTn id="23" dur="500" fill="hold"/>
                                        <p:tgtEl>
                                          <p:spTgt spid="20521"/>
                                        </p:tgtEl>
                                        <p:attrNameLst>
                                          <p:attrName>ppt_y</p:attrName>
                                        </p:attrNameLst>
                                      </p:cBhvr>
                                      <p:tavLst>
                                        <p:tav tm="0">
                                          <p:val>
                                            <p:fltVal val="0.5"/>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nodeType="clickEffect">
                                  <p:stCondLst>
                                    <p:cond delay="0"/>
                                  </p:stCondLst>
                                  <p:childTnLst>
                                    <p:set>
                                      <p:cBhvr>
                                        <p:cTn id="27" dur="1" fill="hold">
                                          <p:stCondLst>
                                            <p:cond delay="499"/>
                                          </p:stCondLst>
                                        </p:cTn>
                                        <p:tgtEl>
                                          <p:spTgt spid="3"/>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2" presetClass="entr" presetSubtype="1" fill="hold" nodeType="clickEffect">
                                  <p:stCondLst>
                                    <p:cond delay="0"/>
                                  </p:stCondLst>
                                  <p:childTnLst>
                                    <p:set>
                                      <p:cBhvr>
                                        <p:cTn id="31" dur="1" fill="hold">
                                          <p:stCondLst>
                                            <p:cond delay="0"/>
                                          </p:stCondLst>
                                        </p:cTn>
                                        <p:tgtEl>
                                          <p:spTgt spid="4"/>
                                        </p:tgtEl>
                                        <p:attrNameLst>
                                          <p:attrName>style.visibility</p:attrName>
                                        </p:attrNameLst>
                                      </p:cBhvr>
                                      <p:to>
                                        <p:strVal val="visible"/>
                                      </p:to>
                                    </p:set>
                                    <p:anim calcmode="lin" valueType="num">
                                      <p:cBhvr additive="base">
                                        <p:cTn id="32" dur="500" fill="hold"/>
                                        <p:tgtEl>
                                          <p:spTgt spid="4"/>
                                        </p:tgtEl>
                                        <p:attrNameLst>
                                          <p:attrName>ppt_x</p:attrName>
                                        </p:attrNameLst>
                                      </p:cBhvr>
                                      <p:tavLst>
                                        <p:tav tm="0">
                                          <p:val>
                                            <p:strVal val="#ppt_x"/>
                                          </p:val>
                                        </p:tav>
                                        <p:tav tm="100000">
                                          <p:val>
                                            <p:strVal val="#ppt_x"/>
                                          </p:val>
                                        </p:tav>
                                      </p:tavLst>
                                    </p:anim>
                                    <p:anim calcmode="lin" valueType="num">
                                      <p:cBhvr additive="base">
                                        <p:cTn id="33" dur="500" fill="hold"/>
                                        <p:tgtEl>
                                          <p:spTgt spid="4"/>
                                        </p:tgtEl>
                                        <p:attrNameLst>
                                          <p:attrName>ppt_y</p:attrName>
                                        </p:attrNameLst>
                                      </p:cBhvr>
                                      <p:tavLst>
                                        <p:tav tm="0">
                                          <p:val>
                                            <p:strVal val="0-#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8" fill="hold" grpId="0" nodeType="clickEffect">
                                  <p:stCondLst>
                                    <p:cond delay="0"/>
                                  </p:stCondLst>
                                  <p:childTnLst>
                                    <p:set>
                                      <p:cBhvr>
                                        <p:cTn id="37" dur="1" fill="hold">
                                          <p:stCondLst>
                                            <p:cond delay="0"/>
                                          </p:stCondLst>
                                        </p:cTn>
                                        <p:tgtEl>
                                          <p:spTgt spid="20506"/>
                                        </p:tgtEl>
                                        <p:attrNameLst>
                                          <p:attrName>style.visibility</p:attrName>
                                        </p:attrNameLst>
                                      </p:cBhvr>
                                      <p:to>
                                        <p:strVal val="visible"/>
                                      </p:to>
                                    </p:set>
                                    <p:anim calcmode="lin" valueType="num">
                                      <p:cBhvr additive="base">
                                        <p:cTn id="38" dur="500" fill="hold"/>
                                        <p:tgtEl>
                                          <p:spTgt spid="20506"/>
                                        </p:tgtEl>
                                        <p:attrNameLst>
                                          <p:attrName>ppt_x</p:attrName>
                                        </p:attrNameLst>
                                      </p:cBhvr>
                                      <p:tavLst>
                                        <p:tav tm="0">
                                          <p:val>
                                            <p:strVal val="0-#ppt_w/2"/>
                                          </p:val>
                                        </p:tav>
                                        <p:tav tm="100000">
                                          <p:val>
                                            <p:strVal val="#ppt_x"/>
                                          </p:val>
                                        </p:tav>
                                      </p:tavLst>
                                    </p:anim>
                                    <p:anim calcmode="lin" valueType="num">
                                      <p:cBhvr additive="base">
                                        <p:cTn id="39" dur="500" fill="hold"/>
                                        <p:tgtEl>
                                          <p:spTgt spid="20506"/>
                                        </p:tgtEl>
                                        <p:attrNameLst>
                                          <p:attrName>ppt_y</p:attrName>
                                        </p:attrNameLst>
                                      </p:cBhvr>
                                      <p:tavLst>
                                        <p:tav tm="0">
                                          <p:val>
                                            <p:strVal val="#ppt_y"/>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6" fill="hold" nodeType="clickEffect">
                                  <p:stCondLst>
                                    <p:cond delay="0"/>
                                  </p:stCondLst>
                                  <p:childTnLst>
                                    <p:set>
                                      <p:cBhvr>
                                        <p:cTn id="43" dur="1" fill="hold">
                                          <p:stCondLst>
                                            <p:cond delay="0"/>
                                          </p:stCondLst>
                                        </p:cTn>
                                        <p:tgtEl>
                                          <p:spTgt spid="5"/>
                                        </p:tgtEl>
                                        <p:attrNameLst>
                                          <p:attrName>style.visibility</p:attrName>
                                        </p:attrNameLst>
                                      </p:cBhvr>
                                      <p:to>
                                        <p:strVal val="visible"/>
                                      </p:to>
                                    </p:set>
                                    <p:anim calcmode="lin" valueType="num">
                                      <p:cBhvr additive="base">
                                        <p:cTn id="44" dur="500" fill="hold"/>
                                        <p:tgtEl>
                                          <p:spTgt spid="5"/>
                                        </p:tgtEl>
                                        <p:attrNameLst>
                                          <p:attrName>ppt_x</p:attrName>
                                        </p:attrNameLst>
                                      </p:cBhvr>
                                      <p:tavLst>
                                        <p:tav tm="0">
                                          <p:val>
                                            <p:strVal val="1+#ppt_w/2"/>
                                          </p:val>
                                        </p:tav>
                                        <p:tav tm="100000">
                                          <p:val>
                                            <p:strVal val="#ppt_x"/>
                                          </p:val>
                                        </p:tav>
                                      </p:tavLst>
                                    </p:anim>
                                    <p:anim calcmode="lin" valueType="num">
                                      <p:cBhvr additive="base">
                                        <p:cTn id="45"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2" presetClass="entr" presetSubtype="6" fill="hold" nodeType="clickEffect">
                                  <p:stCondLst>
                                    <p:cond delay="0"/>
                                  </p:stCondLst>
                                  <p:childTnLst>
                                    <p:set>
                                      <p:cBhvr>
                                        <p:cTn id="49" dur="1" fill="hold">
                                          <p:stCondLst>
                                            <p:cond delay="0"/>
                                          </p:stCondLst>
                                        </p:cTn>
                                        <p:tgtEl>
                                          <p:spTgt spid="7"/>
                                        </p:tgtEl>
                                        <p:attrNameLst>
                                          <p:attrName>style.visibility</p:attrName>
                                        </p:attrNameLst>
                                      </p:cBhvr>
                                      <p:to>
                                        <p:strVal val="visible"/>
                                      </p:to>
                                    </p:set>
                                    <p:anim calcmode="lin" valueType="num">
                                      <p:cBhvr additive="base">
                                        <p:cTn id="50" dur="500" fill="hold"/>
                                        <p:tgtEl>
                                          <p:spTgt spid="7"/>
                                        </p:tgtEl>
                                        <p:attrNameLst>
                                          <p:attrName>ppt_x</p:attrName>
                                        </p:attrNameLst>
                                      </p:cBhvr>
                                      <p:tavLst>
                                        <p:tav tm="0">
                                          <p:val>
                                            <p:strVal val="1+#ppt_w/2"/>
                                          </p:val>
                                        </p:tav>
                                        <p:tav tm="100000">
                                          <p:val>
                                            <p:strVal val="#ppt_x"/>
                                          </p:val>
                                        </p:tav>
                                      </p:tavLst>
                                    </p:anim>
                                    <p:anim calcmode="lin" valueType="num">
                                      <p:cBhvr additive="base">
                                        <p:cTn id="51"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2" presetClass="entr" presetSubtype="6" fill="hold" nodeType="clickEffect">
                                  <p:stCondLst>
                                    <p:cond delay="0"/>
                                  </p:stCondLst>
                                  <p:childTnLst>
                                    <p:set>
                                      <p:cBhvr>
                                        <p:cTn id="55" dur="1" fill="hold">
                                          <p:stCondLst>
                                            <p:cond delay="0"/>
                                          </p:stCondLst>
                                        </p:cTn>
                                        <p:tgtEl>
                                          <p:spTgt spid="8"/>
                                        </p:tgtEl>
                                        <p:attrNameLst>
                                          <p:attrName>style.visibility</p:attrName>
                                        </p:attrNameLst>
                                      </p:cBhvr>
                                      <p:to>
                                        <p:strVal val="visible"/>
                                      </p:to>
                                    </p:set>
                                    <p:anim calcmode="lin" valueType="num">
                                      <p:cBhvr additive="base">
                                        <p:cTn id="56" dur="500" fill="hold"/>
                                        <p:tgtEl>
                                          <p:spTgt spid="8"/>
                                        </p:tgtEl>
                                        <p:attrNameLst>
                                          <p:attrName>ppt_x</p:attrName>
                                        </p:attrNameLst>
                                      </p:cBhvr>
                                      <p:tavLst>
                                        <p:tav tm="0">
                                          <p:val>
                                            <p:strVal val="1+#ppt_w/2"/>
                                          </p:val>
                                        </p:tav>
                                        <p:tav tm="100000">
                                          <p:val>
                                            <p:strVal val="#ppt_x"/>
                                          </p:val>
                                        </p:tav>
                                      </p:tavLst>
                                    </p:anim>
                                    <p:anim calcmode="lin" valueType="num">
                                      <p:cBhvr additive="base">
                                        <p:cTn id="57"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2" presetClass="entr" presetSubtype="6" fill="hold" nodeType="clickEffect">
                                  <p:stCondLst>
                                    <p:cond delay="0"/>
                                  </p:stCondLst>
                                  <p:childTnLst>
                                    <p:set>
                                      <p:cBhvr>
                                        <p:cTn id="61" dur="1" fill="hold">
                                          <p:stCondLst>
                                            <p:cond delay="0"/>
                                          </p:stCondLst>
                                        </p:cTn>
                                        <p:tgtEl>
                                          <p:spTgt spid="9"/>
                                        </p:tgtEl>
                                        <p:attrNameLst>
                                          <p:attrName>style.visibility</p:attrName>
                                        </p:attrNameLst>
                                      </p:cBhvr>
                                      <p:to>
                                        <p:strVal val="visible"/>
                                      </p:to>
                                    </p:set>
                                    <p:anim calcmode="lin" valueType="num">
                                      <p:cBhvr additive="base">
                                        <p:cTn id="62" dur="500" fill="hold"/>
                                        <p:tgtEl>
                                          <p:spTgt spid="9"/>
                                        </p:tgtEl>
                                        <p:attrNameLst>
                                          <p:attrName>ppt_x</p:attrName>
                                        </p:attrNameLst>
                                      </p:cBhvr>
                                      <p:tavLst>
                                        <p:tav tm="0">
                                          <p:val>
                                            <p:strVal val="1+#ppt_w/2"/>
                                          </p:val>
                                        </p:tav>
                                        <p:tav tm="100000">
                                          <p:val>
                                            <p:strVal val="#ppt_x"/>
                                          </p:val>
                                        </p:tav>
                                      </p:tavLst>
                                    </p:anim>
                                    <p:anim calcmode="lin" valueType="num">
                                      <p:cBhvr additive="base">
                                        <p:cTn id="63"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23" presetClass="entr" presetSubtype="528" fill="hold" grpId="0" nodeType="clickEffect">
                                  <p:stCondLst>
                                    <p:cond delay="0"/>
                                  </p:stCondLst>
                                  <p:childTnLst>
                                    <p:set>
                                      <p:cBhvr>
                                        <p:cTn id="67" dur="1" fill="hold">
                                          <p:stCondLst>
                                            <p:cond delay="0"/>
                                          </p:stCondLst>
                                        </p:cTn>
                                        <p:tgtEl>
                                          <p:spTgt spid="20484"/>
                                        </p:tgtEl>
                                        <p:attrNameLst>
                                          <p:attrName>style.visibility</p:attrName>
                                        </p:attrNameLst>
                                      </p:cBhvr>
                                      <p:to>
                                        <p:strVal val="visible"/>
                                      </p:to>
                                    </p:set>
                                    <p:anim calcmode="lin" valueType="num">
                                      <p:cBhvr>
                                        <p:cTn id="68" dur="500" fill="hold"/>
                                        <p:tgtEl>
                                          <p:spTgt spid="20484"/>
                                        </p:tgtEl>
                                        <p:attrNameLst>
                                          <p:attrName>ppt_w</p:attrName>
                                        </p:attrNameLst>
                                      </p:cBhvr>
                                      <p:tavLst>
                                        <p:tav tm="0">
                                          <p:val>
                                            <p:fltVal val="0"/>
                                          </p:val>
                                        </p:tav>
                                        <p:tav tm="100000">
                                          <p:val>
                                            <p:strVal val="#ppt_w"/>
                                          </p:val>
                                        </p:tav>
                                      </p:tavLst>
                                    </p:anim>
                                    <p:anim calcmode="lin" valueType="num">
                                      <p:cBhvr>
                                        <p:cTn id="69" dur="500" fill="hold"/>
                                        <p:tgtEl>
                                          <p:spTgt spid="20484"/>
                                        </p:tgtEl>
                                        <p:attrNameLst>
                                          <p:attrName>ppt_h</p:attrName>
                                        </p:attrNameLst>
                                      </p:cBhvr>
                                      <p:tavLst>
                                        <p:tav tm="0">
                                          <p:val>
                                            <p:fltVal val="0"/>
                                          </p:val>
                                        </p:tav>
                                        <p:tav tm="100000">
                                          <p:val>
                                            <p:strVal val="#ppt_h"/>
                                          </p:val>
                                        </p:tav>
                                      </p:tavLst>
                                    </p:anim>
                                    <p:anim calcmode="lin" valueType="num">
                                      <p:cBhvr>
                                        <p:cTn id="70" dur="500" fill="hold"/>
                                        <p:tgtEl>
                                          <p:spTgt spid="20484"/>
                                        </p:tgtEl>
                                        <p:attrNameLst>
                                          <p:attrName>ppt_x</p:attrName>
                                        </p:attrNameLst>
                                      </p:cBhvr>
                                      <p:tavLst>
                                        <p:tav tm="0">
                                          <p:val>
                                            <p:fltVal val="0.5"/>
                                          </p:val>
                                        </p:tav>
                                        <p:tav tm="100000">
                                          <p:val>
                                            <p:strVal val="#ppt_x"/>
                                          </p:val>
                                        </p:tav>
                                      </p:tavLst>
                                    </p:anim>
                                    <p:anim calcmode="lin" valueType="num">
                                      <p:cBhvr>
                                        <p:cTn id="71" dur="500" fill="hold"/>
                                        <p:tgtEl>
                                          <p:spTgt spid="20484"/>
                                        </p:tgtEl>
                                        <p:attrNameLst>
                                          <p:attrName>ppt_y</p:attrName>
                                        </p:attrNameLst>
                                      </p:cBhvr>
                                      <p:tavLst>
                                        <p:tav tm="0">
                                          <p:val>
                                            <p:fltVal val="0.5"/>
                                          </p:val>
                                        </p:tav>
                                        <p:tav tm="100000">
                                          <p:val>
                                            <p:strVal val="#ppt_y"/>
                                          </p:val>
                                        </p:tav>
                                      </p:tavLst>
                                    </p:anim>
                                  </p:childTnLst>
                                </p:cTn>
                              </p:par>
                            </p:childTnLst>
                          </p:cTn>
                        </p:par>
                      </p:childTnLst>
                    </p:cTn>
                  </p:par>
                  <p:par>
                    <p:cTn id="72" fill="hold">
                      <p:stCondLst>
                        <p:cond delay="indefinite"/>
                      </p:stCondLst>
                      <p:childTnLst>
                        <p:par>
                          <p:cTn id="73" fill="hold">
                            <p:stCondLst>
                              <p:cond delay="0"/>
                            </p:stCondLst>
                            <p:childTnLst>
                              <p:par>
                                <p:cTn id="74" presetID="23" presetClass="entr" presetSubtype="528" fill="hold" grpId="0" nodeType="clickEffect">
                                  <p:stCondLst>
                                    <p:cond delay="0"/>
                                  </p:stCondLst>
                                  <p:childTnLst>
                                    <p:set>
                                      <p:cBhvr>
                                        <p:cTn id="75" dur="1" fill="hold">
                                          <p:stCondLst>
                                            <p:cond delay="0"/>
                                          </p:stCondLst>
                                        </p:cTn>
                                        <p:tgtEl>
                                          <p:spTgt spid="20486"/>
                                        </p:tgtEl>
                                        <p:attrNameLst>
                                          <p:attrName>style.visibility</p:attrName>
                                        </p:attrNameLst>
                                      </p:cBhvr>
                                      <p:to>
                                        <p:strVal val="visible"/>
                                      </p:to>
                                    </p:set>
                                    <p:anim calcmode="lin" valueType="num">
                                      <p:cBhvr>
                                        <p:cTn id="76" dur="500" fill="hold"/>
                                        <p:tgtEl>
                                          <p:spTgt spid="20486"/>
                                        </p:tgtEl>
                                        <p:attrNameLst>
                                          <p:attrName>ppt_w</p:attrName>
                                        </p:attrNameLst>
                                      </p:cBhvr>
                                      <p:tavLst>
                                        <p:tav tm="0">
                                          <p:val>
                                            <p:fltVal val="0"/>
                                          </p:val>
                                        </p:tav>
                                        <p:tav tm="100000">
                                          <p:val>
                                            <p:strVal val="#ppt_w"/>
                                          </p:val>
                                        </p:tav>
                                      </p:tavLst>
                                    </p:anim>
                                    <p:anim calcmode="lin" valueType="num">
                                      <p:cBhvr>
                                        <p:cTn id="77" dur="500" fill="hold"/>
                                        <p:tgtEl>
                                          <p:spTgt spid="20486"/>
                                        </p:tgtEl>
                                        <p:attrNameLst>
                                          <p:attrName>ppt_h</p:attrName>
                                        </p:attrNameLst>
                                      </p:cBhvr>
                                      <p:tavLst>
                                        <p:tav tm="0">
                                          <p:val>
                                            <p:fltVal val="0"/>
                                          </p:val>
                                        </p:tav>
                                        <p:tav tm="100000">
                                          <p:val>
                                            <p:strVal val="#ppt_h"/>
                                          </p:val>
                                        </p:tav>
                                      </p:tavLst>
                                    </p:anim>
                                    <p:anim calcmode="lin" valueType="num">
                                      <p:cBhvr>
                                        <p:cTn id="78" dur="500" fill="hold"/>
                                        <p:tgtEl>
                                          <p:spTgt spid="20486"/>
                                        </p:tgtEl>
                                        <p:attrNameLst>
                                          <p:attrName>ppt_x</p:attrName>
                                        </p:attrNameLst>
                                      </p:cBhvr>
                                      <p:tavLst>
                                        <p:tav tm="0">
                                          <p:val>
                                            <p:fltVal val="0.5"/>
                                          </p:val>
                                        </p:tav>
                                        <p:tav tm="100000">
                                          <p:val>
                                            <p:strVal val="#ppt_x"/>
                                          </p:val>
                                        </p:tav>
                                      </p:tavLst>
                                    </p:anim>
                                    <p:anim calcmode="lin" valueType="num">
                                      <p:cBhvr>
                                        <p:cTn id="79" dur="500" fill="hold"/>
                                        <p:tgtEl>
                                          <p:spTgt spid="20486"/>
                                        </p:tgtEl>
                                        <p:attrNameLst>
                                          <p:attrName>ppt_y</p:attrName>
                                        </p:attrNameLst>
                                      </p:cBhvr>
                                      <p:tavLst>
                                        <p:tav tm="0">
                                          <p:val>
                                            <p:fltVal val="0.5"/>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23" presetClass="entr" presetSubtype="528" fill="hold" grpId="0" nodeType="clickEffect">
                                  <p:stCondLst>
                                    <p:cond delay="0"/>
                                  </p:stCondLst>
                                  <p:childTnLst>
                                    <p:set>
                                      <p:cBhvr>
                                        <p:cTn id="83" dur="1" fill="hold">
                                          <p:stCondLst>
                                            <p:cond delay="0"/>
                                          </p:stCondLst>
                                        </p:cTn>
                                        <p:tgtEl>
                                          <p:spTgt spid="20522"/>
                                        </p:tgtEl>
                                        <p:attrNameLst>
                                          <p:attrName>style.visibility</p:attrName>
                                        </p:attrNameLst>
                                      </p:cBhvr>
                                      <p:to>
                                        <p:strVal val="visible"/>
                                      </p:to>
                                    </p:set>
                                    <p:anim calcmode="lin" valueType="num">
                                      <p:cBhvr>
                                        <p:cTn id="84" dur="500" fill="hold"/>
                                        <p:tgtEl>
                                          <p:spTgt spid="20522"/>
                                        </p:tgtEl>
                                        <p:attrNameLst>
                                          <p:attrName>ppt_w</p:attrName>
                                        </p:attrNameLst>
                                      </p:cBhvr>
                                      <p:tavLst>
                                        <p:tav tm="0">
                                          <p:val>
                                            <p:fltVal val="0"/>
                                          </p:val>
                                        </p:tav>
                                        <p:tav tm="100000">
                                          <p:val>
                                            <p:strVal val="#ppt_w"/>
                                          </p:val>
                                        </p:tav>
                                      </p:tavLst>
                                    </p:anim>
                                    <p:anim calcmode="lin" valueType="num">
                                      <p:cBhvr>
                                        <p:cTn id="85" dur="500" fill="hold"/>
                                        <p:tgtEl>
                                          <p:spTgt spid="20522"/>
                                        </p:tgtEl>
                                        <p:attrNameLst>
                                          <p:attrName>ppt_h</p:attrName>
                                        </p:attrNameLst>
                                      </p:cBhvr>
                                      <p:tavLst>
                                        <p:tav tm="0">
                                          <p:val>
                                            <p:fltVal val="0"/>
                                          </p:val>
                                        </p:tav>
                                        <p:tav tm="100000">
                                          <p:val>
                                            <p:strVal val="#ppt_h"/>
                                          </p:val>
                                        </p:tav>
                                      </p:tavLst>
                                    </p:anim>
                                    <p:anim calcmode="lin" valueType="num">
                                      <p:cBhvr>
                                        <p:cTn id="86" dur="500" fill="hold"/>
                                        <p:tgtEl>
                                          <p:spTgt spid="20522"/>
                                        </p:tgtEl>
                                        <p:attrNameLst>
                                          <p:attrName>ppt_x</p:attrName>
                                        </p:attrNameLst>
                                      </p:cBhvr>
                                      <p:tavLst>
                                        <p:tav tm="0">
                                          <p:val>
                                            <p:fltVal val="0.5"/>
                                          </p:val>
                                        </p:tav>
                                        <p:tav tm="100000">
                                          <p:val>
                                            <p:strVal val="#ppt_x"/>
                                          </p:val>
                                        </p:tav>
                                      </p:tavLst>
                                    </p:anim>
                                    <p:anim calcmode="lin" valueType="num">
                                      <p:cBhvr>
                                        <p:cTn id="87" dur="500" fill="hold"/>
                                        <p:tgtEl>
                                          <p:spTgt spid="20522"/>
                                        </p:tgtEl>
                                        <p:attrNameLst>
                                          <p:attrName>ppt_y</p:attrName>
                                        </p:attrNameLst>
                                      </p:cBhvr>
                                      <p:tavLst>
                                        <p:tav tm="0">
                                          <p:val>
                                            <p:fltVal val="0.5"/>
                                          </p:val>
                                        </p:tav>
                                        <p:tav tm="100000">
                                          <p:val>
                                            <p:strVal val="#ppt_y"/>
                                          </p:val>
                                        </p:tav>
                                      </p:tavLst>
                                    </p:anim>
                                  </p:childTnLst>
                                </p:cTn>
                              </p:par>
                            </p:childTnLst>
                          </p:cTn>
                        </p:par>
                      </p:childTnLst>
                    </p:cTn>
                  </p:par>
                  <p:par>
                    <p:cTn id="88" fill="hold">
                      <p:stCondLst>
                        <p:cond delay="indefinite"/>
                      </p:stCondLst>
                      <p:childTnLst>
                        <p:par>
                          <p:cTn id="89" fill="hold">
                            <p:stCondLst>
                              <p:cond delay="0"/>
                            </p:stCondLst>
                            <p:childTnLst>
                              <p:par>
                                <p:cTn id="90" presetID="23" presetClass="entr" presetSubtype="528" fill="hold" grpId="0" nodeType="clickEffect">
                                  <p:stCondLst>
                                    <p:cond delay="0"/>
                                  </p:stCondLst>
                                  <p:childTnLst>
                                    <p:set>
                                      <p:cBhvr>
                                        <p:cTn id="91" dur="1" fill="hold">
                                          <p:stCondLst>
                                            <p:cond delay="0"/>
                                          </p:stCondLst>
                                        </p:cTn>
                                        <p:tgtEl>
                                          <p:spTgt spid="20523"/>
                                        </p:tgtEl>
                                        <p:attrNameLst>
                                          <p:attrName>style.visibility</p:attrName>
                                        </p:attrNameLst>
                                      </p:cBhvr>
                                      <p:to>
                                        <p:strVal val="visible"/>
                                      </p:to>
                                    </p:set>
                                    <p:anim calcmode="lin" valueType="num">
                                      <p:cBhvr>
                                        <p:cTn id="92" dur="500" fill="hold"/>
                                        <p:tgtEl>
                                          <p:spTgt spid="20523"/>
                                        </p:tgtEl>
                                        <p:attrNameLst>
                                          <p:attrName>ppt_w</p:attrName>
                                        </p:attrNameLst>
                                      </p:cBhvr>
                                      <p:tavLst>
                                        <p:tav tm="0">
                                          <p:val>
                                            <p:fltVal val="0"/>
                                          </p:val>
                                        </p:tav>
                                        <p:tav tm="100000">
                                          <p:val>
                                            <p:strVal val="#ppt_w"/>
                                          </p:val>
                                        </p:tav>
                                      </p:tavLst>
                                    </p:anim>
                                    <p:anim calcmode="lin" valueType="num">
                                      <p:cBhvr>
                                        <p:cTn id="93" dur="500" fill="hold"/>
                                        <p:tgtEl>
                                          <p:spTgt spid="20523"/>
                                        </p:tgtEl>
                                        <p:attrNameLst>
                                          <p:attrName>ppt_h</p:attrName>
                                        </p:attrNameLst>
                                      </p:cBhvr>
                                      <p:tavLst>
                                        <p:tav tm="0">
                                          <p:val>
                                            <p:fltVal val="0"/>
                                          </p:val>
                                        </p:tav>
                                        <p:tav tm="100000">
                                          <p:val>
                                            <p:strVal val="#ppt_h"/>
                                          </p:val>
                                        </p:tav>
                                      </p:tavLst>
                                    </p:anim>
                                    <p:anim calcmode="lin" valueType="num">
                                      <p:cBhvr>
                                        <p:cTn id="94" dur="500" fill="hold"/>
                                        <p:tgtEl>
                                          <p:spTgt spid="20523"/>
                                        </p:tgtEl>
                                        <p:attrNameLst>
                                          <p:attrName>ppt_x</p:attrName>
                                        </p:attrNameLst>
                                      </p:cBhvr>
                                      <p:tavLst>
                                        <p:tav tm="0">
                                          <p:val>
                                            <p:fltVal val="0.5"/>
                                          </p:val>
                                        </p:tav>
                                        <p:tav tm="100000">
                                          <p:val>
                                            <p:strVal val="#ppt_x"/>
                                          </p:val>
                                        </p:tav>
                                      </p:tavLst>
                                    </p:anim>
                                    <p:anim calcmode="lin" valueType="num">
                                      <p:cBhvr>
                                        <p:cTn id="95" dur="500" fill="hold"/>
                                        <p:tgtEl>
                                          <p:spTgt spid="20523"/>
                                        </p:tgtEl>
                                        <p:attrNameLst>
                                          <p:attrName>ppt_y</p:attrName>
                                        </p:attrNameLst>
                                      </p:cBhvr>
                                      <p:tavLst>
                                        <p:tav tm="0">
                                          <p:val>
                                            <p:fltVal val="0.5"/>
                                          </p:val>
                                        </p:tav>
                                        <p:tav tm="100000">
                                          <p:val>
                                            <p:strVal val="#ppt_y"/>
                                          </p:val>
                                        </p:tav>
                                      </p:tavLst>
                                    </p:anim>
                                  </p:childTnLst>
                                </p:cTn>
                              </p:par>
                            </p:childTnLst>
                          </p:cTn>
                        </p:par>
                      </p:childTnLst>
                    </p:cTn>
                  </p:par>
                  <p:par>
                    <p:cTn id="96" fill="hold">
                      <p:stCondLst>
                        <p:cond delay="indefinite"/>
                      </p:stCondLst>
                      <p:childTnLst>
                        <p:par>
                          <p:cTn id="97" fill="hold">
                            <p:stCondLst>
                              <p:cond delay="0"/>
                            </p:stCondLst>
                            <p:childTnLst>
                              <p:par>
                                <p:cTn id="98" presetID="2" presetClass="entr" presetSubtype="1" fill="hold" nodeType="clickEffect">
                                  <p:stCondLst>
                                    <p:cond delay="0"/>
                                  </p:stCondLst>
                                  <p:childTnLst>
                                    <p:set>
                                      <p:cBhvr>
                                        <p:cTn id="99" dur="1" fill="hold">
                                          <p:stCondLst>
                                            <p:cond delay="0"/>
                                          </p:stCondLst>
                                        </p:cTn>
                                        <p:tgtEl>
                                          <p:spTgt spid="10"/>
                                        </p:tgtEl>
                                        <p:attrNameLst>
                                          <p:attrName>style.visibility</p:attrName>
                                        </p:attrNameLst>
                                      </p:cBhvr>
                                      <p:to>
                                        <p:strVal val="visible"/>
                                      </p:to>
                                    </p:set>
                                    <p:anim calcmode="lin" valueType="num">
                                      <p:cBhvr additive="base">
                                        <p:cTn id="100" dur="500" fill="hold"/>
                                        <p:tgtEl>
                                          <p:spTgt spid="10"/>
                                        </p:tgtEl>
                                        <p:attrNameLst>
                                          <p:attrName>ppt_x</p:attrName>
                                        </p:attrNameLst>
                                      </p:cBhvr>
                                      <p:tavLst>
                                        <p:tav tm="0">
                                          <p:val>
                                            <p:strVal val="#ppt_x"/>
                                          </p:val>
                                        </p:tav>
                                        <p:tav tm="100000">
                                          <p:val>
                                            <p:strVal val="#ppt_x"/>
                                          </p:val>
                                        </p:tav>
                                      </p:tavLst>
                                    </p:anim>
                                    <p:anim calcmode="lin" valueType="num">
                                      <p:cBhvr additive="base">
                                        <p:cTn id="101" dur="500" fill="hold"/>
                                        <p:tgtEl>
                                          <p:spTgt spid="10"/>
                                        </p:tgtEl>
                                        <p:attrNameLst>
                                          <p:attrName>ppt_y</p:attrName>
                                        </p:attrNameLst>
                                      </p:cBhvr>
                                      <p:tavLst>
                                        <p:tav tm="0">
                                          <p:val>
                                            <p:strVal val="0-#ppt_h/2"/>
                                          </p:val>
                                        </p:tav>
                                        <p:tav tm="100000">
                                          <p:val>
                                            <p:strVal val="#ppt_y"/>
                                          </p:val>
                                        </p:tav>
                                      </p:tavLst>
                                    </p:anim>
                                  </p:childTnLst>
                                </p:cTn>
                              </p:par>
                            </p:childTnLst>
                          </p:cTn>
                        </p:par>
                      </p:childTnLst>
                    </p:cTn>
                  </p:par>
                  <p:par>
                    <p:cTn id="102" fill="hold">
                      <p:stCondLst>
                        <p:cond delay="indefinite"/>
                      </p:stCondLst>
                      <p:childTnLst>
                        <p:par>
                          <p:cTn id="103" fill="hold">
                            <p:stCondLst>
                              <p:cond delay="0"/>
                            </p:stCondLst>
                            <p:childTnLst>
                              <p:par>
                                <p:cTn id="104" presetID="23" presetClass="entr" presetSubtype="528" fill="hold" grpId="0" nodeType="clickEffect">
                                  <p:stCondLst>
                                    <p:cond delay="0"/>
                                  </p:stCondLst>
                                  <p:childTnLst>
                                    <p:set>
                                      <p:cBhvr>
                                        <p:cTn id="105" dur="1" fill="hold">
                                          <p:stCondLst>
                                            <p:cond delay="0"/>
                                          </p:stCondLst>
                                        </p:cTn>
                                        <p:tgtEl>
                                          <p:spTgt spid="51"/>
                                        </p:tgtEl>
                                        <p:attrNameLst>
                                          <p:attrName>style.visibility</p:attrName>
                                        </p:attrNameLst>
                                      </p:cBhvr>
                                      <p:to>
                                        <p:strVal val="visible"/>
                                      </p:to>
                                    </p:set>
                                    <p:anim calcmode="lin" valueType="num">
                                      <p:cBhvr>
                                        <p:cTn id="106" dur="500" fill="hold"/>
                                        <p:tgtEl>
                                          <p:spTgt spid="51"/>
                                        </p:tgtEl>
                                        <p:attrNameLst>
                                          <p:attrName>ppt_w</p:attrName>
                                        </p:attrNameLst>
                                      </p:cBhvr>
                                      <p:tavLst>
                                        <p:tav tm="0">
                                          <p:val>
                                            <p:fltVal val="0"/>
                                          </p:val>
                                        </p:tav>
                                        <p:tav tm="100000">
                                          <p:val>
                                            <p:strVal val="#ppt_w"/>
                                          </p:val>
                                        </p:tav>
                                      </p:tavLst>
                                    </p:anim>
                                    <p:anim calcmode="lin" valueType="num">
                                      <p:cBhvr>
                                        <p:cTn id="107" dur="500" fill="hold"/>
                                        <p:tgtEl>
                                          <p:spTgt spid="51"/>
                                        </p:tgtEl>
                                        <p:attrNameLst>
                                          <p:attrName>ppt_h</p:attrName>
                                        </p:attrNameLst>
                                      </p:cBhvr>
                                      <p:tavLst>
                                        <p:tav tm="0">
                                          <p:val>
                                            <p:fltVal val="0"/>
                                          </p:val>
                                        </p:tav>
                                        <p:tav tm="100000">
                                          <p:val>
                                            <p:strVal val="#ppt_h"/>
                                          </p:val>
                                        </p:tav>
                                      </p:tavLst>
                                    </p:anim>
                                    <p:anim calcmode="lin" valueType="num">
                                      <p:cBhvr>
                                        <p:cTn id="108" dur="500" fill="hold"/>
                                        <p:tgtEl>
                                          <p:spTgt spid="51"/>
                                        </p:tgtEl>
                                        <p:attrNameLst>
                                          <p:attrName>ppt_x</p:attrName>
                                        </p:attrNameLst>
                                      </p:cBhvr>
                                      <p:tavLst>
                                        <p:tav tm="0">
                                          <p:val>
                                            <p:fltVal val="0.5"/>
                                          </p:val>
                                        </p:tav>
                                        <p:tav tm="100000">
                                          <p:val>
                                            <p:strVal val="#ppt_x"/>
                                          </p:val>
                                        </p:tav>
                                      </p:tavLst>
                                    </p:anim>
                                    <p:anim calcmode="lin" valueType="num">
                                      <p:cBhvr>
                                        <p:cTn id="109" dur="500" fill="hold"/>
                                        <p:tgtEl>
                                          <p:spTgt spid="51"/>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2" grpId="0" animBg="1"/>
      <p:bldP spid="20484" grpId="0" autoUpdateAnimBg="0"/>
      <p:bldP spid="20486" grpId="0" autoUpdateAnimBg="0"/>
      <p:bldP spid="20522" grpId="0" autoUpdateAnimBg="0"/>
      <p:bldP spid="20523" grpId="0" autoUpdateAnimBg="0"/>
      <p:bldP spid="20487" grpId="0" autoUpdateAnimBg="0"/>
      <p:bldP spid="20506" grpId="0" animBg="1" autoUpdateAnimBg="0"/>
      <p:bldP spid="20521" grpId="0" autoUpdateAnimBg="0"/>
      <p:bldP spid="51" grpId="0" autoUpdateAnimBg="0"/>
    </p:bld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smtClean="0"/>
              <a:t>What is Response Analysis?</a:t>
            </a:r>
          </a:p>
        </p:txBody>
      </p:sp>
      <p:sp>
        <p:nvSpPr>
          <p:cNvPr id="3" name="Content Placeholder 2"/>
          <p:cNvSpPr>
            <a:spLocks noGrp="1"/>
          </p:cNvSpPr>
          <p:nvPr>
            <p:ph idx="1"/>
          </p:nvPr>
        </p:nvSpPr>
        <p:spPr>
          <a:xfrm>
            <a:off x="533400" y="1371600"/>
            <a:ext cx="8382000" cy="5105400"/>
          </a:xfrm>
        </p:spPr>
        <p:txBody>
          <a:bodyPr>
            <a:normAutofit fontScale="92500" lnSpcReduction="10000"/>
          </a:bodyPr>
          <a:lstStyle/>
          <a:p>
            <a:pPr>
              <a:defRPr/>
            </a:pPr>
            <a:r>
              <a:rPr lang="en-US" sz="3500" b="1" i="1" dirty="0" smtClean="0"/>
              <a:t>Process </a:t>
            </a:r>
            <a:r>
              <a:rPr lang="en-US" sz="3500" b="1" i="1" dirty="0" smtClean="0"/>
              <a:t>by which the objectives </a:t>
            </a:r>
            <a:r>
              <a:rPr lang="en-US" sz="3500" b="1" i="1" dirty="0" smtClean="0"/>
              <a:t>&amp;</a:t>
            </a:r>
            <a:r>
              <a:rPr lang="en-US" sz="3500" b="1" i="1" dirty="0" smtClean="0"/>
              <a:t> </a:t>
            </a:r>
            <a:r>
              <a:rPr lang="en-US" sz="3500" b="1" i="1" dirty="0" smtClean="0"/>
              <a:t>modality of program response options are determined, </a:t>
            </a:r>
            <a:r>
              <a:rPr lang="en-US" sz="3500" b="1" i="1" dirty="0" smtClean="0"/>
              <a:t>&amp;</a:t>
            </a:r>
            <a:r>
              <a:rPr lang="en-US" sz="3500" b="1" i="1" dirty="0" smtClean="0"/>
              <a:t> </a:t>
            </a:r>
            <a:r>
              <a:rPr lang="en-US" sz="3500" b="1" i="1" dirty="0" smtClean="0"/>
              <a:t>potentially harmful consequences are minimized</a:t>
            </a:r>
          </a:p>
          <a:p>
            <a:pPr>
              <a:defRPr/>
            </a:pPr>
            <a:r>
              <a:rPr lang="en-US" dirty="0" smtClean="0"/>
              <a:t>Evaluates what activities </a:t>
            </a:r>
            <a:r>
              <a:rPr lang="en-US" dirty="0" smtClean="0"/>
              <a:t>&amp;</a:t>
            </a:r>
            <a:r>
              <a:rPr lang="en-US" dirty="0" smtClean="0"/>
              <a:t> </a:t>
            </a:r>
            <a:r>
              <a:rPr lang="en-US" dirty="0" smtClean="0"/>
              <a:t>resource(s) will most effectively address a particular situation</a:t>
            </a:r>
          </a:p>
          <a:p>
            <a:pPr>
              <a:defRPr/>
            </a:pPr>
            <a:r>
              <a:rPr lang="en-US" dirty="0" smtClean="0"/>
              <a:t>Links information (early warning, market information, needs assessment) to appropriate response options</a:t>
            </a:r>
          </a:p>
          <a:p>
            <a:pPr>
              <a:defRPr/>
            </a:pPr>
            <a:r>
              <a:rPr lang="en-US" dirty="0" smtClean="0"/>
              <a:t>E</a:t>
            </a:r>
            <a:r>
              <a:rPr lang="en-US" dirty="0" smtClean="0"/>
              <a:t>vidence-based </a:t>
            </a:r>
            <a:r>
              <a:rPr lang="en-US" dirty="0" smtClean="0"/>
              <a:t>to support decision makers</a:t>
            </a:r>
          </a:p>
          <a:p>
            <a:pPr>
              <a:defRPr/>
            </a:pPr>
            <a:r>
              <a:rPr lang="en-US" dirty="0" smtClean="0"/>
              <a:t>Analyzes the likely impact of alternative responses</a:t>
            </a:r>
          </a:p>
          <a:p>
            <a:pPr>
              <a:defRPr/>
            </a:pPr>
            <a:endParaRPr lang="en-US" dirty="0" smtClean="0"/>
          </a:p>
          <a:p>
            <a:pPr>
              <a:defRPr/>
            </a:pPr>
            <a:endParaRPr lang="en-US" dirty="0" smtClean="0"/>
          </a:p>
          <a:p>
            <a:pPr>
              <a:defRPr/>
            </a:pPr>
            <a:endParaRPr lang="en-US" dirty="0"/>
          </a:p>
        </p:txBody>
      </p:sp>
    </p:spTree>
    <p:extLst>
      <p:ext uri="{BB962C8B-B14F-4D97-AF65-F5344CB8AC3E}">
        <p14:creationId xmlns:p14="http://schemas.microsoft.com/office/powerpoint/2010/main" xmlns="" val="3581573347"/>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smtClean="0"/>
              <a:t>Why the form of assistance matters</a:t>
            </a:r>
          </a:p>
        </p:txBody>
      </p:sp>
      <p:graphicFrame>
        <p:nvGraphicFramePr>
          <p:cNvPr id="2" name="Table 1"/>
          <p:cNvGraphicFramePr>
            <a:graphicFrameLocks noGrp="1"/>
          </p:cNvGraphicFramePr>
          <p:nvPr>
            <p:extLst>
              <p:ext uri="{D42A27DB-BD31-4B8C-83A1-F6EECF244321}">
                <p14:modId xmlns:p14="http://schemas.microsoft.com/office/powerpoint/2010/main" xmlns="" val="3772794571"/>
              </p:ext>
            </p:extLst>
          </p:nvPr>
        </p:nvGraphicFramePr>
        <p:xfrm>
          <a:off x="685800" y="1828800"/>
          <a:ext cx="7620000" cy="2214249"/>
        </p:xfrm>
        <a:graphic>
          <a:graphicData uri="http://schemas.openxmlformats.org/drawingml/2006/table">
            <a:tbl>
              <a:tblPr firstRow="1" bandRow="1">
                <a:tableStyleId>{5C22544A-7EE6-4342-B048-85BDC9FD1C3A}</a:tableStyleId>
              </a:tblPr>
              <a:tblGrid>
                <a:gridCol w="1809750"/>
                <a:gridCol w="2000250"/>
                <a:gridCol w="1905000"/>
                <a:gridCol w="1905000"/>
              </a:tblGrid>
              <a:tr h="739277">
                <a:tc>
                  <a:txBody>
                    <a:bodyPr/>
                    <a:lstStyle/>
                    <a:p>
                      <a:pPr algn="ctr"/>
                      <a:endParaRPr lang="en-US" sz="3600" dirty="0"/>
                    </a:p>
                  </a:txBody>
                  <a:tcPr/>
                </a:tc>
                <a:tc gridSpan="3">
                  <a:txBody>
                    <a:bodyPr/>
                    <a:lstStyle/>
                    <a:p>
                      <a:pPr algn="ctr"/>
                      <a:r>
                        <a:rPr lang="en-US" sz="3600" dirty="0" smtClean="0"/>
                        <a:t>Three pillars of food security</a:t>
                      </a:r>
                      <a:endParaRPr lang="en-US" sz="3600" dirty="0"/>
                    </a:p>
                  </a:txBody>
                  <a:tcPr/>
                </a:tc>
                <a:tc hMerge="1">
                  <a:txBody>
                    <a:bodyPr/>
                    <a:lstStyle/>
                    <a:p>
                      <a:endParaRPr lang="en-US" dirty="0"/>
                    </a:p>
                  </a:txBody>
                  <a:tcPr/>
                </a:tc>
                <a:tc hMerge="1">
                  <a:txBody>
                    <a:bodyPr/>
                    <a:lstStyle/>
                    <a:p>
                      <a:endParaRPr lang="en-US" dirty="0"/>
                    </a:p>
                  </a:txBody>
                  <a:tcPr/>
                </a:tc>
              </a:tr>
              <a:tr h="556123">
                <a:tc>
                  <a:txBody>
                    <a:bodyPr/>
                    <a:lstStyle/>
                    <a:p>
                      <a:pPr algn="ctr"/>
                      <a:endParaRPr lang="en-US" sz="2800" b="1" dirty="0"/>
                    </a:p>
                  </a:txBody>
                  <a:tcPr/>
                </a:tc>
                <a:tc>
                  <a:txBody>
                    <a:bodyPr/>
                    <a:lstStyle/>
                    <a:p>
                      <a:pPr algn="ctr"/>
                      <a:r>
                        <a:rPr lang="en-US" sz="2800" b="1" dirty="0" smtClean="0"/>
                        <a:t>Availability</a:t>
                      </a:r>
                      <a:endParaRPr lang="en-US" sz="2800" b="1" dirty="0"/>
                    </a:p>
                  </a:txBody>
                  <a:tcPr/>
                </a:tc>
                <a:tc>
                  <a:txBody>
                    <a:bodyPr/>
                    <a:lstStyle/>
                    <a:p>
                      <a:pPr algn="ctr"/>
                      <a:r>
                        <a:rPr lang="en-US" sz="2800" b="1" dirty="0" smtClean="0"/>
                        <a:t>Access</a:t>
                      </a:r>
                      <a:endParaRPr lang="en-US" sz="2800" b="1" dirty="0"/>
                    </a:p>
                  </a:txBody>
                  <a:tcPr/>
                </a:tc>
                <a:tc>
                  <a:txBody>
                    <a:bodyPr/>
                    <a:lstStyle/>
                    <a:p>
                      <a:pPr algn="ctr"/>
                      <a:r>
                        <a:rPr lang="en-US" sz="2800" b="1" dirty="0" smtClean="0"/>
                        <a:t>Utilization</a:t>
                      </a:r>
                      <a:endParaRPr lang="en-US" sz="2800" b="1" dirty="0"/>
                    </a:p>
                  </a:txBody>
                  <a:tcPr/>
                </a:tc>
              </a:tr>
              <a:tr h="918849">
                <a:tc>
                  <a:txBody>
                    <a:bodyPr/>
                    <a:lstStyle/>
                    <a:p>
                      <a:r>
                        <a:rPr lang="en-US" sz="1800" dirty="0" smtClean="0"/>
                        <a:t>Examples</a:t>
                      </a:r>
                      <a:endParaRPr lang="en-US" sz="1800"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bl>
          </a:graphicData>
        </a:graphic>
      </p:graphicFrame>
    </p:spTree>
    <p:extLst>
      <p:ext uri="{BB962C8B-B14F-4D97-AF65-F5344CB8AC3E}">
        <p14:creationId xmlns:p14="http://schemas.microsoft.com/office/powerpoint/2010/main" xmlns="" val="1911905151"/>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smtClean="0"/>
              <a:t>Why the form of assistance matters</a:t>
            </a:r>
          </a:p>
        </p:txBody>
      </p:sp>
      <p:graphicFrame>
        <p:nvGraphicFramePr>
          <p:cNvPr id="2" name="Table 1"/>
          <p:cNvGraphicFramePr>
            <a:graphicFrameLocks noGrp="1"/>
          </p:cNvGraphicFramePr>
          <p:nvPr>
            <p:extLst>
              <p:ext uri="{D42A27DB-BD31-4B8C-83A1-F6EECF244321}">
                <p14:modId xmlns:p14="http://schemas.microsoft.com/office/powerpoint/2010/main" xmlns="" val="401646822"/>
              </p:ext>
            </p:extLst>
          </p:nvPr>
        </p:nvGraphicFramePr>
        <p:xfrm>
          <a:off x="685800" y="1828800"/>
          <a:ext cx="7620000" cy="2214249"/>
        </p:xfrm>
        <a:graphic>
          <a:graphicData uri="http://schemas.openxmlformats.org/drawingml/2006/table">
            <a:tbl>
              <a:tblPr firstRow="1" bandRow="1">
                <a:tableStyleId>{5C22544A-7EE6-4342-B048-85BDC9FD1C3A}</a:tableStyleId>
              </a:tblPr>
              <a:tblGrid>
                <a:gridCol w="1809750"/>
                <a:gridCol w="2000250"/>
                <a:gridCol w="1905000"/>
                <a:gridCol w="1905000"/>
              </a:tblGrid>
              <a:tr h="739277">
                <a:tc>
                  <a:txBody>
                    <a:bodyPr/>
                    <a:lstStyle/>
                    <a:p>
                      <a:pPr algn="ctr"/>
                      <a:endParaRPr lang="en-US" sz="3600" dirty="0"/>
                    </a:p>
                  </a:txBody>
                  <a:tcPr/>
                </a:tc>
                <a:tc gridSpan="3">
                  <a:txBody>
                    <a:bodyPr/>
                    <a:lstStyle/>
                    <a:p>
                      <a:pPr algn="ctr"/>
                      <a:r>
                        <a:rPr lang="en-US" sz="3600" dirty="0" smtClean="0"/>
                        <a:t>Three pillars of food security</a:t>
                      </a:r>
                      <a:endParaRPr lang="en-US" sz="3600" dirty="0"/>
                    </a:p>
                  </a:txBody>
                  <a:tcPr/>
                </a:tc>
                <a:tc hMerge="1">
                  <a:txBody>
                    <a:bodyPr/>
                    <a:lstStyle/>
                    <a:p>
                      <a:endParaRPr lang="en-US" dirty="0"/>
                    </a:p>
                  </a:txBody>
                  <a:tcPr/>
                </a:tc>
                <a:tc hMerge="1">
                  <a:txBody>
                    <a:bodyPr/>
                    <a:lstStyle/>
                    <a:p>
                      <a:endParaRPr lang="en-US" dirty="0"/>
                    </a:p>
                  </a:txBody>
                  <a:tcPr/>
                </a:tc>
              </a:tr>
              <a:tr h="556123">
                <a:tc>
                  <a:txBody>
                    <a:bodyPr/>
                    <a:lstStyle/>
                    <a:p>
                      <a:pPr algn="ctr"/>
                      <a:endParaRPr lang="en-US" sz="2800" b="1" dirty="0"/>
                    </a:p>
                  </a:txBody>
                  <a:tcPr/>
                </a:tc>
                <a:tc>
                  <a:txBody>
                    <a:bodyPr/>
                    <a:lstStyle/>
                    <a:p>
                      <a:pPr algn="ctr"/>
                      <a:r>
                        <a:rPr lang="en-US" sz="2800" b="1" dirty="0" smtClean="0"/>
                        <a:t>Availability</a:t>
                      </a:r>
                      <a:endParaRPr lang="en-US" sz="2800" b="1" dirty="0"/>
                    </a:p>
                  </a:txBody>
                  <a:tcPr/>
                </a:tc>
                <a:tc>
                  <a:txBody>
                    <a:bodyPr/>
                    <a:lstStyle/>
                    <a:p>
                      <a:pPr algn="ctr"/>
                      <a:r>
                        <a:rPr lang="en-US" sz="2800" b="1" dirty="0" smtClean="0"/>
                        <a:t>Access</a:t>
                      </a:r>
                      <a:endParaRPr lang="en-US" sz="2800" b="1" dirty="0"/>
                    </a:p>
                  </a:txBody>
                  <a:tcPr/>
                </a:tc>
                <a:tc>
                  <a:txBody>
                    <a:bodyPr/>
                    <a:lstStyle/>
                    <a:p>
                      <a:pPr algn="ctr"/>
                      <a:r>
                        <a:rPr lang="en-US" sz="2800" b="1" dirty="0" smtClean="0"/>
                        <a:t>Utilization</a:t>
                      </a:r>
                      <a:endParaRPr lang="en-US" sz="2800" b="1" dirty="0"/>
                    </a:p>
                  </a:txBody>
                  <a:tcPr/>
                </a:tc>
              </a:tr>
              <a:tr h="918849">
                <a:tc>
                  <a:txBody>
                    <a:bodyPr/>
                    <a:lstStyle/>
                    <a:p>
                      <a:r>
                        <a:rPr lang="en-US" sz="1800" dirty="0" smtClean="0"/>
                        <a:t>Examples</a:t>
                      </a:r>
                      <a:endParaRPr lang="en-US" sz="1800" dirty="0"/>
                    </a:p>
                  </a:txBody>
                  <a:tcPr/>
                </a:tc>
                <a:tc>
                  <a:txBody>
                    <a:bodyPr/>
                    <a:lstStyle/>
                    <a:p>
                      <a:r>
                        <a:rPr lang="en-US" dirty="0" smtClean="0"/>
                        <a:t>Floods destroy food stocks</a:t>
                      </a:r>
                      <a:endParaRPr lang="en-US" dirty="0"/>
                    </a:p>
                  </a:txBody>
                  <a:tcPr/>
                </a:tc>
                <a:tc>
                  <a:txBody>
                    <a:bodyPr/>
                    <a:lstStyle/>
                    <a:p>
                      <a:r>
                        <a:rPr lang="en-US" dirty="0" smtClean="0"/>
                        <a:t>High food prices; lost income sources</a:t>
                      </a:r>
                      <a:endParaRPr lang="en-US" dirty="0"/>
                    </a:p>
                  </a:txBody>
                  <a:tcPr/>
                </a:tc>
                <a:tc>
                  <a:txBody>
                    <a:bodyPr/>
                    <a:lstStyle/>
                    <a:p>
                      <a:r>
                        <a:rPr lang="en-US" dirty="0" smtClean="0"/>
                        <a:t>Diarrhea</a:t>
                      </a:r>
                      <a:r>
                        <a:rPr lang="en-US" baseline="0" dirty="0" smtClean="0"/>
                        <a:t> due to worms</a:t>
                      </a:r>
                      <a:endParaRPr lang="en-US" dirty="0"/>
                    </a:p>
                  </a:txBody>
                  <a:tcPr/>
                </a:tc>
              </a:tr>
            </a:tbl>
          </a:graphicData>
        </a:graphic>
      </p:graphicFrame>
    </p:spTree>
    <p:extLst>
      <p:ext uri="{BB962C8B-B14F-4D97-AF65-F5344CB8AC3E}">
        <p14:creationId xmlns:p14="http://schemas.microsoft.com/office/powerpoint/2010/main" xmlns="" val="1046878073"/>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smtClean="0"/>
              <a:t>Why the form of assistance matters</a:t>
            </a:r>
          </a:p>
        </p:txBody>
      </p:sp>
      <p:graphicFrame>
        <p:nvGraphicFramePr>
          <p:cNvPr id="2" name="Table 1"/>
          <p:cNvGraphicFramePr>
            <a:graphicFrameLocks noGrp="1"/>
          </p:cNvGraphicFramePr>
          <p:nvPr>
            <p:extLst>
              <p:ext uri="{D42A27DB-BD31-4B8C-83A1-F6EECF244321}">
                <p14:modId xmlns:p14="http://schemas.microsoft.com/office/powerpoint/2010/main" xmlns="" val="1035984711"/>
              </p:ext>
            </p:extLst>
          </p:nvPr>
        </p:nvGraphicFramePr>
        <p:xfrm>
          <a:off x="685800" y="1828800"/>
          <a:ext cx="7620000" cy="3124200"/>
        </p:xfrm>
        <a:graphic>
          <a:graphicData uri="http://schemas.openxmlformats.org/drawingml/2006/table">
            <a:tbl>
              <a:tblPr firstRow="1" bandRow="1">
                <a:tableStyleId>{5C22544A-7EE6-4342-B048-85BDC9FD1C3A}</a:tableStyleId>
              </a:tblPr>
              <a:tblGrid>
                <a:gridCol w="1809750"/>
                <a:gridCol w="2000250"/>
                <a:gridCol w="1905000"/>
                <a:gridCol w="1905000"/>
              </a:tblGrid>
              <a:tr h="739277">
                <a:tc>
                  <a:txBody>
                    <a:bodyPr/>
                    <a:lstStyle/>
                    <a:p>
                      <a:pPr algn="ctr"/>
                      <a:endParaRPr lang="en-US" sz="3600" dirty="0"/>
                    </a:p>
                  </a:txBody>
                  <a:tcPr/>
                </a:tc>
                <a:tc gridSpan="3">
                  <a:txBody>
                    <a:bodyPr/>
                    <a:lstStyle/>
                    <a:p>
                      <a:pPr algn="ctr"/>
                      <a:r>
                        <a:rPr lang="en-US" sz="3600" dirty="0" smtClean="0"/>
                        <a:t>Three pillars of food security</a:t>
                      </a:r>
                      <a:endParaRPr lang="en-US" sz="3600" dirty="0"/>
                    </a:p>
                  </a:txBody>
                  <a:tcPr/>
                </a:tc>
                <a:tc hMerge="1">
                  <a:txBody>
                    <a:bodyPr/>
                    <a:lstStyle/>
                    <a:p>
                      <a:endParaRPr lang="en-US" dirty="0"/>
                    </a:p>
                  </a:txBody>
                  <a:tcPr/>
                </a:tc>
                <a:tc hMerge="1">
                  <a:txBody>
                    <a:bodyPr/>
                    <a:lstStyle/>
                    <a:p>
                      <a:endParaRPr lang="en-US" dirty="0"/>
                    </a:p>
                  </a:txBody>
                  <a:tcPr/>
                </a:tc>
              </a:tr>
              <a:tr h="556123">
                <a:tc>
                  <a:txBody>
                    <a:bodyPr/>
                    <a:lstStyle/>
                    <a:p>
                      <a:pPr algn="ctr"/>
                      <a:endParaRPr lang="en-US" sz="2800" b="1" dirty="0"/>
                    </a:p>
                  </a:txBody>
                  <a:tcPr/>
                </a:tc>
                <a:tc>
                  <a:txBody>
                    <a:bodyPr/>
                    <a:lstStyle/>
                    <a:p>
                      <a:pPr algn="ctr"/>
                      <a:r>
                        <a:rPr lang="en-US" sz="2800" b="1" dirty="0" smtClean="0"/>
                        <a:t>Availability</a:t>
                      </a:r>
                      <a:endParaRPr lang="en-US" sz="2800" b="1" dirty="0"/>
                    </a:p>
                  </a:txBody>
                  <a:tcPr/>
                </a:tc>
                <a:tc>
                  <a:txBody>
                    <a:bodyPr/>
                    <a:lstStyle/>
                    <a:p>
                      <a:pPr algn="ctr"/>
                      <a:r>
                        <a:rPr lang="en-US" sz="2800" b="1" dirty="0" smtClean="0"/>
                        <a:t>Access</a:t>
                      </a:r>
                      <a:endParaRPr lang="en-US" sz="2800" b="1" dirty="0"/>
                    </a:p>
                  </a:txBody>
                  <a:tcPr/>
                </a:tc>
                <a:tc>
                  <a:txBody>
                    <a:bodyPr/>
                    <a:lstStyle/>
                    <a:p>
                      <a:pPr algn="ctr"/>
                      <a:r>
                        <a:rPr lang="en-US" sz="2800" b="1" dirty="0" smtClean="0"/>
                        <a:t>Utilization</a:t>
                      </a:r>
                      <a:endParaRPr lang="en-US" sz="2800" b="1" dirty="0"/>
                    </a:p>
                  </a:txBody>
                  <a:tcPr/>
                </a:tc>
              </a:tr>
              <a:tr h="918849">
                <a:tc>
                  <a:txBody>
                    <a:bodyPr/>
                    <a:lstStyle/>
                    <a:p>
                      <a:r>
                        <a:rPr lang="en-US" sz="1800" dirty="0" smtClean="0"/>
                        <a:t>Examples</a:t>
                      </a:r>
                      <a:endParaRPr lang="en-US" sz="1800" dirty="0"/>
                    </a:p>
                  </a:txBody>
                  <a:tcPr/>
                </a:tc>
                <a:tc>
                  <a:txBody>
                    <a:bodyPr/>
                    <a:lstStyle/>
                    <a:p>
                      <a:r>
                        <a:rPr lang="en-US" dirty="0" smtClean="0"/>
                        <a:t>Floods destroy food stocks</a:t>
                      </a:r>
                      <a:endParaRPr lang="en-US" dirty="0"/>
                    </a:p>
                  </a:txBody>
                  <a:tcPr/>
                </a:tc>
                <a:tc>
                  <a:txBody>
                    <a:bodyPr/>
                    <a:lstStyle/>
                    <a:p>
                      <a:r>
                        <a:rPr lang="en-US" dirty="0" smtClean="0"/>
                        <a:t>High food prices; lost income sources</a:t>
                      </a:r>
                      <a:endParaRPr lang="en-US" dirty="0"/>
                    </a:p>
                  </a:txBody>
                  <a:tcPr/>
                </a:tc>
                <a:tc>
                  <a:txBody>
                    <a:bodyPr/>
                    <a:lstStyle/>
                    <a:p>
                      <a:r>
                        <a:rPr lang="en-US" dirty="0" smtClean="0"/>
                        <a:t>Diarrhea</a:t>
                      </a:r>
                      <a:r>
                        <a:rPr lang="en-US" baseline="0" dirty="0" smtClean="0"/>
                        <a:t> due to worms</a:t>
                      </a:r>
                      <a:endParaRPr lang="en-US" dirty="0"/>
                    </a:p>
                  </a:txBody>
                  <a:tcPr/>
                </a:tc>
              </a:tr>
              <a:tr h="909951">
                <a:tc>
                  <a:txBody>
                    <a:bodyPr/>
                    <a:lstStyle/>
                    <a:p>
                      <a:r>
                        <a:rPr lang="en-US" sz="1800" dirty="0" smtClean="0"/>
                        <a:t>Possible response option</a:t>
                      </a:r>
                      <a:endParaRPr lang="en-US" sz="1800"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bl>
          </a:graphicData>
        </a:graphic>
      </p:graphicFrame>
    </p:spTree>
    <p:extLst>
      <p:ext uri="{BB962C8B-B14F-4D97-AF65-F5344CB8AC3E}">
        <p14:creationId xmlns:p14="http://schemas.microsoft.com/office/powerpoint/2010/main" xmlns="" val="1526447887"/>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smtClean="0"/>
              <a:t>Why the form of assistance matters</a:t>
            </a:r>
          </a:p>
        </p:txBody>
      </p:sp>
      <p:graphicFrame>
        <p:nvGraphicFramePr>
          <p:cNvPr id="2" name="Table 1"/>
          <p:cNvGraphicFramePr>
            <a:graphicFrameLocks noGrp="1"/>
          </p:cNvGraphicFramePr>
          <p:nvPr>
            <p:extLst>
              <p:ext uri="{D42A27DB-BD31-4B8C-83A1-F6EECF244321}">
                <p14:modId xmlns:p14="http://schemas.microsoft.com/office/powerpoint/2010/main" xmlns="" val="2308054639"/>
              </p:ext>
            </p:extLst>
          </p:nvPr>
        </p:nvGraphicFramePr>
        <p:xfrm>
          <a:off x="685800" y="1828800"/>
          <a:ext cx="7620000" cy="3128649"/>
        </p:xfrm>
        <a:graphic>
          <a:graphicData uri="http://schemas.openxmlformats.org/drawingml/2006/table">
            <a:tbl>
              <a:tblPr firstRow="1" bandRow="1">
                <a:tableStyleId>{5C22544A-7EE6-4342-B048-85BDC9FD1C3A}</a:tableStyleId>
              </a:tblPr>
              <a:tblGrid>
                <a:gridCol w="1809750"/>
                <a:gridCol w="2000250"/>
                <a:gridCol w="1905000"/>
                <a:gridCol w="1905000"/>
              </a:tblGrid>
              <a:tr h="739277">
                <a:tc>
                  <a:txBody>
                    <a:bodyPr/>
                    <a:lstStyle/>
                    <a:p>
                      <a:pPr algn="ctr"/>
                      <a:endParaRPr lang="en-US" sz="3600" dirty="0"/>
                    </a:p>
                  </a:txBody>
                  <a:tcPr/>
                </a:tc>
                <a:tc gridSpan="3">
                  <a:txBody>
                    <a:bodyPr/>
                    <a:lstStyle/>
                    <a:p>
                      <a:pPr algn="ctr"/>
                      <a:r>
                        <a:rPr lang="en-US" sz="3600" dirty="0" smtClean="0"/>
                        <a:t>Three pillars of food security</a:t>
                      </a:r>
                      <a:endParaRPr lang="en-US" sz="3600" dirty="0"/>
                    </a:p>
                  </a:txBody>
                  <a:tcPr/>
                </a:tc>
                <a:tc hMerge="1">
                  <a:txBody>
                    <a:bodyPr/>
                    <a:lstStyle/>
                    <a:p>
                      <a:endParaRPr lang="en-US" dirty="0"/>
                    </a:p>
                  </a:txBody>
                  <a:tcPr/>
                </a:tc>
                <a:tc hMerge="1">
                  <a:txBody>
                    <a:bodyPr/>
                    <a:lstStyle/>
                    <a:p>
                      <a:endParaRPr lang="en-US" dirty="0"/>
                    </a:p>
                  </a:txBody>
                  <a:tcPr/>
                </a:tc>
              </a:tr>
              <a:tr h="556123">
                <a:tc>
                  <a:txBody>
                    <a:bodyPr/>
                    <a:lstStyle/>
                    <a:p>
                      <a:pPr algn="ctr"/>
                      <a:endParaRPr lang="en-US" sz="2800" b="1" dirty="0"/>
                    </a:p>
                  </a:txBody>
                  <a:tcPr/>
                </a:tc>
                <a:tc>
                  <a:txBody>
                    <a:bodyPr/>
                    <a:lstStyle/>
                    <a:p>
                      <a:pPr algn="ctr"/>
                      <a:r>
                        <a:rPr lang="en-US" sz="2800" b="1" dirty="0" smtClean="0"/>
                        <a:t>Availability</a:t>
                      </a:r>
                      <a:endParaRPr lang="en-US" sz="2800" b="1" dirty="0"/>
                    </a:p>
                  </a:txBody>
                  <a:tcPr/>
                </a:tc>
                <a:tc>
                  <a:txBody>
                    <a:bodyPr/>
                    <a:lstStyle/>
                    <a:p>
                      <a:pPr algn="ctr"/>
                      <a:r>
                        <a:rPr lang="en-US" sz="2800" b="1" dirty="0" smtClean="0"/>
                        <a:t>Access</a:t>
                      </a:r>
                      <a:endParaRPr lang="en-US" sz="2800" b="1" dirty="0"/>
                    </a:p>
                  </a:txBody>
                  <a:tcPr/>
                </a:tc>
                <a:tc>
                  <a:txBody>
                    <a:bodyPr/>
                    <a:lstStyle/>
                    <a:p>
                      <a:pPr algn="ctr"/>
                      <a:r>
                        <a:rPr lang="en-US" sz="2800" b="1" dirty="0" smtClean="0"/>
                        <a:t>Utilization</a:t>
                      </a:r>
                      <a:endParaRPr lang="en-US" sz="2800" b="1" dirty="0"/>
                    </a:p>
                  </a:txBody>
                  <a:tcPr/>
                </a:tc>
              </a:tr>
              <a:tr h="918849">
                <a:tc>
                  <a:txBody>
                    <a:bodyPr/>
                    <a:lstStyle/>
                    <a:p>
                      <a:r>
                        <a:rPr lang="en-US" sz="1800" dirty="0" smtClean="0"/>
                        <a:t>Examples</a:t>
                      </a:r>
                      <a:endParaRPr lang="en-US" sz="1800" dirty="0"/>
                    </a:p>
                  </a:txBody>
                  <a:tcPr/>
                </a:tc>
                <a:tc>
                  <a:txBody>
                    <a:bodyPr/>
                    <a:lstStyle/>
                    <a:p>
                      <a:r>
                        <a:rPr lang="en-US" dirty="0" smtClean="0"/>
                        <a:t>Floods destroy food stocks</a:t>
                      </a:r>
                      <a:endParaRPr lang="en-US" dirty="0"/>
                    </a:p>
                  </a:txBody>
                  <a:tcPr/>
                </a:tc>
                <a:tc>
                  <a:txBody>
                    <a:bodyPr/>
                    <a:lstStyle/>
                    <a:p>
                      <a:r>
                        <a:rPr lang="en-US" dirty="0" smtClean="0"/>
                        <a:t>High food prices; lost income sources</a:t>
                      </a:r>
                      <a:endParaRPr lang="en-US" dirty="0"/>
                    </a:p>
                  </a:txBody>
                  <a:tcPr/>
                </a:tc>
                <a:tc>
                  <a:txBody>
                    <a:bodyPr/>
                    <a:lstStyle/>
                    <a:p>
                      <a:r>
                        <a:rPr lang="en-US" dirty="0" smtClean="0"/>
                        <a:t>Diarrhea</a:t>
                      </a:r>
                      <a:r>
                        <a:rPr lang="en-US" baseline="0" dirty="0" smtClean="0"/>
                        <a:t> due to worms</a:t>
                      </a:r>
                      <a:endParaRPr lang="en-US" dirty="0"/>
                    </a:p>
                  </a:txBody>
                  <a:tcPr/>
                </a:tc>
              </a:tr>
              <a:tr h="909951">
                <a:tc>
                  <a:txBody>
                    <a:bodyPr/>
                    <a:lstStyle/>
                    <a:p>
                      <a:r>
                        <a:rPr lang="en-US" sz="1800" dirty="0" smtClean="0"/>
                        <a:t>Possible response option</a:t>
                      </a:r>
                      <a:endParaRPr lang="en-US" sz="1800" dirty="0"/>
                    </a:p>
                  </a:txBody>
                  <a:tcPr/>
                </a:tc>
                <a:tc>
                  <a:txBody>
                    <a:bodyPr/>
                    <a:lstStyle/>
                    <a:p>
                      <a:r>
                        <a:rPr lang="en-US" dirty="0" smtClean="0"/>
                        <a:t>Food aid</a:t>
                      </a:r>
                      <a:endParaRPr lang="en-US" dirty="0"/>
                    </a:p>
                  </a:txBody>
                  <a:tcPr/>
                </a:tc>
                <a:tc>
                  <a:txBody>
                    <a:bodyPr/>
                    <a:lstStyle/>
                    <a:p>
                      <a:r>
                        <a:rPr lang="en-US" dirty="0" smtClean="0"/>
                        <a:t>Cash or</a:t>
                      </a:r>
                      <a:r>
                        <a:rPr lang="en-US" baseline="0" dirty="0" smtClean="0"/>
                        <a:t> vouchers; Vocational training</a:t>
                      </a:r>
                      <a:endParaRPr lang="en-US" dirty="0"/>
                    </a:p>
                  </a:txBody>
                  <a:tcPr/>
                </a:tc>
                <a:tc>
                  <a:txBody>
                    <a:bodyPr/>
                    <a:lstStyle/>
                    <a:p>
                      <a:r>
                        <a:rPr lang="en-US" baseline="0" dirty="0" smtClean="0"/>
                        <a:t>De-worming; clean water sources</a:t>
                      </a:r>
                      <a:endParaRPr lang="en-US" dirty="0"/>
                    </a:p>
                  </a:txBody>
                  <a:tcPr/>
                </a:tc>
              </a:tr>
            </a:tbl>
          </a:graphicData>
        </a:graphic>
      </p:graphicFrame>
    </p:spTree>
    <p:extLst>
      <p:ext uri="{BB962C8B-B14F-4D97-AF65-F5344CB8AC3E}">
        <p14:creationId xmlns:p14="http://schemas.microsoft.com/office/powerpoint/2010/main" xmlns="" val="1778678376"/>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smtClean="0"/>
              <a:t>Why the form of assistance matters</a:t>
            </a:r>
          </a:p>
        </p:txBody>
      </p:sp>
      <p:graphicFrame>
        <p:nvGraphicFramePr>
          <p:cNvPr id="2" name="Table 1"/>
          <p:cNvGraphicFramePr>
            <a:graphicFrameLocks noGrp="1"/>
          </p:cNvGraphicFramePr>
          <p:nvPr>
            <p:extLst>
              <p:ext uri="{D42A27DB-BD31-4B8C-83A1-F6EECF244321}">
                <p14:modId xmlns:p14="http://schemas.microsoft.com/office/powerpoint/2010/main" xmlns="" val="3848761951"/>
              </p:ext>
            </p:extLst>
          </p:nvPr>
        </p:nvGraphicFramePr>
        <p:xfrm>
          <a:off x="685800" y="1828800"/>
          <a:ext cx="7620000" cy="4222332"/>
        </p:xfrm>
        <a:graphic>
          <a:graphicData uri="http://schemas.openxmlformats.org/drawingml/2006/table">
            <a:tbl>
              <a:tblPr firstRow="1" bandRow="1">
                <a:tableStyleId>{5C22544A-7EE6-4342-B048-85BDC9FD1C3A}</a:tableStyleId>
              </a:tblPr>
              <a:tblGrid>
                <a:gridCol w="1809750"/>
                <a:gridCol w="2000250"/>
                <a:gridCol w="1905000"/>
                <a:gridCol w="1905000"/>
              </a:tblGrid>
              <a:tr h="739277">
                <a:tc>
                  <a:txBody>
                    <a:bodyPr/>
                    <a:lstStyle/>
                    <a:p>
                      <a:pPr algn="ctr"/>
                      <a:endParaRPr lang="en-US" sz="3600" dirty="0"/>
                    </a:p>
                  </a:txBody>
                  <a:tcPr/>
                </a:tc>
                <a:tc gridSpan="3">
                  <a:txBody>
                    <a:bodyPr/>
                    <a:lstStyle/>
                    <a:p>
                      <a:pPr algn="ctr"/>
                      <a:r>
                        <a:rPr lang="en-US" sz="3600" dirty="0" smtClean="0"/>
                        <a:t>Three pillars of food security</a:t>
                      </a:r>
                      <a:endParaRPr lang="en-US" sz="3600" dirty="0"/>
                    </a:p>
                  </a:txBody>
                  <a:tcPr/>
                </a:tc>
                <a:tc hMerge="1">
                  <a:txBody>
                    <a:bodyPr/>
                    <a:lstStyle/>
                    <a:p>
                      <a:endParaRPr lang="en-US" dirty="0"/>
                    </a:p>
                  </a:txBody>
                  <a:tcPr/>
                </a:tc>
                <a:tc hMerge="1">
                  <a:txBody>
                    <a:bodyPr/>
                    <a:lstStyle/>
                    <a:p>
                      <a:endParaRPr lang="en-US" dirty="0"/>
                    </a:p>
                  </a:txBody>
                  <a:tcPr/>
                </a:tc>
              </a:tr>
              <a:tr h="556123">
                <a:tc>
                  <a:txBody>
                    <a:bodyPr/>
                    <a:lstStyle/>
                    <a:p>
                      <a:pPr algn="ctr"/>
                      <a:endParaRPr lang="en-US" sz="2800" b="1" dirty="0"/>
                    </a:p>
                  </a:txBody>
                  <a:tcPr/>
                </a:tc>
                <a:tc>
                  <a:txBody>
                    <a:bodyPr/>
                    <a:lstStyle/>
                    <a:p>
                      <a:pPr algn="ctr"/>
                      <a:r>
                        <a:rPr lang="en-US" sz="2800" b="1" dirty="0" smtClean="0"/>
                        <a:t>Availability</a:t>
                      </a:r>
                      <a:endParaRPr lang="en-US" sz="2800" b="1" dirty="0"/>
                    </a:p>
                  </a:txBody>
                  <a:tcPr/>
                </a:tc>
                <a:tc>
                  <a:txBody>
                    <a:bodyPr/>
                    <a:lstStyle/>
                    <a:p>
                      <a:pPr algn="ctr"/>
                      <a:r>
                        <a:rPr lang="en-US" sz="2800" b="1" dirty="0" smtClean="0"/>
                        <a:t>Access</a:t>
                      </a:r>
                      <a:endParaRPr lang="en-US" sz="2800" b="1" dirty="0"/>
                    </a:p>
                  </a:txBody>
                  <a:tcPr/>
                </a:tc>
                <a:tc>
                  <a:txBody>
                    <a:bodyPr/>
                    <a:lstStyle/>
                    <a:p>
                      <a:pPr algn="ctr"/>
                      <a:r>
                        <a:rPr lang="en-US" sz="2800" b="1" dirty="0" smtClean="0"/>
                        <a:t>Utilization</a:t>
                      </a:r>
                      <a:endParaRPr lang="en-US" sz="2800" b="1" dirty="0"/>
                    </a:p>
                  </a:txBody>
                  <a:tcPr/>
                </a:tc>
              </a:tr>
              <a:tr h="918849">
                <a:tc>
                  <a:txBody>
                    <a:bodyPr/>
                    <a:lstStyle/>
                    <a:p>
                      <a:r>
                        <a:rPr lang="en-US" sz="1800" dirty="0" smtClean="0"/>
                        <a:t>Examples</a:t>
                      </a:r>
                      <a:endParaRPr lang="en-US" sz="1800" dirty="0"/>
                    </a:p>
                  </a:txBody>
                  <a:tcPr/>
                </a:tc>
                <a:tc>
                  <a:txBody>
                    <a:bodyPr/>
                    <a:lstStyle/>
                    <a:p>
                      <a:r>
                        <a:rPr lang="en-US" dirty="0" smtClean="0"/>
                        <a:t>Floods destroy food stocks</a:t>
                      </a:r>
                      <a:endParaRPr lang="en-US" dirty="0"/>
                    </a:p>
                  </a:txBody>
                  <a:tcPr/>
                </a:tc>
                <a:tc>
                  <a:txBody>
                    <a:bodyPr/>
                    <a:lstStyle/>
                    <a:p>
                      <a:r>
                        <a:rPr lang="en-US" dirty="0" smtClean="0"/>
                        <a:t>High food prices; lost income sources</a:t>
                      </a:r>
                      <a:endParaRPr lang="en-US" dirty="0"/>
                    </a:p>
                  </a:txBody>
                  <a:tcPr/>
                </a:tc>
                <a:tc>
                  <a:txBody>
                    <a:bodyPr/>
                    <a:lstStyle/>
                    <a:p>
                      <a:r>
                        <a:rPr lang="en-US" dirty="0" smtClean="0"/>
                        <a:t>Diarrhea</a:t>
                      </a:r>
                      <a:r>
                        <a:rPr lang="en-US" baseline="0" dirty="0" smtClean="0"/>
                        <a:t> due to worms</a:t>
                      </a:r>
                      <a:endParaRPr lang="en-US" dirty="0"/>
                    </a:p>
                  </a:txBody>
                  <a:tcPr/>
                </a:tc>
              </a:tr>
              <a:tr h="909951">
                <a:tc>
                  <a:txBody>
                    <a:bodyPr/>
                    <a:lstStyle/>
                    <a:p>
                      <a:r>
                        <a:rPr lang="en-US" sz="1800" dirty="0" smtClean="0"/>
                        <a:t>Possible response option</a:t>
                      </a:r>
                      <a:endParaRPr lang="en-US" sz="1800" dirty="0"/>
                    </a:p>
                  </a:txBody>
                  <a:tcPr/>
                </a:tc>
                <a:tc>
                  <a:txBody>
                    <a:bodyPr/>
                    <a:lstStyle/>
                    <a:p>
                      <a:r>
                        <a:rPr lang="en-US" dirty="0" smtClean="0"/>
                        <a:t>Food aid</a:t>
                      </a:r>
                      <a:endParaRPr lang="en-US" dirty="0"/>
                    </a:p>
                  </a:txBody>
                  <a:tcPr/>
                </a:tc>
                <a:tc>
                  <a:txBody>
                    <a:bodyPr/>
                    <a:lstStyle/>
                    <a:p>
                      <a:r>
                        <a:rPr lang="en-US" dirty="0" smtClean="0"/>
                        <a:t>Cash or</a:t>
                      </a:r>
                      <a:r>
                        <a:rPr lang="en-US" baseline="0" dirty="0" smtClean="0"/>
                        <a:t> vouchers; Vocational training</a:t>
                      </a:r>
                      <a:endParaRPr lang="en-US" dirty="0"/>
                    </a:p>
                  </a:txBody>
                  <a:tcPr/>
                </a:tc>
                <a:tc>
                  <a:txBody>
                    <a:bodyPr/>
                    <a:lstStyle/>
                    <a:p>
                      <a:r>
                        <a:rPr lang="en-US" baseline="0" dirty="0" smtClean="0"/>
                        <a:t>De-worming; clean water sources</a:t>
                      </a:r>
                      <a:endParaRPr lang="en-US" dirty="0"/>
                    </a:p>
                  </a:txBody>
                  <a:tcPr/>
                </a:tc>
              </a:tr>
              <a:tr h="1093683">
                <a:tc>
                  <a:txBody>
                    <a:bodyPr/>
                    <a:lstStyle/>
                    <a:p>
                      <a:r>
                        <a:rPr lang="en-US" sz="1800" dirty="0" smtClean="0"/>
                        <a:t>Impact of wrong response</a:t>
                      </a:r>
                      <a:endParaRPr lang="en-US" sz="1800"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bl>
          </a:graphicData>
        </a:graphic>
      </p:graphicFrame>
    </p:spTree>
    <p:extLst>
      <p:ext uri="{BB962C8B-B14F-4D97-AF65-F5344CB8AC3E}">
        <p14:creationId xmlns:p14="http://schemas.microsoft.com/office/powerpoint/2010/main" xmlns="" val="1526447887"/>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smtClean="0"/>
              <a:t>Why the form of assistance matters</a:t>
            </a:r>
          </a:p>
        </p:txBody>
      </p:sp>
      <p:graphicFrame>
        <p:nvGraphicFramePr>
          <p:cNvPr id="2" name="Table 1"/>
          <p:cNvGraphicFramePr>
            <a:graphicFrameLocks noGrp="1"/>
          </p:cNvGraphicFramePr>
          <p:nvPr>
            <p:extLst>
              <p:ext uri="{D42A27DB-BD31-4B8C-83A1-F6EECF244321}">
                <p14:modId xmlns:p14="http://schemas.microsoft.com/office/powerpoint/2010/main" xmlns="" val="3943404380"/>
              </p:ext>
            </p:extLst>
          </p:nvPr>
        </p:nvGraphicFramePr>
        <p:xfrm>
          <a:off x="685800" y="1828800"/>
          <a:ext cx="7620000" cy="4222332"/>
        </p:xfrm>
        <a:graphic>
          <a:graphicData uri="http://schemas.openxmlformats.org/drawingml/2006/table">
            <a:tbl>
              <a:tblPr firstRow="1" bandRow="1">
                <a:tableStyleId>{5C22544A-7EE6-4342-B048-85BDC9FD1C3A}</a:tableStyleId>
              </a:tblPr>
              <a:tblGrid>
                <a:gridCol w="1809750"/>
                <a:gridCol w="2000250"/>
                <a:gridCol w="1905000"/>
                <a:gridCol w="1905000"/>
              </a:tblGrid>
              <a:tr h="739277">
                <a:tc>
                  <a:txBody>
                    <a:bodyPr/>
                    <a:lstStyle/>
                    <a:p>
                      <a:pPr algn="ctr"/>
                      <a:endParaRPr lang="en-US" sz="3600" dirty="0"/>
                    </a:p>
                  </a:txBody>
                  <a:tcPr/>
                </a:tc>
                <a:tc gridSpan="3">
                  <a:txBody>
                    <a:bodyPr/>
                    <a:lstStyle/>
                    <a:p>
                      <a:pPr algn="ctr"/>
                      <a:r>
                        <a:rPr lang="en-US" sz="3600" dirty="0" smtClean="0"/>
                        <a:t>Three pillars of food security</a:t>
                      </a:r>
                      <a:endParaRPr lang="en-US" sz="3600" dirty="0"/>
                    </a:p>
                  </a:txBody>
                  <a:tcPr/>
                </a:tc>
                <a:tc hMerge="1">
                  <a:txBody>
                    <a:bodyPr/>
                    <a:lstStyle/>
                    <a:p>
                      <a:endParaRPr lang="en-US" dirty="0"/>
                    </a:p>
                  </a:txBody>
                  <a:tcPr/>
                </a:tc>
                <a:tc hMerge="1">
                  <a:txBody>
                    <a:bodyPr/>
                    <a:lstStyle/>
                    <a:p>
                      <a:endParaRPr lang="en-US" dirty="0"/>
                    </a:p>
                  </a:txBody>
                  <a:tcPr/>
                </a:tc>
              </a:tr>
              <a:tr h="556123">
                <a:tc>
                  <a:txBody>
                    <a:bodyPr/>
                    <a:lstStyle/>
                    <a:p>
                      <a:pPr algn="ctr"/>
                      <a:endParaRPr lang="en-US" sz="2800" b="1" dirty="0"/>
                    </a:p>
                  </a:txBody>
                  <a:tcPr/>
                </a:tc>
                <a:tc>
                  <a:txBody>
                    <a:bodyPr/>
                    <a:lstStyle/>
                    <a:p>
                      <a:pPr algn="ctr"/>
                      <a:r>
                        <a:rPr lang="en-US" sz="2800" b="1" dirty="0" smtClean="0"/>
                        <a:t>Availability</a:t>
                      </a:r>
                      <a:endParaRPr lang="en-US" sz="2800" b="1" dirty="0"/>
                    </a:p>
                  </a:txBody>
                  <a:tcPr/>
                </a:tc>
                <a:tc>
                  <a:txBody>
                    <a:bodyPr/>
                    <a:lstStyle/>
                    <a:p>
                      <a:pPr algn="ctr"/>
                      <a:r>
                        <a:rPr lang="en-US" sz="2800" b="1" dirty="0" smtClean="0"/>
                        <a:t>Access</a:t>
                      </a:r>
                      <a:endParaRPr lang="en-US" sz="2800" b="1" dirty="0"/>
                    </a:p>
                  </a:txBody>
                  <a:tcPr/>
                </a:tc>
                <a:tc>
                  <a:txBody>
                    <a:bodyPr/>
                    <a:lstStyle/>
                    <a:p>
                      <a:pPr algn="ctr"/>
                      <a:r>
                        <a:rPr lang="en-US" sz="2800" b="1" dirty="0" smtClean="0"/>
                        <a:t>Utilization</a:t>
                      </a:r>
                      <a:endParaRPr lang="en-US" sz="2800" b="1" dirty="0"/>
                    </a:p>
                  </a:txBody>
                  <a:tcPr/>
                </a:tc>
              </a:tr>
              <a:tr h="918849">
                <a:tc>
                  <a:txBody>
                    <a:bodyPr/>
                    <a:lstStyle/>
                    <a:p>
                      <a:r>
                        <a:rPr lang="en-US" sz="1800" dirty="0" smtClean="0"/>
                        <a:t>Examples</a:t>
                      </a:r>
                      <a:endParaRPr lang="en-US" sz="1800" dirty="0"/>
                    </a:p>
                  </a:txBody>
                  <a:tcPr/>
                </a:tc>
                <a:tc>
                  <a:txBody>
                    <a:bodyPr/>
                    <a:lstStyle/>
                    <a:p>
                      <a:r>
                        <a:rPr lang="en-US" dirty="0" smtClean="0"/>
                        <a:t>Floods destroy food stocks</a:t>
                      </a:r>
                      <a:endParaRPr lang="en-US" dirty="0"/>
                    </a:p>
                  </a:txBody>
                  <a:tcPr/>
                </a:tc>
                <a:tc>
                  <a:txBody>
                    <a:bodyPr/>
                    <a:lstStyle/>
                    <a:p>
                      <a:r>
                        <a:rPr lang="en-US" dirty="0" smtClean="0"/>
                        <a:t>High food prices; lost income sources</a:t>
                      </a:r>
                      <a:endParaRPr lang="en-US" dirty="0"/>
                    </a:p>
                  </a:txBody>
                  <a:tcPr/>
                </a:tc>
                <a:tc>
                  <a:txBody>
                    <a:bodyPr/>
                    <a:lstStyle/>
                    <a:p>
                      <a:r>
                        <a:rPr lang="en-US" dirty="0" smtClean="0"/>
                        <a:t>Diarrhea</a:t>
                      </a:r>
                      <a:r>
                        <a:rPr lang="en-US" baseline="0" dirty="0" smtClean="0"/>
                        <a:t> due to worms</a:t>
                      </a:r>
                      <a:endParaRPr lang="en-US" dirty="0"/>
                    </a:p>
                  </a:txBody>
                  <a:tcPr/>
                </a:tc>
              </a:tr>
              <a:tr h="909951">
                <a:tc>
                  <a:txBody>
                    <a:bodyPr/>
                    <a:lstStyle/>
                    <a:p>
                      <a:r>
                        <a:rPr lang="en-US" sz="1800" dirty="0" smtClean="0"/>
                        <a:t>Possible response option</a:t>
                      </a:r>
                      <a:endParaRPr lang="en-US" sz="1800" dirty="0"/>
                    </a:p>
                  </a:txBody>
                  <a:tcPr/>
                </a:tc>
                <a:tc>
                  <a:txBody>
                    <a:bodyPr/>
                    <a:lstStyle/>
                    <a:p>
                      <a:r>
                        <a:rPr lang="en-US" dirty="0" smtClean="0"/>
                        <a:t>Food aid</a:t>
                      </a:r>
                      <a:endParaRPr lang="en-US" dirty="0"/>
                    </a:p>
                  </a:txBody>
                  <a:tcPr/>
                </a:tc>
                <a:tc>
                  <a:txBody>
                    <a:bodyPr/>
                    <a:lstStyle/>
                    <a:p>
                      <a:r>
                        <a:rPr lang="en-US" dirty="0" smtClean="0"/>
                        <a:t>Cash or</a:t>
                      </a:r>
                      <a:r>
                        <a:rPr lang="en-US" baseline="0" dirty="0" smtClean="0"/>
                        <a:t> vouchers; Vocational training</a:t>
                      </a:r>
                      <a:endParaRPr lang="en-US" dirty="0"/>
                    </a:p>
                  </a:txBody>
                  <a:tcPr/>
                </a:tc>
                <a:tc>
                  <a:txBody>
                    <a:bodyPr/>
                    <a:lstStyle/>
                    <a:p>
                      <a:r>
                        <a:rPr lang="en-US" baseline="0" dirty="0" smtClean="0"/>
                        <a:t>De-worming; clean water sources</a:t>
                      </a:r>
                      <a:endParaRPr lang="en-US" dirty="0"/>
                    </a:p>
                  </a:txBody>
                  <a:tcPr/>
                </a:tc>
              </a:tr>
              <a:tr h="1093683">
                <a:tc>
                  <a:txBody>
                    <a:bodyPr/>
                    <a:lstStyle/>
                    <a:p>
                      <a:r>
                        <a:rPr lang="en-US" sz="1800" dirty="0" smtClean="0"/>
                        <a:t>Impact of wrong response</a:t>
                      </a:r>
                      <a:endParaRPr lang="en-US" sz="1800" dirty="0"/>
                    </a:p>
                  </a:txBody>
                  <a:tcPr/>
                </a:tc>
                <a:tc>
                  <a:txBody>
                    <a:bodyPr/>
                    <a:lstStyle/>
                    <a:p>
                      <a:r>
                        <a:rPr lang="en-US" dirty="0" smtClean="0"/>
                        <a:t>Inflation</a:t>
                      </a:r>
                      <a:endParaRPr lang="en-US" dirty="0"/>
                    </a:p>
                  </a:txBody>
                  <a:tcPr/>
                </a:tc>
                <a:tc>
                  <a:txBody>
                    <a:bodyPr/>
                    <a:lstStyle/>
                    <a:p>
                      <a:r>
                        <a:rPr lang="en-US" smtClean="0"/>
                        <a:t>Decreased prices for producers/ traders</a:t>
                      </a:r>
                      <a:endParaRPr lang="en-US" dirty="0"/>
                    </a:p>
                  </a:txBody>
                  <a:tcPr/>
                </a:tc>
                <a:tc>
                  <a:txBody>
                    <a:bodyPr/>
                    <a:lstStyle/>
                    <a:p>
                      <a:r>
                        <a:rPr lang="en-US" dirty="0" smtClean="0"/>
                        <a:t>Increased malnutrition</a:t>
                      </a:r>
                      <a:endParaRPr lang="en-US" dirty="0"/>
                    </a:p>
                  </a:txBody>
                  <a:tcPr/>
                </a:tc>
              </a:tr>
            </a:tbl>
          </a:graphicData>
        </a:graphic>
      </p:graphicFrame>
    </p:spTree>
    <p:extLst>
      <p:ext uri="{BB962C8B-B14F-4D97-AF65-F5344CB8AC3E}">
        <p14:creationId xmlns:p14="http://schemas.microsoft.com/office/powerpoint/2010/main" xmlns="" val="1454246824"/>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3"/>
          <p:cNvSpPr>
            <a:spLocks noGrp="1"/>
          </p:cNvSpPr>
          <p:nvPr>
            <p:ph type="title"/>
          </p:nvPr>
        </p:nvSpPr>
        <p:spPr/>
        <p:txBody>
          <a:bodyPr>
            <a:normAutofit fontScale="90000"/>
          </a:bodyPr>
          <a:lstStyle/>
          <a:p>
            <a:r>
              <a:rPr lang="en-US" smtClean="0"/>
              <a:t>Situating Response Analysis in the project cycle</a:t>
            </a:r>
          </a:p>
        </p:txBody>
      </p:sp>
      <p:sp>
        <p:nvSpPr>
          <p:cNvPr id="17" name="Content Placeholder 16"/>
          <p:cNvSpPr>
            <a:spLocks noGrp="1"/>
          </p:cNvSpPr>
          <p:nvPr>
            <p:ph idx="1"/>
          </p:nvPr>
        </p:nvSpPr>
        <p:spPr>
          <a:xfrm>
            <a:off x="2895600" y="1600200"/>
            <a:ext cx="6248400" cy="4724400"/>
          </a:xfrm>
        </p:spPr>
        <p:txBody>
          <a:bodyPr>
            <a:normAutofit fontScale="92500"/>
          </a:bodyPr>
          <a:lstStyle/>
          <a:p>
            <a:pPr marL="0" indent="0">
              <a:buFontTx/>
              <a:buNone/>
              <a:defRPr/>
            </a:pPr>
            <a:r>
              <a:rPr lang="en-US" dirty="0" smtClean="0"/>
              <a:t>Response Analysis follows the Description </a:t>
            </a:r>
            <a:r>
              <a:rPr lang="en-US" dirty="0" smtClean="0"/>
              <a:t>&amp;</a:t>
            </a:r>
            <a:r>
              <a:rPr lang="en-US" dirty="0" smtClean="0"/>
              <a:t> </a:t>
            </a:r>
            <a:r>
              <a:rPr lang="en-US" dirty="0" smtClean="0"/>
              <a:t>Diagnosis phase. Before RA you should be able to describe the:</a:t>
            </a:r>
          </a:p>
          <a:p>
            <a:pPr marL="514350" indent="-514350">
              <a:buFont typeface="+mj-lt"/>
              <a:buAutoNum type="arabicPeriod"/>
              <a:defRPr/>
            </a:pPr>
            <a:r>
              <a:rPr lang="en-US" dirty="0" smtClean="0"/>
              <a:t>Disaster</a:t>
            </a:r>
          </a:p>
          <a:p>
            <a:pPr marL="514350" indent="-514350">
              <a:buFont typeface="+mj-lt"/>
              <a:buAutoNum type="arabicPeriod"/>
              <a:defRPr/>
            </a:pPr>
            <a:r>
              <a:rPr lang="en-US" dirty="0" smtClean="0"/>
              <a:t>Affected population</a:t>
            </a:r>
          </a:p>
          <a:p>
            <a:pPr marL="514350" indent="-514350">
              <a:buFont typeface="+mj-lt"/>
              <a:buAutoNum type="arabicPeriod"/>
              <a:defRPr/>
            </a:pPr>
            <a:r>
              <a:rPr lang="en-US" dirty="0" smtClean="0"/>
              <a:t>Pre-disaster situation</a:t>
            </a:r>
          </a:p>
          <a:p>
            <a:pPr marL="514350" indent="-514350">
              <a:buFont typeface="+mj-lt"/>
              <a:buAutoNum type="arabicPeriod"/>
              <a:defRPr/>
            </a:pPr>
            <a:r>
              <a:rPr lang="en-US" dirty="0" smtClean="0"/>
              <a:t>Impact of the disaster</a:t>
            </a:r>
          </a:p>
          <a:p>
            <a:pPr marL="514350" indent="-514350">
              <a:buFont typeface="+mj-lt"/>
              <a:buAutoNum type="arabicPeriod"/>
              <a:defRPr/>
            </a:pPr>
            <a:r>
              <a:rPr lang="en-US" dirty="0" smtClean="0"/>
              <a:t>Immediate and/or recovery needs</a:t>
            </a:r>
          </a:p>
          <a:p>
            <a:pPr marL="514350" indent="-514350">
              <a:buFont typeface="+mj-lt"/>
              <a:buAutoNum type="arabicPeriod"/>
              <a:defRPr/>
            </a:pPr>
            <a:endParaRPr lang="en-US" dirty="0" smtClean="0"/>
          </a:p>
          <a:p>
            <a:pPr marL="514350" indent="-514350">
              <a:buFont typeface="+mj-lt"/>
              <a:buAutoNum type="arabicPeriod"/>
              <a:defRPr/>
            </a:pPr>
            <a:endParaRPr lang="en-US" dirty="0" smtClean="0"/>
          </a:p>
          <a:p>
            <a:pPr marL="514350" indent="-514350">
              <a:buFont typeface="+mj-lt"/>
              <a:buAutoNum type="arabicPeriod"/>
              <a:defRPr/>
            </a:pPr>
            <a:endParaRPr lang="en-US" dirty="0"/>
          </a:p>
        </p:txBody>
      </p:sp>
      <p:graphicFrame>
        <p:nvGraphicFramePr>
          <p:cNvPr id="16" name="Diagram 15"/>
          <p:cNvGraphicFramePr/>
          <p:nvPr/>
        </p:nvGraphicFramePr>
        <p:xfrm>
          <a:off x="228600" y="1524000"/>
          <a:ext cx="2438400" cy="4800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xmlns="" val="674523982"/>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smtClean="0"/>
              <a:t>Types of response options</a:t>
            </a:r>
          </a:p>
        </p:txBody>
      </p:sp>
      <p:graphicFrame>
        <p:nvGraphicFramePr>
          <p:cNvPr id="2" name="Content Placeholder 1"/>
          <p:cNvGraphicFramePr>
            <a:graphicFrameLocks noGrp="1"/>
          </p:cNvGraphicFramePr>
          <p:nvPr>
            <p:ph idx="1"/>
            <p:extLst>
              <p:ext uri="{D42A27DB-BD31-4B8C-83A1-F6EECF244321}">
                <p14:modId xmlns:p14="http://schemas.microsoft.com/office/powerpoint/2010/main" xmlns="" val="2352519102"/>
              </p:ext>
            </p:extLst>
          </p:nvPr>
        </p:nvGraphicFramePr>
        <p:xfrm>
          <a:off x="685800" y="1981200"/>
          <a:ext cx="7848600" cy="640080"/>
        </p:xfrm>
        <a:graphic>
          <a:graphicData uri="http://schemas.openxmlformats.org/drawingml/2006/table">
            <a:tbl>
              <a:tblPr firstRow="1" bandRow="1">
                <a:tableStyleId>{5C22544A-7EE6-4342-B048-85BDC9FD1C3A}</a:tableStyleId>
              </a:tblPr>
              <a:tblGrid>
                <a:gridCol w="3633611"/>
                <a:gridCol w="4214989"/>
              </a:tblGrid>
              <a:tr h="471913">
                <a:tc>
                  <a:txBody>
                    <a:bodyPr/>
                    <a:lstStyle/>
                    <a:p>
                      <a:r>
                        <a:rPr lang="en-US" sz="3600" dirty="0" smtClean="0"/>
                        <a:t>Direct Responses</a:t>
                      </a:r>
                      <a:endParaRPr lang="en-US" sz="3600" dirty="0"/>
                    </a:p>
                  </a:txBody>
                  <a:tcPr/>
                </a:tc>
                <a:tc>
                  <a:txBody>
                    <a:bodyPr/>
                    <a:lstStyle/>
                    <a:p>
                      <a:r>
                        <a:rPr lang="en-US" sz="3600" dirty="0" smtClean="0"/>
                        <a:t>Indirect Responses</a:t>
                      </a:r>
                      <a:endParaRPr lang="en-US" sz="3600" dirty="0"/>
                    </a:p>
                  </a:txBody>
                  <a:tcPr/>
                </a:tc>
              </a:tr>
            </a:tbl>
          </a:graphicData>
        </a:graphic>
      </p:graphicFrame>
    </p:spTree>
    <p:extLst>
      <p:ext uri="{BB962C8B-B14F-4D97-AF65-F5344CB8AC3E}">
        <p14:creationId xmlns:p14="http://schemas.microsoft.com/office/powerpoint/2010/main" xmlns="" val="2893527297"/>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smtClean="0"/>
              <a:t>Types of response options</a:t>
            </a:r>
          </a:p>
        </p:txBody>
      </p:sp>
      <p:graphicFrame>
        <p:nvGraphicFramePr>
          <p:cNvPr id="2" name="Content Placeholder 1"/>
          <p:cNvGraphicFramePr>
            <a:graphicFrameLocks noGrp="1"/>
          </p:cNvGraphicFramePr>
          <p:nvPr>
            <p:ph idx="1"/>
            <p:extLst>
              <p:ext uri="{D42A27DB-BD31-4B8C-83A1-F6EECF244321}">
                <p14:modId xmlns:p14="http://schemas.microsoft.com/office/powerpoint/2010/main" xmlns="" val="436637576"/>
              </p:ext>
            </p:extLst>
          </p:nvPr>
        </p:nvGraphicFramePr>
        <p:xfrm>
          <a:off x="685800" y="1981200"/>
          <a:ext cx="7848600" cy="2543566"/>
        </p:xfrm>
        <a:graphic>
          <a:graphicData uri="http://schemas.openxmlformats.org/drawingml/2006/table">
            <a:tbl>
              <a:tblPr firstRow="1" bandRow="1">
                <a:tableStyleId>{5C22544A-7EE6-4342-B048-85BDC9FD1C3A}</a:tableStyleId>
              </a:tblPr>
              <a:tblGrid>
                <a:gridCol w="3633611"/>
                <a:gridCol w="4214989"/>
              </a:tblGrid>
              <a:tr h="536429">
                <a:tc>
                  <a:txBody>
                    <a:bodyPr/>
                    <a:lstStyle/>
                    <a:p>
                      <a:r>
                        <a:rPr lang="en-US" sz="3600" dirty="0" smtClean="0"/>
                        <a:t>Direct Responses</a:t>
                      </a:r>
                      <a:endParaRPr lang="en-US" sz="3600" dirty="0"/>
                    </a:p>
                  </a:txBody>
                  <a:tcPr/>
                </a:tc>
                <a:tc>
                  <a:txBody>
                    <a:bodyPr/>
                    <a:lstStyle/>
                    <a:p>
                      <a:r>
                        <a:rPr lang="en-US" sz="3600" dirty="0" smtClean="0"/>
                        <a:t>Indirect Responses</a:t>
                      </a:r>
                      <a:endParaRPr lang="en-US" sz="3600" dirty="0"/>
                    </a:p>
                  </a:txBody>
                  <a:tcPr/>
                </a:tc>
              </a:tr>
              <a:tr h="1903486">
                <a:tc>
                  <a:txBody>
                    <a:bodyPr/>
                    <a:lstStyle/>
                    <a:p>
                      <a:r>
                        <a:rPr lang="en-US" sz="2800" dirty="0" smtClean="0"/>
                        <a:t>Actions that make</a:t>
                      </a:r>
                      <a:r>
                        <a:rPr lang="en-US" sz="2800" baseline="0" dirty="0" smtClean="0"/>
                        <a:t> direct contact with emergency-affected households</a:t>
                      </a:r>
                      <a:endParaRPr lang="en-US" sz="2800" dirty="0"/>
                    </a:p>
                  </a:txBody>
                  <a:tcPr/>
                </a:tc>
                <a:tc>
                  <a:txBody>
                    <a:bodyPr/>
                    <a:lstStyle/>
                    <a:p>
                      <a:r>
                        <a:rPr lang="en-US" sz="2800" dirty="0" smtClean="0"/>
                        <a:t>Actions with others – e.g. traders, officials – to indirectly benefit</a:t>
                      </a:r>
                      <a:r>
                        <a:rPr lang="en-US" sz="2800" baseline="0" dirty="0" smtClean="0"/>
                        <a:t> affected households</a:t>
                      </a:r>
                      <a:endParaRPr lang="en-US" sz="2800" dirty="0"/>
                    </a:p>
                  </a:txBody>
                  <a:tcPr/>
                </a:tc>
              </a:tr>
            </a:tbl>
          </a:graphicData>
        </a:graphic>
      </p:graphicFrame>
    </p:spTree>
    <p:extLst>
      <p:ext uri="{BB962C8B-B14F-4D97-AF65-F5344CB8AC3E}">
        <p14:creationId xmlns:p14="http://schemas.microsoft.com/office/powerpoint/2010/main" xmlns="" val="38553969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normAutofit/>
          </a:bodyPr>
          <a:lstStyle/>
          <a:p>
            <a:r>
              <a:rPr lang="en-GB" altLang="en-GB" sz="3200" b="1" dirty="0" smtClean="0"/>
              <a:t>Getting Familiar with your Sphere Handbook</a:t>
            </a:r>
            <a:endParaRPr lang="en-US" sz="3200" b="1" dirty="0" smtClean="0"/>
          </a:p>
        </p:txBody>
      </p:sp>
      <p:sp>
        <p:nvSpPr>
          <p:cNvPr id="17411" name="Rectangle 3"/>
          <p:cNvSpPr>
            <a:spLocks noGrp="1" noChangeArrowheads="1"/>
          </p:cNvSpPr>
          <p:nvPr>
            <p:ph type="body" idx="1"/>
          </p:nvPr>
        </p:nvSpPr>
        <p:spPr bwMode="auto">
          <a:noFill/>
          <a:ln>
            <a:miter lim="800000"/>
            <a:headEnd/>
            <a:tailEnd/>
          </a:ln>
        </p:spPr>
        <p:txBody>
          <a:bodyPr vert="horz" wrap="square" lIns="91440" tIns="45720" rIns="91440" bIns="45720" numCol="1" anchor="t" anchorCtr="0" compatLnSpc="1">
            <a:prstTxWarp prst="textNoShape">
              <a:avLst/>
            </a:prstTxWarp>
            <a:normAutofit lnSpcReduction="10000"/>
          </a:bodyPr>
          <a:lstStyle/>
          <a:p>
            <a:pPr>
              <a:buFontTx/>
              <a:buNone/>
            </a:pPr>
            <a:r>
              <a:rPr lang="en-GB" sz="3600" dirty="0" smtClean="0"/>
              <a:t>   Turn to your Sphere handbooks.</a:t>
            </a:r>
          </a:p>
          <a:p>
            <a:pPr>
              <a:buFontTx/>
              <a:buNone/>
            </a:pPr>
            <a:r>
              <a:rPr lang="en-GB" sz="3600" dirty="0" smtClean="0"/>
              <a:t>   Mark the beginning of each section:</a:t>
            </a:r>
          </a:p>
          <a:p>
            <a:pPr>
              <a:buFontTx/>
              <a:buNone/>
            </a:pPr>
            <a:r>
              <a:rPr lang="en-GB" sz="3600" dirty="0" smtClean="0"/>
              <a:t>		- The humanitarian charter</a:t>
            </a:r>
          </a:p>
          <a:p>
            <a:pPr>
              <a:buFontTx/>
              <a:buNone/>
            </a:pPr>
            <a:r>
              <a:rPr lang="en-GB" sz="3600" dirty="0" smtClean="0"/>
              <a:t>		- The Protection Principles</a:t>
            </a:r>
          </a:p>
          <a:p>
            <a:pPr>
              <a:buFontTx/>
              <a:buNone/>
            </a:pPr>
            <a:r>
              <a:rPr lang="en-GB" sz="3600" dirty="0" smtClean="0"/>
              <a:t>		- The core standards</a:t>
            </a:r>
          </a:p>
          <a:p>
            <a:pPr>
              <a:buFontTx/>
              <a:buNone/>
            </a:pPr>
            <a:r>
              <a:rPr lang="en-GB" sz="3600" dirty="0" smtClean="0"/>
              <a:t>		- The 4 technical chapters</a:t>
            </a:r>
          </a:p>
          <a:p>
            <a:pPr>
              <a:buFontTx/>
              <a:buNone/>
            </a:pPr>
            <a:r>
              <a:rPr lang="en-GB" sz="3600" dirty="0" smtClean="0"/>
              <a:t>		- The Code of Conduct</a:t>
            </a:r>
          </a:p>
          <a:p>
            <a:pPr>
              <a:buFontTx/>
              <a:buNone/>
            </a:pPr>
            <a:endParaRPr lang="en-US" dirty="0" smtClean="0">
              <a:solidFill>
                <a:schemeClr val="bg1"/>
              </a:solidFill>
            </a:endParaRPr>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smtClean="0"/>
              <a:t>Types of response options</a:t>
            </a:r>
          </a:p>
        </p:txBody>
      </p:sp>
      <p:graphicFrame>
        <p:nvGraphicFramePr>
          <p:cNvPr id="2" name="Content Placeholder 1"/>
          <p:cNvGraphicFramePr>
            <a:graphicFrameLocks noGrp="1"/>
          </p:cNvGraphicFramePr>
          <p:nvPr>
            <p:ph idx="1"/>
            <p:extLst>
              <p:ext uri="{D42A27DB-BD31-4B8C-83A1-F6EECF244321}">
                <p14:modId xmlns:p14="http://schemas.microsoft.com/office/powerpoint/2010/main" xmlns="" val="3344021183"/>
              </p:ext>
            </p:extLst>
          </p:nvPr>
        </p:nvGraphicFramePr>
        <p:xfrm>
          <a:off x="685800" y="1981200"/>
          <a:ext cx="7848600" cy="4447052"/>
        </p:xfrm>
        <a:graphic>
          <a:graphicData uri="http://schemas.openxmlformats.org/drawingml/2006/table">
            <a:tbl>
              <a:tblPr firstRow="1" bandRow="1">
                <a:tableStyleId>{5C22544A-7EE6-4342-B048-85BDC9FD1C3A}</a:tableStyleId>
              </a:tblPr>
              <a:tblGrid>
                <a:gridCol w="3633611"/>
                <a:gridCol w="4214989"/>
              </a:tblGrid>
              <a:tr h="536429">
                <a:tc>
                  <a:txBody>
                    <a:bodyPr/>
                    <a:lstStyle/>
                    <a:p>
                      <a:r>
                        <a:rPr lang="en-US" sz="3600" dirty="0" smtClean="0"/>
                        <a:t>Direct Responses</a:t>
                      </a:r>
                      <a:endParaRPr lang="en-US" sz="3600" dirty="0"/>
                    </a:p>
                  </a:txBody>
                  <a:tcPr/>
                </a:tc>
                <a:tc>
                  <a:txBody>
                    <a:bodyPr/>
                    <a:lstStyle/>
                    <a:p>
                      <a:r>
                        <a:rPr lang="en-US" sz="3600" dirty="0" smtClean="0"/>
                        <a:t>Indirect Responses</a:t>
                      </a:r>
                      <a:endParaRPr lang="en-US" sz="3600" dirty="0"/>
                    </a:p>
                  </a:txBody>
                  <a:tcPr/>
                </a:tc>
              </a:tr>
              <a:tr h="1903486">
                <a:tc>
                  <a:txBody>
                    <a:bodyPr/>
                    <a:lstStyle/>
                    <a:p>
                      <a:r>
                        <a:rPr lang="en-US" sz="2800" dirty="0" smtClean="0"/>
                        <a:t>Actions that make</a:t>
                      </a:r>
                      <a:r>
                        <a:rPr lang="en-US" sz="2800" baseline="0" dirty="0" smtClean="0"/>
                        <a:t> direct contact with emergency-affected households</a:t>
                      </a:r>
                      <a:endParaRPr lang="en-US" sz="2800" dirty="0"/>
                    </a:p>
                  </a:txBody>
                  <a:tcPr/>
                </a:tc>
                <a:tc>
                  <a:txBody>
                    <a:bodyPr/>
                    <a:lstStyle/>
                    <a:p>
                      <a:r>
                        <a:rPr lang="en-US" sz="2800" dirty="0" smtClean="0"/>
                        <a:t>Actions with others – e.g. traders, officials – to indirectly benefit</a:t>
                      </a:r>
                      <a:r>
                        <a:rPr lang="en-US" sz="2800" baseline="0" dirty="0" smtClean="0"/>
                        <a:t> affected households</a:t>
                      </a:r>
                      <a:endParaRPr lang="en-US" sz="2800" dirty="0"/>
                    </a:p>
                  </a:txBody>
                  <a:tcPr/>
                </a:tc>
              </a:tr>
              <a:tr h="1903486">
                <a:tc>
                  <a:txBody>
                    <a:bodyPr/>
                    <a:lstStyle/>
                    <a:p>
                      <a:r>
                        <a:rPr lang="en-US" sz="2800" dirty="0" smtClean="0"/>
                        <a:t>Examples?</a:t>
                      </a:r>
                      <a:endParaRPr lang="en-US" sz="2800" dirty="0"/>
                    </a:p>
                  </a:txBody>
                  <a:tcPr/>
                </a:tc>
                <a:tc>
                  <a:txBody>
                    <a:bodyPr/>
                    <a:lstStyle/>
                    <a:p>
                      <a:r>
                        <a:rPr lang="en-US" sz="2800" dirty="0" smtClean="0"/>
                        <a:t>Examples?</a:t>
                      </a:r>
                      <a:endParaRPr lang="en-US" sz="2800" dirty="0"/>
                    </a:p>
                  </a:txBody>
                  <a:tcPr/>
                </a:tc>
              </a:tr>
            </a:tbl>
          </a:graphicData>
        </a:graphic>
      </p:graphicFrame>
    </p:spTree>
    <p:extLst>
      <p:ext uri="{BB962C8B-B14F-4D97-AF65-F5344CB8AC3E}">
        <p14:creationId xmlns:p14="http://schemas.microsoft.com/office/powerpoint/2010/main" xmlns="" val="680108593"/>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smtClean="0"/>
              <a:t>Identifying Response Options</a:t>
            </a:r>
          </a:p>
        </p:txBody>
      </p:sp>
      <p:sp>
        <p:nvSpPr>
          <p:cNvPr id="20483" name="Content Placeholder 2"/>
          <p:cNvSpPr>
            <a:spLocks noGrp="1"/>
          </p:cNvSpPr>
          <p:nvPr>
            <p:ph idx="1"/>
          </p:nvPr>
        </p:nvSpPr>
        <p:spPr>
          <a:xfrm>
            <a:off x="304800" y="1752600"/>
            <a:ext cx="8534400" cy="4953000"/>
          </a:xfrm>
        </p:spPr>
        <p:txBody>
          <a:bodyPr>
            <a:noAutofit/>
          </a:bodyPr>
          <a:lstStyle/>
          <a:p>
            <a:r>
              <a:rPr lang="en-US" sz="3000" dirty="0" smtClean="0"/>
              <a:t>Needs assessment </a:t>
            </a:r>
            <a:r>
              <a:rPr lang="en-US" sz="3000" dirty="0" smtClean="0"/>
              <a:t>&amp;</a:t>
            </a:r>
            <a:r>
              <a:rPr lang="en-US" sz="3000" dirty="0" smtClean="0"/>
              <a:t> </a:t>
            </a:r>
            <a:r>
              <a:rPr lang="en-US" sz="3000" dirty="0" smtClean="0"/>
              <a:t>early warning</a:t>
            </a:r>
          </a:p>
          <a:p>
            <a:r>
              <a:rPr lang="en-US" sz="3000" b="1" dirty="0" smtClean="0"/>
              <a:t>Market assessment</a:t>
            </a:r>
          </a:p>
          <a:p>
            <a:r>
              <a:rPr lang="en-US" sz="3000" dirty="0" smtClean="0"/>
              <a:t>H</a:t>
            </a:r>
            <a:r>
              <a:rPr lang="en-US" sz="3000" dirty="0" smtClean="0"/>
              <a:t>umanitarian </a:t>
            </a:r>
            <a:r>
              <a:rPr lang="en-US" sz="3000" dirty="0"/>
              <a:t>operating environment, including government policies </a:t>
            </a:r>
            <a:r>
              <a:rPr lang="en-US" sz="3000" dirty="0" smtClean="0"/>
              <a:t>&amp;</a:t>
            </a:r>
            <a:r>
              <a:rPr lang="en-US" sz="3000" dirty="0" smtClean="0"/>
              <a:t> </a:t>
            </a:r>
            <a:r>
              <a:rPr lang="en-US" sz="3000" dirty="0"/>
              <a:t>security/access</a:t>
            </a:r>
          </a:p>
          <a:p>
            <a:r>
              <a:rPr lang="en-US" sz="3000" dirty="0"/>
              <a:t>Intra-household dynamics, habits </a:t>
            </a:r>
            <a:r>
              <a:rPr lang="en-US" sz="3000" dirty="0" smtClean="0"/>
              <a:t>&amp;</a:t>
            </a:r>
            <a:r>
              <a:rPr lang="en-US" sz="3000" dirty="0" smtClean="0"/>
              <a:t> </a:t>
            </a:r>
            <a:r>
              <a:rPr lang="en-US" sz="3000" dirty="0"/>
              <a:t>preferences</a:t>
            </a:r>
          </a:p>
          <a:p>
            <a:r>
              <a:rPr lang="en-US" sz="3000" dirty="0"/>
              <a:t>Budget, timeliness, available delivery mechanisms</a:t>
            </a:r>
          </a:p>
          <a:p>
            <a:r>
              <a:rPr lang="en-US" sz="3000" dirty="0" smtClean="0"/>
              <a:t>I</a:t>
            </a:r>
            <a:r>
              <a:rPr lang="en-US" sz="3000" dirty="0" smtClean="0"/>
              <a:t>mplementing </a:t>
            </a:r>
            <a:r>
              <a:rPr lang="en-US" sz="3000" dirty="0" smtClean="0"/>
              <a:t>agency’s goals, internal capacities </a:t>
            </a:r>
            <a:r>
              <a:rPr lang="en-US" sz="3000" dirty="0" smtClean="0"/>
              <a:t>&amp;</a:t>
            </a:r>
            <a:r>
              <a:rPr lang="en-US" sz="3000" dirty="0" smtClean="0"/>
              <a:t> </a:t>
            </a:r>
            <a:r>
              <a:rPr lang="en-US" sz="3000" dirty="0" smtClean="0"/>
              <a:t>past experiences</a:t>
            </a:r>
          </a:p>
          <a:p>
            <a:r>
              <a:rPr lang="en-US" sz="3000" dirty="0" smtClean="0"/>
              <a:t>Donor resources</a:t>
            </a:r>
          </a:p>
        </p:txBody>
      </p:sp>
    </p:spTree>
    <p:extLst>
      <p:ext uri="{BB962C8B-B14F-4D97-AF65-F5344CB8AC3E}">
        <p14:creationId xmlns:p14="http://schemas.microsoft.com/office/powerpoint/2010/main" xmlns="" val="2759104810"/>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What drives response analysis?</a:t>
            </a:r>
            <a:endParaRPr lang="en-US" dirty="0"/>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143000" y="1372736"/>
            <a:ext cx="6691312" cy="508774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5" name="TextBox 4"/>
          <p:cNvSpPr txBox="1"/>
          <p:nvPr/>
        </p:nvSpPr>
        <p:spPr>
          <a:xfrm>
            <a:off x="152400" y="6488668"/>
            <a:ext cx="8915400" cy="338554"/>
          </a:xfrm>
          <a:prstGeom prst="rect">
            <a:avLst/>
          </a:prstGeom>
          <a:noFill/>
        </p:spPr>
        <p:txBody>
          <a:bodyPr wrap="square" rtlCol="0">
            <a:spAutoFit/>
          </a:bodyPr>
          <a:lstStyle/>
          <a:p>
            <a:r>
              <a:rPr lang="en-US" sz="1600" dirty="0" smtClean="0"/>
              <a:t>Maxwell, D. and H. Stobaugh. </a:t>
            </a:r>
            <a:r>
              <a:rPr lang="en-US" sz="1600" i="1" dirty="0" smtClean="0"/>
              <a:t>Response Analysis in Food Security Crises: A “Roadmap.” </a:t>
            </a:r>
            <a:r>
              <a:rPr lang="en-US" sz="1600" dirty="0" smtClean="0"/>
              <a:t>May, 2012 </a:t>
            </a:r>
            <a:endParaRPr lang="en-US" sz="1600" dirty="0"/>
          </a:p>
        </p:txBody>
      </p:sp>
    </p:spTree>
    <p:extLst>
      <p:ext uri="{BB962C8B-B14F-4D97-AF65-F5344CB8AC3E}">
        <p14:creationId xmlns:p14="http://schemas.microsoft.com/office/powerpoint/2010/main" xmlns="" val="3918570017"/>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Response Analysis: Activity</a:t>
            </a:r>
            <a:endParaRPr lang="en-US" dirty="0"/>
          </a:p>
        </p:txBody>
      </p:sp>
      <p:sp>
        <p:nvSpPr>
          <p:cNvPr id="6" name="Content Placeholder 5"/>
          <p:cNvSpPr>
            <a:spLocks noGrp="1"/>
          </p:cNvSpPr>
          <p:nvPr>
            <p:ph idx="1"/>
          </p:nvPr>
        </p:nvSpPr>
        <p:spPr/>
        <p:txBody>
          <a:bodyPr>
            <a:normAutofit lnSpcReduction="10000"/>
          </a:bodyPr>
          <a:lstStyle/>
          <a:p>
            <a:pPr marL="0" indent="0">
              <a:buNone/>
            </a:pPr>
            <a:r>
              <a:rPr lang="en-US" dirty="0" smtClean="0"/>
              <a:t>Look at your current response.  Answer the following questions for a sector (e.g. Food Security) where you are </a:t>
            </a:r>
            <a:r>
              <a:rPr lang="en-US" dirty="0" smtClean="0"/>
              <a:t>responding</a:t>
            </a:r>
            <a:r>
              <a:rPr lang="en-US" dirty="0" smtClean="0"/>
              <a:t>,</a:t>
            </a:r>
            <a:r>
              <a:rPr lang="en-US" dirty="0" smtClean="0"/>
              <a:t> using </a:t>
            </a:r>
            <a:r>
              <a:rPr lang="en-US" dirty="0" smtClean="0"/>
              <a:t>the Response Option Framework:</a:t>
            </a:r>
          </a:p>
          <a:p>
            <a:r>
              <a:rPr lang="en-US" dirty="0" smtClean="0"/>
              <a:t>Identify three possible response options.</a:t>
            </a:r>
          </a:p>
          <a:p>
            <a:r>
              <a:rPr lang="en-US" dirty="0" smtClean="0"/>
              <a:t>List the advantages, disadvantages and feasibility/timing of each.</a:t>
            </a:r>
          </a:p>
          <a:p>
            <a:r>
              <a:rPr lang="en-US" dirty="0" smtClean="0"/>
              <a:t>Identify additional info you need to determine the best response.</a:t>
            </a:r>
          </a:p>
          <a:p>
            <a:endParaRPr lang="en-US" dirty="0"/>
          </a:p>
        </p:txBody>
      </p:sp>
    </p:spTree>
    <p:extLst>
      <p:ext uri="{BB962C8B-B14F-4D97-AF65-F5344CB8AC3E}">
        <p14:creationId xmlns:p14="http://schemas.microsoft.com/office/powerpoint/2010/main" xmlns="" val="3953168642"/>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Transfer Modalities: Overview</a:t>
            </a:r>
            <a:endParaRPr lang="en-US" dirty="0"/>
          </a:p>
        </p:txBody>
      </p:sp>
      <p:sp>
        <p:nvSpPr>
          <p:cNvPr id="3" name="Content Placeholder 2"/>
          <p:cNvSpPr>
            <a:spLocks noGrp="1"/>
          </p:cNvSpPr>
          <p:nvPr>
            <p:ph idx="1"/>
          </p:nvPr>
        </p:nvSpPr>
        <p:spPr/>
        <p:txBody>
          <a:bodyPr/>
          <a:lstStyle/>
          <a:p>
            <a:r>
              <a:rPr lang="en-US" dirty="0" smtClean="0"/>
              <a:t>When to use transfers</a:t>
            </a:r>
          </a:p>
          <a:p>
            <a:r>
              <a:rPr lang="en-US" dirty="0" smtClean="0"/>
              <a:t>Types of transfers</a:t>
            </a:r>
          </a:p>
          <a:p>
            <a:r>
              <a:rPr lang="en-US" dirty="0" smtClean="0"/>
              <a:t>Deciding between transfer </a:t>
            </a:r>
            <a:r>
              <a:rPr lang="en-US" dirty="0" smtClean="0"/>
              <a:t>types</a:t>
            </a:r>
            <a:endParaRPr lang="en-US" dirty="0" smtClean="0"/>
          </a:p>
        </p:txBody>
      </p:sp>
    </p:spTree>
    <p:extLst>
      <p:ext uri="{BB962C8B-B14F-4D97-AF65-F5344CB8AC3E}">
        <p14:creationId xmlns:p14="http://schemas.microsoft.com/office/powerpoint/2010/main" xmlns="" val="3505983629"/>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When to use transfers</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EMERGENCY NEEDS</a:t>
            </a:r>
          </a:p>
          <a:p>
            <a:pPr marL="514350" indent="-514350">
              <a:buFont typeface="+mj-lt"/>
              <a:buAutoNum type="arabicPeriod"/>
            </a:pPr>
            <a:endParaRPr lang="en-US" dirty="0"/>
          </a:p>
          <a:p>
            <a:pPr marL="514350" indent="-514350">
              <a:buFont typeface="+mj-lt"/>
              <a:buAutoNum type="arabicPeriod"/>
            </a:pPr>
            <a:r>
              <a:rPr lang="en-US" dirty="0" smtClean="0"/>
              <a:t>PROTECT ASSETS</a:t>
            </a:r>
          </a:p>
          <a:p>
            <a:pPr marL="514350" indent="-514350">
              <a:buFont typeface="+mj-lt"/>
              <a:buAutoNum type="arabicPeriod"/>
            </a:pPr>
            <a:endParaRPr lang="en-US" dirty="0"/>
          </a:p>
          <a:p>
            <a:pPr marL="514350" indent="-514350">
              <a:buFont typeface="+mj-lt"/>
              <a:buAutoNum type="arabicPeriod"/>
            </a:pPr>
            <a:r>
              <a:rPr lang="en-US" dirty="0" smtClean="0"/>
              <a:t>RESTORE ASSETS</a:t>
            </a:r>
          </a:p>
          <a:p>
            <a:pPr marL="514350" indent="-514350">
              <a:buFont typeface="+mj-lt"/>
              <a:buAutoNum type="arabicPeriod"/>
            </a:pPr>
            <a:endParaRPr lang="en-US" dirty="0"/>
          </a:p>
          <a:p>
            <a:pPr marL="514350" indent="-514350">
              <a:buFont typeface="+mj-lt"/>
              <a:buAutoNum type="arabicPeriod"/>
            </a:pPr>
            <a:r>
              <a:rPr lang="en-US" dirty="0" smtClean="0"/>
              <a:t>BUILD ASSETS</a:t>
            </a:r>
            <a:endParaRPr lang="en-US" dirty="0"/>
          </a:p>
        </p:txBody>
      </p:sp>
    </p:spTree>
    <p:extLst>
      <p:ext uri="{BB962C8B-B14F-4D97-AF65-F5344CB8AC3E}">
        <p14:creationId xmlns:p14="http://schemas.microsoft.com/office/powerpoint/2010/main" xmlns="" val="3196988081"/>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dirty="0" smtClean="0"/>
              <a:t>Types of transfers</a:t>
            </a:r>
          </a:p>
        </p:txBody>
      </p:sp>
      <p:sp>
        <p:nvSpPr>
          <p:cNvPr id="3" name="Content Placeholder 2"/>
          <p:cNvSpPr>
            <a:spLocks noGrp="1"/>
          </p:cNvSpPr>
          <p:nvPr>
            <p:ph idx="1"/>
          </p:nvPr>
        </p:nvSpPr>
        <p:spPr>
          <a:xfrm>
            <a:off x="457200" y="1447800"/>
            <a:ext cx="8229600" cy="5257800"/>
          </a:xfrm>
        </p:spPr>
        <p:txBody>
          <a:bodyPr>
            <a:normAutofit fontScale="47500" lnSpcReduction="20000"/>
          </a:bodyPr>
          <a:lstStyle/>
          <a:p>
            <a:pPr>
              <a:defRPr/>
            </a:pPr>
            <a:r>
              <a:rPr lang="en-US" sz="5900" b="1" dirty="0" smtClean="0"/>
              <a:t>In-kind Transfers. </a:t>
            </a:r>
            <a:r>
              <a:rPr lang="en-US" sz="5900" dirty="0" smtClean="0"/>
              <a:t>D</a:t>
            </a:r>
            <a:r>
              <a:rPr lang="en-US" sz="5900" dirty="0" smtClean="0"/>
              <a:t>irect </a:t>
            </a:r>
            <a:r>
              <a:rPr lang="en-US" sz="5900" dirty="0" smtClean="0"/>
              <a:t>provision of goods to targeted households. </a:t>
            </a:r>
            <a:r>
              <a:rPr lang="en-US" sz="5900" dirty="0" smtClean="0"/>
              <a:t>G</a:t>
            </a:r>
            <a:r>
              <a:rPr lang="en-US" sz="5900" dirty="0" smtClean="0"/>
              <a:t>oods </a:t>
            </a:r>
            <a:r>
              <a:rPr lang="en-US" sz="5900" dirty="0" smtClean="0"/>
              <a:t>can be purchased locally or regionally, or shipped from donor countries.</a:t>
            </a:r>
          </a:p>
          <a:p>
            <a:pPr marL="0" indent="0">
              <a:buNone/>
              <a:defRPr/>
            </a:pPr>
            <a:endParaRPr lang="en-US" sz="5900" b="1" dirty="0" smtClean="0"/>
          </a:p>
          <a:p>
            <a:pPr>
              <a:defRPr/>
            </a:pPr>
            <a:r>
              <a:rPr lang="en-US" sz="5900" b="1" dirty="0" smtClean="0"/>
              <a:t>Cash Transfers. </a:t>
            </a:r>
            <a:r>
              <a:rPr lang="en-US" sz="5900" dirty="0" smtClean="0"/>
              <a:t>P</a:t>
            </a:r>
            <a:r>
              <a:rPr lang="en-US" sz="5900" dirty="0" smtClean="0"/>
              <a:t>rovision </a:t>
            </a:r>
            <a:r>
              <a:rPr lang="en-US" sz="5900" dirty="0"/>
              <a:t>of money to targeted households, </a:t>
            </a:r>
            <a:r>
              <a:rPr lang="en-US" sz="5900" dirty="0" smtClean="0"/>
              <a:t>with no conditions on how or where the money is used. However, it may be assumed that the cash will be used to meet needs identified in assessments.</a:t>
            </a:r>
          </a:p>
          <a:p>
            <a:pPr>
              <a:defRPr/>
            </a:pPr>
            <a:endParaRPr lang="en-US" sz="5900" dirty="0" smtClean="0"/>
          </a:p>
          <a:p>
            <a:pPr>
              <a:defRPr/>
            </a:pPr>
            <a:r>
              <a:rPr lang="en-US" sz="5900" b="1" dirty="0" smtClean="0"/>
              <a:t>Vouchers. </a:t>
            </a:r>
            <a:r>
              <a:rPr lang="en-US" sz="5900" dirty="0" smtClean="0"/>
              <a:t>Paper, token or electronic card that can be exchanged for a set quantity or value of goods or services. Vouchers are redeemable with preselected vendors.</a:t>
            </a:r>
            <a:endParaRPr lang="en-US" sz="5900" dirty="0"/>
          </a:p>
          <a:p>
            <a:pPr>
              <a:defRPr/>
            </a:pPr>
            <a:endParaRPr lang="en-US" dirty="0" smtClean="0"/>
          </a:p>
          <a:p>
            <a:pPr>
              <a:defRPr/>
            </a:pPr>
            <a:endParaRPr lang="en-US" dirty="0" smtClean="0"/>
          </a:p>
        </p:txBody>
      </p:sp>
    </p:spTree>
    <p:extLst>
      <p:ext uri="{BB962C8B-B14F-4D97-AF65-F5344CB8AC3E}">
        <p14:creationId xmlns:p14="http://schemas.microsoft.com/office/powerpoint/2010/main" xmlns="" val="4165638"/>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Cash-based programs</a:t>
            </a:r>
            <a:endParaRPr lang="en-US" dirty="0"/>
          </a:p>
        </p:txBody>
      </p:sp>
      <p:sp>
        <p:nvSpPr>
          <p:cNvPr id="4" name="Text Placeholder 3"/>
          <p:cNvSpPr>
            <a:spLocks noGrp="1"/>
          </p:cNvSpPr>
          <p:nvPr>
            <p:ph type="body" idx="1"/>
          </p:nvPr>
        </p:nvSpPr>
        <p:spPr/>
        <p:txBody>
          <a:bodyPr/>
          <a:lstStyle/>
          <a:p>
            <a:r>
              <a:rPr lang="en-US" sz="3200" dirty="0" smtClean="0"/>
              <a:t>Possible Advantages</a:t>
            </a:r>
            <a:endParaRPr lang="en-US" dirty="0"/>
          </a:p>
        </p:txBody>
      </p:sp>
      <p:sp>
        <p:nvSpPr>
          <p:cNvPr id="3" name="Content Placeholder 2"/>
          <p:cNvSpPr>
            <a:spLocks noGrp="1"/>
          </p:cNvSpPr>
          <p:nvPr>
            <p:ph sz="half" idx="2"/>
          </p:nvPr>
        </p:nvSpPr>
        <p:spPr/>
        <p:txBody>
          <a:bodyPr>
            <a:noAutofit/>
          </a:bodyPr>
          <a:lstStyle/>
          <a:p>
            <a:r>
              <a:rPr lang="en-US" b="1" i="1" dirty="0" smtClean="0"/>
              <a:t>Cost efficient </a:t>
            </a:r>
          </a:p>
          <a:p>
            <a:r>
              <a:rPr lang="en-US" b="1" i="1" dirty="0" smtClean="0"/>
              <a:t>Choice </a:t>
            </a:r>
            <a:endParaRPr lang="en-US" dirty="0"/>
          </a:p>
          <a:p>
            <a:r>
              <a:rPr lang="en-US" b="1" i="1" dirty="0" smtClean="0"/>
              <a:t>Multiplier effects </a:t>
            </a:r>
          </a:p>
          <a:p>
            <a:r>
              <a:rPr lang="en-US" b="1" i="1" dirty="0" smtClean="0"/>
              <a:t>Avoids disincentive effects </a:t>
            </a:r>
          </a:p>
          <a:p>
            <a:r>
              <a:rPr lang="en-US" b="1" i="1" dirty="0" smtClean="0"/>
              <a:t>Fewer costs for recipients </a:t>
            </a:r>
          </a:p>
          <a:p>
            <a:r>
              <a:rPr lang="en-US" b="1" i="1" dirty="0" smtClean="0"/>
              <a:t>Dignity</a:t>
            </a:r>
            <a:endParaRPr lang="en-US" dirty="0"/>
          </a:p>
        </p:txBody>
      </p:sp>
      <p:sp>
        <p:nvSpPr>
          <p:cNvPr id="5" name="Text Placeholder 4"/>
          <p:cNvSpPr>
            <a:spLocks noGrp="1"/>
          </p:cNvSpPr>
          <p:nvPr>
            <p:ph type="body" sz="quarter" idx="3"/>
          </p:nvPr>
        </p:nvSpPr>
        <p:spPr>
          <a:xfrm>
            <a:off x="4645025" y="1535113"/>
            <a:ext cx="4194175" cy="639762"/>
          </a:xfrm>
        </p:spPr>
        <p:txBody>
          <a:bodyPr>
            <a:normAutofit/>
          </a:bodyPr>
          <a:lstStyle/>
          <a:p>
            <a:r>
              <a:rPr lang="en-US" sz="3200" dirty="0" smtClean="0"/>
              <a:t>Possible Disadvantages</a:t>
            </a:r>
            <a:endParaRPr lang="en-US" sz="3200" dirty="0"/>
          </a:p>
        </p:txBody>
      </p:sp>
      <p:sp>
        <p:nvSpPr>
          <p:cNvPr id="6" name="Content Placeholder 5"/>
          <p:cNvSpPr>
            <a:spLocks noGrp="1"/>
          </p:cNvSpPr>
          <p:nvPr>
            <p:ph sz="quarter" idx="4"/>
          </p:nvPr>
        </p:nvSpPr>
        <p:spPr>
          <a:xfrm>
            <a:off x="4645025" y="2174874"/>
            <a:ext cx="4270375" cy="4530725"/>
          </a:xfrm>
        </p:spPr>
        <p:txBody>
          <a:bodyPr>
            <a:normAutofit/>
          </a:bodyPr>
          <a:lstStyle/>
          <a:p>
            <a:r>
              <a:rPr lang="en-US" b="1" i="1" dirty="0"/>
              <a:t>Inflationary risks </a:t>
            </a:r>
            <a:endParaRPr lang="en-US" b="1" i="1" dirty="0" smtClean="0"/>
          </a:p>
          <a:p>
            <a:r>
              <a:rPr lang="en-US" b="1" i="1" dirty="0" smtClean="0"/>
              <a:t>Anti-social </a:t>
            </a:r>
            <a:r>
              <a:rPr lang="en-US" b="1" i="1" dirty="0"/>
              <a:t>use </a:t>
            </a:r>
            <a:endParaRPr lang="en-US" b="1" i="1" dirty="0" smtClean="0"/>
          </a:p>
          <a:p>
            <a:r>
              <a:rPr lang="en-US" b="1" i="1" dirty="0" smtClean="0"/>
              <a:t>Security </a:t>
            </a:r>
            <a:r>
              <a:rPr lang="en-US" b="1" i="1" dirty="0"/>
              <a:t>risks </a:t>
            </a:r>
            <a:endParaRPr lang="en-US" b="1" i="1" dirty="0" smtClean="0"/>
          </a:p>
          <a:p>
            <a:r>
              <a:rPr lang="en-US" b="1" i="1" dirty="0" smtClean="0"/>
              <a:t>More </a:t>
            </a:r>
            <a:r>
              <a:rPr lang="en-US" b="1" i="1" dirty="0"/>
              <a:t>difficult to target </a:t>
            </a:r>
            <a:endParaRPr lang="en-US" b="1" i="1" dirty="0" smtClean="0"/>
          </a:p>
          <a:p>
            <a:r>
              <a:rPr lang="en-US" b="1" i="1" dirty="0" smtClean="0"/>
              <a:t>More </a:t>
            </a:r>
            <a:r>
              <a:rPr lang="en-US" b="1" i="1" dirty="0"/>
              <a:t>prone to diversion </a:t>
            </a:r>
            <a:endParaRPr lang="en-US" b="1" i="1" dirty="0" smtClean="0"/>
          </a:p>
          <a:p>
            <a:r>
              <a:rPr lang="en-US" b="1" i="1" dirty="0" smtClean="0"/>
              <a:t>Disadvantages </a:t>
            </a:r>
            <a:r>
              <a:rPr lang="en-US" b="1" i="1" dirty="0"/>
              <a:t>women </a:t>
            </a:r>
            <a:endParaRPr lang="en-US" b="1" i="1" dirty="0" smtClean="0"/>
          </a:p>
          <a:p>
            <a:r>
              <a:rPr lang="en-US" b="1" i="1" dirty="0" smtClean="0"/>
              <a:t>Less </a:t>
            </a:r>
            <a:r>
              <a:rPr lang="en-US" b="1" i="1" dirty="0"/>
              <a:t>available from donors </a:t>
            </a:r>
          </a:p>
          <a:p>
            <a:r>
              <a:rPr lang="en-US" b="1" i="1" dirty="0" smtClean="0"/>
              <a:t>Consumption/nutrition</a:t>
            </a:r>
            <a:endParaRPr lang="en-US" dirty="0"/>
          </a:p>
        </p:txBody>
      </p:sp>
    </p:spTree>
    <p:extLst>
      <p:ext uri="{BB962C8B-B14F-4D97-AF65-F5344CB8AC3E}">
        <p14:creationId xmlns:p14="http://schemas.microsoft.com/office/powerpoint/2010/main" xmlns="" val="3340453878"/>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normAutofit fontScale="90000"/>
          </a:bodyPr>
          <a:lstStyle/>
          <a:p>
            <a:r>
              <a:rPr lang="en-US" dirty="0" smtClean="0"/>
              <a:t>Comparing cash and in-kind food transfers</a:t>
            </a:r>
          </a:p>
        </p:txBody>
      </p:sp>
      <p:graphicFrame>
        <p:nvGraphicFramePr>
          <p:cNvPr id="5" name="Content Placeholder 4"/>
          <p:cNvGraphicFramePr>
            <a:graphicFrameLocks noGrp="1"/>
          </p:cNvGraphicFramePr>
          <p:nvPr>
            <p:ph idx="1"/>
          </p:nvPr>
        </p:nvGraphicFramePr>
        <p:xfrm>
          <a:off x="0" y="1404938"/>
          <a:ext cx="9144000" cy="5773737"/>
        </p:xfrm>
        <a:graphic>
          <a:graphicData uri="http://schemas.openxmlformats.org/drawingml/2006/table">
            <a:tbl>
              <a:tblPr/>
              <a:tblGrid>
                <a:gridCol w="4572000"/>
                <a:gridCol w="4572000"/>
              </a:tblGrid>
              <a:tr h="545768">
                <a:tc>
                  <a:txBody>
                    <a:bodyPr/>
                    <a:lstStyle/>
                    <a:p>
                      <a:pPr marL="171450" marR="0" lvl="0" indent="0" algn="l" defTabSz="4572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000000"/>
                          </a:solidFill>
                          <a:effectLst/>
                          <a:latin typeface="Times New Roman" pitchFamily="-107" charset="0"/>
                          <a:ea typeface="ヒラギノ明朝 ProN W3" pitchFamily="-107" charset="-128"/>
                          <a:cs typeface="Times New Roman" pitchFamily="-107" charset="0"/>
                          <a:sym typeface="Garamond" pitchFamily="-107" charset="0"/>
                        </a:rPr>
                        <a:t>Food transfers generally recommended when:</a:t>
                      </a:r>
                      <a:endParaRPr kumimoji="0" lang="en-US" sz="1600" b="0" i="0" u="none" strike="noStrike" cap="none" normalizeH="0" baseline="0" dirty="0" smtClean="0">
                        <a:ln>
                          <a:noFill/>
                        </a:ln>
                        <a:solidFill>
                          <a:srgbClr val="000000"/>
                        </a:solidFill>
                        <a:effectLst/>
                        <a:latin typeface="Times New Roman" pitchFamily="-107" charset="0"/>
                        <a:ea typeface="ヒラギノ明朝 ProN W3" pitchFamily="-107" charset="-128"/>
                        <a:cs typeface="Times New Roman" pitchFamily="-107" charset="0"/>
                        <a:sym typeface="Garamond" pitchFamily="-107"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225425" marR="0" lvl="0" indent="0" algn="l" defTabSz="4572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000000"/>
                          </a:solidFill>
                          <a:effectLst/>
                          <a:latin typeface="Times New Roman" pitchFamily="-107" charset="0"/>
                          <a:ea typeface="ヒラギノ明朝 ProN W3" pitchFamily="-107" charset="-128"/>
                          <a:cs typeface="Times New Roman" pitchFamily="-107" charset="0"/>
                          <a:sym typeface="Garamond" pitchFamily="-107" charset="0"/>
                        </a:rPr>
                        <a:t>Cash /voucher transfers generally recommended when:</a:t>
                      </a:r>
                      <a:endParaRPr kumimoji="0" lang="en-US" sz="1600" b="0" i="0" u="none" strike="noStrike" cap="none" normalizeH="0" baseline="0" dirty="0" smtClean="0">
                        <a:ln>
                          <a:noFill/>
                        </a:ln>
                        <a:solidFill>
                          <a:srgbClr val="000000"/>
                        </a:solidFill>
                        <a:effectLst/>
                        <a:latin typeface="Times New Roman" pitchFamily="-107" charset="0"/>
                        <a:ea typeface="ヒラギノ明朝 ProN W3" pitchFamily="-107" charset="-128"/>
                        <a:cs typeface="Times New Roman" pitchFamily="-107" charset="0"/>
                        <a:sym typeface="Garamond" pitchFamily="-107"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r>
              <a:tr h="5227969">
                <a:tc>
                  <a:txBody>
                    <a:bodyPr/>
                    <a:lstStyle/>
                    <a:p>
                      <a:pPr marL="461963" marR="0" lvl="0" indent="-290513" algn="l" defTabSz="457200" rtl="0" eaLnBrk="1" fontAlgn="base" latinLnBrk="0" hangingPunct="1">
                        <a:lnSpc>
                          <a:spcPct val="100000"/>
                        </a:lnSpc>
                        <a:spcBef>
                          <a:spcPts val="600"/>
                        </a:spcBef>
                        <a:spcAft>
                          <a:spcPct val="0"/>
                        </a:spcAft>
                        <a:buClrTx/>
                        <a:buSzTx/>
                        <a:buFont typeface="Garamond" pitchFamily="-107" charset="0"/>
                        <a:buAutoNum type="arabicPeriod"/>
                        <a:tabLst/>
                        <a:defRPr/>
                      </a:pPr>
                      <a:r>
                        <a:rPr kumimoji="0" lang="en-US" sz="1600" b="0" i="0" u="none" strike="noStrike" cap="none" normalizeH="0" baseline="0" dirty="0" smtClean="0">
                          <a:ln>
                            <a:noFill/>
                          </a:ln>
                          <a:solidFill>
                            <a:srgbClr val="000000"/>
                          </a:solidFill>
                          <a:effectLst/>
                          <a:latin typeface="Times New Roman" pitchFamily="-107" charset="0"/>
                          <a:ea typeface="ヒラギノ明朝 ProN W3" pitchFamily="-107" charset="-128"/>
                          <a:cs typeface="Times New Roman" pitchFamily="-107" charset="0"/>
                          <a:sym typeface="Garamond" pitchFamily="-107" charset="0"/>
                        </a:rPr>
                        <a:t>Markets do not function well</a:t>
                      </a:r>
                    </a:p>
                    <a:p>
                      <a:pPr marL="461963" marR="0" lvl="0" indent="-290513" algn="l" defTabSz="457200" rtl="0" eaLnBrk="1" fontAlgn="base" latinLnBrk="0" hangingPunct="1">
                        <a:lnSpc>
                          <a:spcPct val="100000"/>
                        </a:lnSpc>
                        <a:spcBef>
                          <a:spcPts val="600"/>
                        </a:spcBef>
                        <a:spcAft>
                          <a:spcPct val="0"/>
                        </a:spcAft>
                        <a:buClrTx/>
                        <a:buSzTx/>
                        <a:buFont typeface="Garamond" pitchFamily="-107" charset="0"/>
                        <a:buAutoNum type="arabicPeriod"/>
                        <a:tabLst/>
                        <a:defRPr/>
                      </a:pPr>
                      <a:r>
                        <a:rPr kumimoji="0" lang="en-US" sz="1600" b="0" i="0" u="none" strike="noStrike" cap="none" normalizeH="0" baseline="0" dirty="0" smtClean="0">
                          <a:ln>
                            <a:noFill/>
                          </a:ln>
                          <a:solidFill>
                            <a:srgbClr val="000000"/>
                          </a:solidFill>
                          <a:effectLst/>
                          <a:latin typeface="Times New Roman" pitchFamily="-107" charset="0"/>
                          <a:ea typeface="ヒラギノ明朝 ProN W3" pitchFamily="-107" charset="-128"/>
                          <a:cs typeface="Times New Roman" pitchFamily="-107" charset="0"/>
                          <a:sym typeface="Garamond" pitchFamily="-107" charset="0"/>
                        </a:rPr>
                        <a:t>Beneficiaries don’t have physical or social access to markets</a:t>
                      </a:r>
                    </a:p>
                    <a:p>
                      <a:pPr marL="461963" marR="0" lvl="0" indent="-290513" algn="l" defTabSz="457200" rtl="0" eaLnBrk="1" fontAlgn="base" latinLnBrk="0" hangingPunct="1">
                        <a:lnSpc>
                          <a:spcPct val="100000"/>
                        </a:lnSpc>
                        <a:spcBef>
                          <a:spcPts val="600"/>
                        </a:spcBef>
                        <a:spcAft>
                          <a:spcPct val="0"/>
                        </a:spcAft>
                        <a:buClrTx/>
                        <a:buSzTx/>
                        <a:buFont typeface="Garamond" pitchFamily="-107" charset="0"/>
                        <a:buAutoNum type="arabicPeriod"/>
                        <a:tabLst/>
                      </a:pPr>
                      <a:r>
                        <a:rPr kumimoji="0" lang="en-US" sz="1600" b="0" i="0" u="none" strike="noStrike" cap="none" normalizeH="0" baseline="0" dirty="0" smtClean="0">
                          <a:ln>
                            <a:noFill/>
                          </a:ln>
                          <a:solidFill>
                            <a:srgbClr val="000000"/>
                          </a:solidFill>
                          <a:effectLst/>
                          <a:latin typeface="Times New Roman" pitchFamily="-107" charset="0"/>
                          <a:ea typeface="ヒラギノ明朝 ProN W3" pitchFamily="-107" charset="-128"/>
                          <a:cs typeface="Times New Roman" pitchFamily="-107" charset="0"/>
                          <a:sym typeface="Garamond" pitchFamily="-107" charset="0"/>
                        </a:rPr>
                        <a:t>Food intake is prioritized for nutritional purposes (including targeted feeding and micronutrient objectives), or certain nutritional foods are not available in the local markets</a:t>
                      </a:r>
                    </a:p>
                    <a:p>
                      <a:pPr marL="461963" marR="0" lvl="0" indent="-290513" algn="l" defTabSz="457200" rtl="0" eaLnBrk="1" fontAlgn="base" latinLnBrk="0" hangingPunct="1">
                        <a:lnSpc>
                          <a:spcPct val="100000"/>
                        </a:lnSpc>
                        <a:spcBef>
                          <a:spcPts val="600"/>
                        </a:spcBef>
                        <a:spcAft>
                          <a:spcPct val="0"/>
                        </a:spcAft>
                        <a:buClrTx/>
                        <a:buSzTx/>
                        <a:buFont typeface="Garamond" pitchFamily="-107" charset="0"/>
                        <a:buAutoNum type="arabicPeriod"/>
                        <a:tabLst/>
                      </a:pPr>
                      <a:r>
                        <a:rPr kumimoji="0" lang="en-US" sz="1600" b="0" i="0" u="none" strike="noStrike" cap="none" normalizeH="0" baseline="0" dirty="0" smtClean="0">
                          <a:ln>
                            <a:noFill/>
                          </a:ln>
                          <a:solidFill>
                            <a:srgbClr val="000000"/>
                          </a:solidFill>
                          <a:effectLst/>
                          <a:latin typeface="Times New Roman" pitchFamily="-107" charset="0"/>
                          <a:ea typeface="ヒラギノ明朝 ProN W3" pitchFamily="-107" charset="-128"/>
                          <a:cs typeface="Times New Roman" pitchFamily="-107" charset="0"/>
                          <a:sym typeface="Garamond" pitchFamily="-107" charset="0"/>
                        </a:rPr>
                        <a:t>Intra-household dynamics favor food over other transfers that might not go towards improved child and household welfare</a:t>
                      </a:r>
                    </a:p>
                    <a:p>
                      <a:pPr marL="461963" marR="0" lvl="0" indent="-290513" algn="l" defTabSz="457200" rtl="0" eaLnBrk="1" fontAlgn="base" latinLnBrk="0" hangingPunct="1">
                        <a:lnSpc>
                          <a:spcPct val="100000"/>
                        </a:lnSpc>
                        <a:spcBef>
                          <a:spcPts val="600"/>
                        </a:spcBef>
                        <a:spcAft>
                          <a:spcPct val="0"/>
                        </a:spcAft>
                        <a:buClrTx/>
                        <a:buSzTx/>
                        <a:buFont typeface="Garamond" pitchFamily="-107" charset="0"/>
                        <a:buAutoNum type="arabicPeriod"/>
                        <a:tabLst/>
                      </a:pPr>
                      <a:r>
                        <a:rPr kumimoji="0" lang="en-US" sz="1600" b="0" i="0" u="none" strike="noStrike" cap="none" normalizeH="0" baseline="0" dirty="0" smtClean="0">
                          <a:ln>
                            <a:noFill/>
                          </a:ln>
                          <a:solidFill>
                            <a:srgbClr val="000000"/>
                          </a:solidFill>
                          <a:effectLst/>
                          <a:latin typeface="Times New Roman" pitchFamily="-107" charset="0"/>
                          <a:ea typeface="ヒラギノ明朝 ProN W3" pitchFamily="-107" charset="-128"/>
                          <a:cs typeface="Times New Roman" pitchFamily="-107" charset="0"/>
                          <a:sym typeface="Garamond" pitchFamily="-107" charset="0"/>
                        </a:rPr>
                        <a:t>Inflationary risks are a significant concern</a:t>
                      </a:r>
                    </a:p>
                    <a:p>
                      <a:pPr marL="461963" marR="0" lvl="0" indent="-290513" algn="l" defTabSz="457200" rtl="0" eaLnBrk="1" fontAlgn="base" latinLnBrk="0" hangingPunct="1">
                        <a:lnSpc>
                          <a:spcPct val="100000"/>
                        </a:lnSpc>
                        <a:spcBef>
                          <a:spcPts val="600"/>
                        </a:spcBef>
                        <a:spcAft>
                          <a:spcPct val="0"/>
                        </a:spcAft>
                        <a:buClrTx/>
                        <a:buSzTx/>
                        <a:buFont typeface="Garamond" pitchFamily="-107" charset="0"/>
                        <a:buAutoNum type="arabicPeriod"/>
                        <a:tabLst/>
                      </a:pPr>
                      <a:r>
                        <a:rPr kumimoji="0" lang="en-US" sz="1600" b="0" i="0" u="none" strike="noStrike" cap="none" normalizeH="0" baseline="0" dirty="0" smtClean="0">
                          <a:ln>
                            <a:noFill/>
                          </a:ln>
                          <a:solidFill>
                            <a:srgbClr val="000000"/>
                          </a:solidFill>
                          <a:effectLst/>
                          <a:latin typeface="Times New Roman" pitchFamily="-107" charset="0"/>
                          <a:ea typeface="ヒラギノ明朝 ProN W3" pitchFamily="-107" charset="-128"/>
                          <a:cs typeface="Times New Roman" pitchFamily="-107" charset="0"/>
                          <a:sym typeface="Garamond" pitchFamily="-107" charset="0"/>
                        </a:rPr>
                        <a:t>Security conditions favor transfers of food over other resources (i.e., food commodities are highly visible)</a:t>
                      </a:r>
                    </a:p>
                    <a:p>
                      <a:pPr marL="461963" marR="0" lvl="0" indent="-290513" algn="l" defTabSz="457200" rtl="0" eaLnBrk="1" fontAlgn="base" latinLnBrk="0" hangingPunct="1">
                        <a:lnSpc>
                          <a:spcPct val="100000"/>
                        </a:lnSpc>
                        <a:spcBef>
                          <a:spcPts val="600"/>
                        </a:spcBef>
                        <a:spcAft>
                          <a:spcPct val="0"/>
                        </a:spcAft>
                        <a:buClrTx/>
                        <a:buSzTx/>
                        <a:buFont typeface="Garamond" pitchFamily="-107" charset="0"/>
                        <a:buAutoNum type="arabicPeriod"/>
                        <a:tabLst/>
                      </a:pPr>
                      <a:r>
                        <a:rPr kumimoji="0" lang="en-US" sz="1600" b="0" i="0" u="none" strike="noStrike" cap="none" normalizeH="0" baseline="0" dirty="0" smtClean="0">
                          <a:ln>
                            <a:noFill/>
                          </a:ln>
                          <a:solidFill>
                            <a:srgbClr val="000000"/>
                          </a:solidFill>
                          <a:effectLst/>
                          <a:latin typeface="Times New Roman" pitchFamily="-107" charset="0"/>
                          <a:ea typeface="ヒラギノ明朝 ProN W3" pitchFamily="-107" charset="-128"/>
                          <a:cs typeface="Times New Roman" pitchFamily="-107" charset="0"/>
                          <a:sym typeface="Garamond" pitchFamily="-107" charset="0"/>
                        </a:rPr>
                        <a:t>Targeting of beneficiaries through inferior goods</a:t>
                      </a:r>
                    </a:p>
                    <a:p>
                      <a:pPr marL="461963" marR="0" lvl="0" indent="-290513" algn="l" defTabSz="457200" rtl="0" eaLnBrk="1" fontAlgn="base" latinLnBrk="0" hangingPunct="1">
                        <a:lnSpc>
                          <a:spcPct val="100000"/>
                        </a:lnSpc>
                        <a:spcBef>
                          <a:spcPts val="600"/>
                        </a:spcBef>
                        <a:spcAft>
                          <a:spcPct val="0"/>
                        </a:spcAft>
                        <a:buClrTx/>
                        <a:buSzTx/>
                        <a:buFont typeface="Garamond" pitchFamily="-107" charset="0"/>
                        <a:buAutoNum type="arabicPeriod"/>
                        <a:tabLst/>
                      </a:pPr>
                      <a:r>
                        <a:rPr kumimoji="0" lang="en-US" sz="1600" b="0" i="0" u="none" strike="noStrike" cap="none" normalizeH="0" baseline="0" dirty="0" smtClean="0">
                          <a:ln>
                            <a:noFill/>
                          </a:ln>
                          <a:solidFill>
                            <a:srgbClr val="000000"/>
                          </a:solidFill>
                          <a:effectLst/>
                          <a:latin typeface="Times New Roman" pitchFamily="-107" charset="0"/>
                          <a:ea typeface="ヒラギノ明朝 ProN W3" pitchFamily="-107" charset="-128"/>
                          <a:cs typeface="Times New Roman" pitchFamily="-107" charset="0"/>
                          <a:sym typeface="Garamond" pitchFamily="-107" charset="0"/>
                        </a:rPr>
                        <a:t>Quality concerns with local foods</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569913" marR="0" lvl="0" indent="-344488" algn="l" defTabSz="457200" rtl="0" eaLnBrk="1" fontAlgn="base" latinLnBrk="0" hangingPunct="1">
                        <a:lnSpc>
                          <a:spcPct val="100000"/>
                        </a:lnSpc>
                        <a:spcBef>
                          <a:spcPts val="600"/>
                        </a:spcBef>
                        <a:spcAft>
                          <a:spcPct val="0"/>
                        </a:spcAft>
                        <a:buClrTx/>
                        <a:buSzTx/>
                        <a:buFont typeface="Garamond" pitchFamily="-107" charset="0"/>
                        <a:buAutoNum type="arabicPeriod"/>
                        <a:tabLst/>
                        <a:defRPr/>
                      </a:pPr>
                      <a:r>
                        <a:rPr kumimoji="0" lang="en-US" sz="1600" b="0" i="0" u="none" strike="noStrike" cap="none" normalizeH="0" baseline="0" dirty="0" smtClean="0">
                          <a:ln>
                            <a:noFill/>
                          </a:ln>
                          <a:solidFill>
                            <a:srgbClr val="000000"/>
                          </a:solidFill>
                          <a:effectLst/>
                          <a:latin typeface="Times New Roman" pitchFamily="-107" charset="0"/>
                          <a:ea typeface="ヒラギノ明朝 ProN W3" pitchFamily="-107" charset="-128"/>
                          <a:cs typeface="Times New Roman" pitchFamily="-107" charset="0"/>
                          <a:sym typeface="Garamond" pitchFamily="-107" charset="0"/>
                        </a:rPr>
                        <a:t>Markets function well</a:t>
                      </a:r>
                    </a:p>
                    <a:p>
                      <a:pPr marL="569913" marR="0" lvl="0" indent="-344488" algn="l" defTabSz="457200" rtl="0" eaLnBrk="1" fontAlgn="base" latinLnBrk="0" hangingPunct="1">
                        <a:lnSpc>
                          <a:spcPct val="100000"/>
                        </a:lnSpc>
                        <a:spcBef>
                          <a:spcPts val="600"/>
                        </a:spcBef>
                        <a:spcAft>
                          <a:spcPct val="0"/>
                        </a:spcAft>
                        <a:buClrTx/>
                        <a:buSzTx/>
                        <a:buFont typeface="Garamond" pitchFamily="-107" charset="0"/>
                        <a:buAutoNum type="arabicPeriod"/>
                        <a:tabLst/>
                        <a:defRPr/>
                      </a:pPr>
                      <a:r>
                        <a:rPr kumimoji="0" lang="en-US" sz="1600" b="0" i="0" u="none" strike="noStrike" cap="none" normalizeH="0" baseline="0" dirty="0" smtClean="0">
                          <a:ln>
                            <a:noFill/>
                          </a:ln>
                          <a:solidFill>
                            <a:srgbClr val="000000"/>
                          </a:solidFill>
                          <a:effectLst/>
                          <a:latin typeface="Times New Roman" pitchFamily="-107" charset="0"/>
                          <a:ea typeface="ヒラギノ明朝 ProN W3" pitchFamily="-107" charset="-128"/>
                          <a:cs typeface="Times New Roman" pitchFamily="-107" charset="0"/>
                          <a:sym typeface="Garamond" pitchFamily="-107" charset="0"/>
                        </a:rPr>
                        <a:t>Supply is able to meet the demand generated by cash transfers</a:t>
                      </a:r>
                    </a:p>
                    <a:p>
                      <a:pPr marL="569913" marR="0" lvl="0" indent="-344488" algn="l" defTabSz="457200" rtl="0" eaLnBrk="1" fontAlgn="base" latinLnBrk="0" hangingPunct="1">
                        <a:lnSpc>
                          <a:spcPct val="100000"/>
                        </a:lnSpc>
                        <a:spcBef>
                          <a:spcPts val="600"/>
                        </a:spcBef>
                        <a:spcAft>
                          <a:spcPct val="0"/>
                        </a:spcAft>
                        <a:buClrTx/>
                        <a:buSzTx/>
                        <a:buFont typeface="Garamond" pitchFamily="-107" charset="0"/>
                        <a:buAutoNum type="arabicPeriod"/>
                        <a:tabLst/>
                        <a:defRPr/>
                      </a:pPr>
                      <a:r>
                        <a:rPr kumimoji="0" lang="en-US" sz="1600" b="0" i="0" u="none" strike="noStrike" cap="none" normalizeH="0" baseline="0" dirty="0" smtClean="0">
                          <a:ln>
                            <a:noFill/>
                          </a:ln>
                          <a:solidFill>
                            <a:srgbClr val="000000"/>
                          </a:solidFill>
                          <a:effectLst/>
                          <a:latin typeface="Times New Roman" pitchFamily="-107" charset="0"/>
                          <a:ea typeface="ヒラギノ明朝 ProN W3" pitchFamily="-107" charset="-128"/>
                          <a:cs typeface="Times New Roman" pitchFamily="-107" charset="0"/>
                          <a:sym typeface="Garamond" pitchFamily="-107" charset="0"/>
                        </a:rPr>
                        <a:t>Affected populations are net buyers of food</a:t>
                      </a:r>
                    </a:p>
                    <a:p>
                      <a:pPr marL="569913" marR="0" lvl="0" indent="-344488" algn="l" defTabSz="457200" rtl="0" eaLnBrk="1" fontAlgn="base" latinLnBrk="0" hangingPunct="1">
                        <a:lnSpc>
                          <a:spcPct val="100000"/>
                        </a:lnSpc>
                        <a:spcBef>
                          <a:spcPts val="600"/>
                        </a:spcBef>
                        <a:spcAft>
                          <a:spcPct val="0"/>
                        </a:spcAft>
                        <a:buClrTx/>
                        <a:buSzTx/>
                        <a:buFont typeface="Garamond" pitchFamily="-107" charset="0"/>
                        <a:buAutoNum type="arabicPeriod"/>
                        <a:tabLst/>
                      </a:pPr>
                      <a:r>
                        <a:rPr kumimoji="0" lang="en-US" sz="1600" b="0" i="0" u="none" strike="noStrike" cap="none" normalizeH="0" baseline="0" dirty="0" smtClean="0">
                          <a:ln>
                            <a:noFill/>
                          </a:ln>
                          <a:solidFill>
                            <a:srgbClr val="000000"/>
                          </a:solidFill>
                          <a:effectLst/>
                          <a:latin typeface="Times New Roman" pitchFamily="-107" charset="0"/>
                          <a:ea typeface="ヒラギノ明朝 ProN W3" pitchFamily="-107" charset="-128"/>
                          <a:cs typeface="Times New Roman" pitchFamily="-107" charset="0"/>
                          <a:sym typeface="Garamond" pitchFamily="-107" charset="0"/>
                        </a:rPr>
                        <a:t>Households have non-food needs</a:t>
                      </a:r>
                    </a:p>
                    <a:p>
                      <a:pPr marL="569913" marR="0" lvl="0" indent="-344488" algn="l" defTabSz="457200" rtl="0" eaLnBrk="1" fontAlgn="base" latinLnBrk="0" hangingPunct="1">
                        <a:lnSpc>
                          <a:spcPct val="100000"/>
                        </a:lnSpc>
                        <a:spcBef>
                          <a:spcPts val="600"/>
                        </a:spcBef>
                        <a:spcAft>
                          <a:spcPct val="0"/>
                        </a:spcAft>
                        <a:buClrTx/>
                        <a:buSzTx/>
                        <a:buFont typeface="Garamond" pitchFamily="-107" charset="0"/>
                        <a:buAutoNum type="arabicPeriod"/>
                        <a:tabLst/>
                      </a:pPr>
                      <a:r>
                        <a:rPr kumimoji="0" lang="en-US" sz="1600" b="0" i="0" u="none" strike="noStrike" cap="none" normalizeH="0" baseline="0" dirty="0" smtClean="0">
                          <a:ln>
                            <a:noFill/>
                          </a:ln>
                          <a:solidFill>
                            <a:srgbClr val="000000"/>
                          </a:solidFill>
                          <a:effectLst/>
                          <a:latin typeface="Times New Roman" pitchFamily="-107" charset="0"/>
                          <a:ea typeface="ヒラギノ明朝 ProN W3" pitchFamily="-107" charset="-128"/>
                          <a:cs typeface="Times New Roman" pitchFamily="-107" charset="0"/>
                          <a:sym typeface="Garamond" pitchFamily="-107" charset="0"/>
                        </a:rPr>
                        <a:t>Beneficiaries have physical and social access to markets; markets are a main source of food for targeted households</a:t>
                      </a:r>
                    </a:p>
                    <a:p>
                      <a:pPr marL="569913" marR="0" lvl="0" indent="-344488" algn="l" defTabSz="457200" rtl="0" eaLnBrk="1" fontAlgn="base" latinLnBrk="0" hangingPunct="1">
                        <a:lnSpc>
                          <a:spcPct val="100000"/>
                        </a:lnSpc>
                        <a:spcBef>
                          <a:spcPts val="600"/>
                        </a:spcBef>
                        <a:spcAft>
                          <a:spcPct val="0"/>
                        </a:spcAft>
                        <a:buClrTx/>
                        <a:buSzTx/>
                        <a:buFont typeface="Garamond" pitchFamily="-107" charset="0"/>
                        <a:buAutoNum type="arabicPeriod"/>
                        <a:tabLst/>
                      </a:pPr>
                      <a:r>
                        <a:rPr kumimoji="0" lang="en-US" sz="1600" b="0" i="0" u="none" strike="noStrike" cap="none" normalizeH="0" baseline="0" dirty="0" smtClean="0">
                          <a:ln>
                            <a:noFill/>
                          </a:ln>
                          <a:solidFill>
                            <a:srgbClr val="000000"/>
                          </a:solidFill>
                          <a:effectLst/>
                          <a:latin typeface="Times New Roman" pitchFamily="-107" charset="0"/>
                          <a:ea typeface="ヒラギノ明朝 ProN W3" pitchFamily="-107" charset="-128"/>
                          <a:cs typeface="Times New Roman" pitchFamily="-107" charset="0"/>
                          <a:sym typeface="Garamond" pitchFamily="-107" charset="0"/>
                        </a:rPr>
                        <a:t>Production disincentives due to food aid delivery are a significant concern</a:t>
                      </a:r>
                    </a:p>
                    <a:p>
                      <a:pPr marL="569913" marR="0" lvl="0" indent="-344488" algn="l" defTabSz="457200" rtl="0" eaLnBrk="1" fontAlgn="base" latinLnBrk="0" hangingPunct="1">
                        <a:lnSpc>
                          <a:spcPct val="100000"/>
                        </a:lnSpc>
                        <a:spcBef>
                          <a:spcPts val="600"/>
                        </a:spcBef>
                        <a:spcAft>
                          <a:spcPct val="0"/>
                        </a:spcAft>
                        <a:buClrTx/>
                        <a:buSzTx/>
                        <a:buFont typeface="Garamond" pitchFamily="-107" charset="0"/>
                        <a:buAutoNum type="arabicPeriod"/>
                        <a:tabLst/>
                      </a:pPr>
                      <a:r>
                        <a:rPr kumimoji="0" lang="en-US" sz="1600" b="0" i="0" u="none" strike="noStrike" cap="none" normalizeH="0" baseline="0" dirty="0" smtClean="0">
                          <a:ln>
                            <a:noFill/>
                          </a:ln>
                          <a:solidFill>
                            <a:srgbClr val="000000"/>
                          </a:solidFill>
                          <a:effectLst/>
                          <a:latin typeface="Times New Roman" pitchFamily="-107" charset="0"/>
                          <a:ea typeface="ヒラギノ明朝 ProN W3" pitchFamily="-107" charset="-128"/>
                          <a:cs typeface="Times New Roman" pitchFamily="-107" charset="0"/>
                          <a:sym typeface="Garamond" pitchFamily="-107" charset="0"/>
                        </a:rPr>
                        <a:t>Security conditions permit (i.e., cash is less visible but offers greater incentive for theft)</a:t>
                      </a:r>
                    </a:p>
                    <a:p>
                      <a:pPr marL="569913" marR="0" lvl="0" indent="-344488" algn="l" defTabSz="457200" rtl="0" eaLnBrk="1" fontAlgn="base" latinLnBrk="0" hangingPunct="1">
                        <a:lnSpc>
                          <a:spcPct val="100000"/>
                        </a:lnSpc>
                        <a:spcBef>
                          <a:spcPts val="600"/>
                        </a:spcBef>
                        <a:spcAft>
                          <a:spcPts val="600"/>
                        </a:spcAft>
                        <a:buClrTx/>
                        <a:buSzTx/>
                        <a:buFont typeface="Garamond" pitchFamily="-107" charset="0"/>
                        <a:buAutoNum type="arabicPeriod"/>
                        <a:tabLst/>
                      </a:pPr>
                      <a:r>
                        <a:rPr kumimoji="0" lang="en-US" sz="1600" b="0" i="0" u="none" strike="noStrike" cap="none" normalizeH="0" baseline="0" dirty="0" smtClean="0">
                          <a:ln>
                            <a:noFill/>
                          </a:ln>
                          <a:solidFill>
                            <a:srgbClr val="000000"/>
                          </a:solidFill>
                          <a:effectLst/>
                          <a:latin typeface="Times New Roman" pitchFamily="-107" charset="0"/>
                          <a:ea typeface="ヒラギノ明朝 ProN W3" pitchFamily="-107" charset="-128"/>
                          <a:cs typeface="Times New Roman" pitchFamily="-107" charset="0"/>
                          <a:sym typeface="Garamond" pitchFamily="-107" charset="0"/>
                        </a:rPr>
                        <a:t>Cost and time savings through lower logistical and management overhead</a:t>
                      </a:r>
                    </a:p>
                    <a:p>
                      <a:pPr marL="569913" marR="0" lvl="0" indent="-344488" algn="l" defTabSz="457200" rtl="0" eaLnBrk="1" fontAlgn="base" latinLnBrk="0" hangingPunct="1">
                        <a:lnSpc>
                          <a:spcPct val="100000"/>
                        </a:lnSpc>
                        <a:spcBef>
                          <a:spcPts val="600"/>
                        </a:spcBef>
                        <a:spcAft>
                          <a:spcPts val="600"/>
                        </a:spcAft>
                        <a:buClrTx/>
                        <a:buSzTx/>
                        <a:buFont typeface="Garamond" pitchFamily="-107" charset="0"/>
                        <a:buAutoNum type="arabicPeriod"/>
                        <a:tabLst/>
                        <a:defRPr/>
                      </a:pPr>
                      <a:r>
                        <a:rPr kumimoji="0" lang="en-US" sz="1600" b="0" i="0" u="none" strike="noStrike" cap="none" normalizeH="0" baseline="0" dirty="0" smtClean="0">
                          <a:ln>
                            <a:noFill/>
                          </a:ln>
                          <a:solidFill>
                            <a:srgbClr val="000000"/>
                          </a:solidFill>
                          <a:effectLst/>
                          <a:latin typeface="Times New Roman" pitchFamily="-107" charset="0"/>
                          <a:ea typeface="ヒラギノ明朝 ProN W3" pitchFamily="-107" charset="-128"/>
                          <a:cs typeface="Times New Roman" pitchFamily="-107" charset="0"/>
                          <a:sym typeface="Garamond" pitchFamily="-107" charset="0"/>
                        </a:rPr>
                        <a:t>Cash transfer systems exist, e.g. pathways for remittances, micro-finance institutions, mobile telephone technology</a:t>
                      </a:r>
                    </a:p>
                    <a:p>
                      <a:pPr marL="342900" marR="0" lvl="0" indent="-342900" algn="l" defTabSz="457200" rtl="0" eaLnBrk="1" fontAlgn="base" latinLnBrk="0" hangingPunct="1">
                        <a:lnSpc>
                          <a:spcPct val="100000"/>
                        </a:lnSpc>
                        <a:spcBef>
                          <a:spcPts val="600"/>
                        </a:spcBef>
                        <a:spcAft>
                          <a:spcPts val="600"/>
                        </a:spcAft>
                        <a:buClrTx/>
                        <a:buSzTx/>
                        <a:buFont typeface="Garamond" pitchFamily="-107" charset="0"/>
                        <a:buAutoNum type="arabicPeriod"/>
                        <a:tabLst/>
                      </a:pPr>
                      <a:endParaRPr kumimoji="0" lang="en-US" sz="1600" b="0" i="0" u="none" strike="noStrike" cap="none" normalizeH="0" baseline="0" dirty="0" smtClean="0">
                        <a:ln>
                          <a:noFill/>
                        </a:ln>
                        <a:solidFill>
                          <a:srgbClr val="000000"/>
                        </a:solidFill>
                        <a:effectLst/>
                        <a:latin typeface="Times New Roman" pitchFamily="-107" charset="0"/>
                        <a:ea typeface="ヒラギノ明朝 ProN W3" pitchFamily="-107" charset="-128"/>
                        <a:cs typeface="Times New Roman" pitchFamily="-107" charset="0"/>
                        <a:sym typeface="Garamond" pitchFamily="-107"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r>
            </a:tbl>
          </a:graphicData>
        </a:graphic>
      </p:graphicFrame>
    </p:spTree>
    <p:extLst>
      <p:ext uri="{BB962C8B-B14F-4D97-AF65-F5344CB8AC3E}">
        <p14:creationId xmlns:p14="http://schemas.microsoft.com/office/powerpoint/2010/main" xmlns="" val="3012809905"/>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457200" y="274638"/>
            <a:ext cx="8229600" cy="1020762"/>
          </a:xfrm>
        </p:spPr>
        <p:txBody>
          <a:bodyPr>
            <a:normAutofit/>
          </a:bodyPr>
          <a:lstStyle/>
          <a:p>
            <a:r>
              <a:rPr lang="en-US" sz="4400" dirty="0" smtClean="0">
                <a:latin typeface="Times New Roman" pitchFamily="18" charset="0"/>
                <a:cs typeface="Times New Roman" pitchFamily="18" charset="0"/>
              </a:rPr>
              <a:t>Comparing cash and vouchers</a:t>
            </a:r>
            <a:endParaRPr lang="en-US" dirty="0" smtClean="0"/>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1820899125"/>
              </p:ext>
            </p:extLst>
          </p:nvPr>
        </p:nvGraphicFramePr>
        <p:xfrm>
          <a:off x="0" y="1371600"/>
          <a:ext cx="9144000" cy="6046358"/>
        </p:xfrm>
        <a:graphic>
          <a:graphicData uri="http://schemas.openxmlformats.org/drawingml/2006/table">
            <a:tbl>
              <a:tblPr/>
              <a:tblGrid>
                <a:gridCol w="4572000"/>
                <a:gridCol w="4572000"/>
              </a:tblGrid>
              <a:tr h="636158">
                <a:tc>
                  <a:txBody>
                    <a:bodyPr/>
                    <a:lstStyle/>
                    <a:p>
                      <a:pPr marL="225425" marR="0" lvl="0" indent="0" algn="l" defTabSz="4572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000000"/>
                          </a:solidFill>
                          <a:effectLst/>
                          <a:latin typeface="Times New Roman" pitchFamily="-107" charset="0"/>
                          <a:ea typeface="ヒラギノ明朝 ProN W3" pitchFamily="-107" charset="-128"/>
                          <a:cs typeface="Times New Roman" pitchFamily="-107" charset="0"/>
                          <a:sym typeface="Garamond" pitchFamily="-107" charset="0"/>
                        </a:rPr>
                        <a:t>When cash may be more appropriate</a:t>
                      </a:r>
                      <a:endParaRPr kumimoji="0" lang="en-US" sz="2000" b="0" i="0" u="none" strike="noStrike" cap="none" normalizeH="0" baseline="0" dirty="0" smtClean="0">
                        <a:ln>
                          <a:noFill/>
                        </a:ln>
                        <a:solidFill>
                          <a:srgbClr val="000000"/>
                        </a:solidFill>
                        <a:effectLst/>
                        <a:latin typeface="Times New Roman" pitchFamily="-107" charset="0"/>
                        <a:ea typeface="ヒラギノ明朝 ProN W3" pitchFamily="-107" charset="-128"/>
                        <a:cs typeface="Times New Roman" pitchFamily="-107" charset="0"/>
                        <a:sym typeface="Garamond" pitchFamily="-107"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225425" marR="0" lvl="0" indent="0" algn="l" defTabSz="4572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000000"/>
                          </a:solidFill>
                          <a:effectLst/>
                          <a:latin typeface="Times New Roman" pitchFamily="-107" charset="0"/>
                          <a:ea typeface="ヒラギノ明朝 ProN W3" pitchFamily="-107" charset="-128"/>
                          <a:cs typeface="Times New Roman" pitchFamily="-107" charset="0"/>
                          <a:sym typeface="Garamond" pitchFamily="-107" charset="0"/>
                        </a:rPr>
                        <a:t>When vouchers may be more appropriate</a:t>
                      </a:r>
                      <a:endParaRPr kumimoji="0" lang="en-US" sz="2000" b="0" i="0" u="none" strike="noStrike" cap="none" normalizeH="0" baseline="0" dirty="0" smtClean="0">
                        <a:ln>
                          <a:noFill/>
                        </a:ln>
                        <a:solidFill>
                          <a:srgbClr val="000000"/>
                        </a:solidFill>
                        <a:effectLst/>
                        <a:latin typeface="Times New Roman" pitchFamily="-107" charset="0"/>
                        <a:ea typeface="ヒラギノ明朝 ProN W3" pitchFamily="-107" charset="-128"/>
                        <a:cs typeface="Times New Roman" pitchFamily="-107" charset="0"/>
                        <a:sym typeface="Garamond" pitchFamily="-107"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r>
              <a:tr h="5029630">
                <a:tc>
                  <a:txBody>
                    <a:bodyPr/>
                    <a:lstStyle/>
                    <a:p>
                      <a:pPr marL="514350" marR="0" lvl="0" indent="-288925" algn="l" defTabSz="457200" rtl="0" eaLnBrk="1" fontAlgn="base" latinLnBrk="0" hangingPunct="1">
                        <a:lnSpc>
                          <a:spcPct val="100000"/>
                        </a:lnSpc>
                        <a:spcBef>
                          <a:spcPts val="600"/>
                        </a:spcBef>
                        <a:spcAft>
                          <a:spcPct val="0"/>
                        </a:spcAft>
                        <a:buClrTx/>
                        <a:buSzTx/>
                        <a:buFont typeface="Garamond" pitchFamily="-107" charset="0"/>
                        <a:buAutoNum type="arabicPeriod"/>
                        <a:tabLst/>
                        <a:defRPr/>
                      </a:pPr>
                      <a:r>
                        <a:rPr kumimoji="0" lang="en-US" sz="2000" b="0" i="0" u="none" strike="noStrike" cap="none" normalizeH="0" baseline="0" dirty="0" smtClean="0">
                          <a:ln>
                            <a:noFill/>
                          </a:ln>
                          <a:solidFill>
                            <a:srgbClr val="000000"/>
                          </a:solidFill>
                          <a:effectLst/>
                          <a:latin typeface="Times New Roman" pitchFamily="-107" charset="0"/>
                          <a:ea typeface="ヒラギノ明朝 ProN W3" pitchFamily="-107" charset="-128"/>
                          <a:cs typeface="Times New Roman" pitchFamily="-107" charset="0"/>
                          <a:sym typeface="Garamond" pitchFamily="-107" charset="0"/>
                        </a:rPr>
                        <a:t>HH have multiple and varied needs</a:t>
                      </a:r>
                    </a:p>
                    <a:p>
                      <a:pPr marL="514350" marR="0" lvl="0" indent="-288925" algn="l" defTabSz="457200" rtl="0" eaLnBrk="1" fontAlgn="base" latinLnBrk="0" hangingPunct="1">
                        <a:lnSpc>
                          <a:spcPct val="100000"/>
                        </a:lnSpc>
                        <a:spcBef>
                          <a:spcPts val="600"/>
                        </a:spcBef>
                        <a:spcAft>
                          <a:spcPct val="0"/>
                        </a:spcAft>
                        <a:buClrTx/>
                        <a:buSzTx/>
                        <a:buFont typeface="Garamond" pitchFamily="-107" charset="0"/>
                        <a:buAutoNum type="arabicPeriod"/>
                        <a:tabLst/>
                        <a:defRPr/>
                      </a:pPr>
                      <a:r>
                        <a:rPr kumimoji="0" lang="en-US" sz="2000" b="0" i="0" u="none" strike="noStrike" cap="none" normalizeH="0" baseline="0" dirty="0" smtClean="0">
                          <a:ln>
                            <a:noFill/>
                          </a:ln>
                          <a:solidFill>
                            <a:srgbClr val="000000"/>
                          </a:solidFill>
                          <a:effectLst/>
                          <a:latin typeface="Times New Roman" pitchFamily="-107" charset="0"/>
                          <a:ea typeface="ヒラギノ明朝 ProN W3" pitchFamily="-107" charset="-128"/>
                          <a:cs typeface="Times New Roman" pitchFamily="-107" charset="0"/>
                          <a:sym typeface="Garamond" pitchFamily="-107" charset="0"/>
                        </a:rPr>
                        <a:t>HH prioritize purchases that meet program objective(s)</a:t>
                      </a:r>
                    </a:p>
                    <a:p>
                      <a:pPr marL="514350" marR="0" lvl="0" indent="-288925" algn="l" defTabSz="457200" rtl="0" eaLnBrk="1" fontAlgn="base" latinLnBrk="0" hangingPunct="1">
                        <a:lnSpc>
                          <a:spcPct val="100000"/>
                        </a:lnSpc>
                        <a:spcBef>
                          <a:spcPts val="600"/>
                        </a:spcBef>
                        <a:spcAft>
                          <a:spcPct val="0"/>
                        </a:spcAft>
                        <a:buClrTx/>
                        <a:buSzTx/>
                        <a:buFont typeface="Garamond" pitchFamily="-107" charset="0"/>
                        <a:buAutoNum type="arabicPeriod"/>
                        <a:tabLst/>
                        <a:defRPr/>
                      </a:pPr>
                      <a:r>
                        <a:rPr kumimoji="0" lang="en-US" sz="2000" b="0" i="0" u="none" strike="noStrike" cap="none" normalizeH="0" baseline="0" dirty="0" smtClean="0">
                          <a:ln>
                            <a:noFill/>
                          </a:ln>
                          <a:solidFill>
                            <a:srgbClr val="000000"/>
                          </a:solidFill>
                          <a:effectLst/>
                          <a:latin typeface="Times New Roman" pitchFamily="-107" charset="0"/>
                          <a:ea typeface="ヒラギノ明朝 ProN W3" pitchFamily="-107" charset="-128"/>
                          <a:cs typeface="Times New Roman" pitchFamily="-107" charset="0"/>
                          <a:sym typeface="Garamond" pitchFamily="-107" charset="0"/>
                        </a:rPr>
                        <a:t>HH do not require behavior change to meet objective(s)</a:t>
                      </a:r>
                    </a:p>
                    <a:p>
                      <a:pPr marL="514350" marR="0" lvl="0" indent="-288925" algn="l" defTabSz="457200" rtl="0" eaLnBrk="1" fontAlgn="base" latinLnBrk="0" hangingPunct="1">
                        <a:lnSpc>
                          <a:spcPct val="100000"/>
                        </a:lnSpc>
                        <a:spcBef>
                          <a:spcPts val="600"/>
                        </a:spcBef>
                        <a:spcAft>
                          <a:spcPct val="0"/>
                        </a:spcAft>
                        <a:buClrTx/>
                        <a:buSzTx/>
                        <a:buFont typeface="Garamond" pitchFamily="-107" charset="0"/>
                        <a:buAutoNum type="arabicPeriod"/>
                        <a:tabLst/>
                        <a:defRPr/>
                      </a:pPr>
                      <a:r>
                        <a:rPr kumimoji="0" lang="en-US" sz="2000" b="0" i="0" u="none" strike="noStrike" cap="none" normalizeH="0" baseline="0" dirty="0" smtClean="0">
                          <a:ln>
                            <a:noFill/>
                          </a:ln>
                          <a:solidFill>
                            <a:srgbClr val="000000"/>
                          </a:solidFill>
                          <a:effectLst/>
                          <a:latin typeface="Times New Roman" pitchFamily="-107" charset="0"/>
                          <a:ea typeface="ヒラギノ明朝 ProN W3" pitchFamily="-107" charset="-128"/>
                          <a:cs typeface="Times New Roman" pitchFamily="-107" charset="0"/>
                          <a:sym typeface="Garamond" pitchFamily="-107" charset="0"/>
                        </a:rPr>
                        <a:t>Do not need to target within hh</a:t>
                      </a:r>
                    </a:p>
                    <a:p>
                      <a:pPr marL="514350" marR="0" lvl="0" indent="-288925" algn="l" defTabSz="457200" rtl="0" eaLnBrk="1" fontAlgn="base" latinLnBrk="0" hangingPunct="1">
                        <a:lnSpc>
                          <a:spcPct val="100000"/>
                        </a:lnSpc>
                        <a:spcBef>
                          <a:spcPts val="600"/>
                        </a:spcBef>
                        <a:spcAft>
                          <a:spcPct val="0"/>
                        </a:spcAft>
                        <a:buClrTx/>
                        <a:buSzTx/>
                        <a:buFont typeface="Garamond" pitchFamily="-107" charset="0"/>
                        <a:buAutoNum type="arabicPeriod"/>
                        <a:tabLst/>
                        <a:defRPr/>
                      </a:pPr>
                      <a:r>
                        <a:rPr kumimoji="0" lang="en-US" sz="2000" b="0" i="0" u="none" strike="noStrike" cap="none" normalizeH="0" baseline="0" dirty="0" smtClean="0">
                          <a:ln>
                            <a:noFill/>
                          </a:ln>
                          <a:solidFill>
                            <a:srgbClr val="000000"/>
                          </a:solidFill>
                          <a:effectLst/>
                          <a:latin typeface="Times New Roman" pitchFamily="-107" charset="0"/>
                          <a:ea typeface="ヒラギノ明朝 ProN W3" pitchFamily="-107" charset="-128"/>
                          <a:cs typeface="Times New Roman" pitchFamily="-107" charset="0"/>
                          <a:sym typeface="Garamond" pitchFamily="-107" charset="0"/>
                        </a:rPr>
                        <a:t>Beneficiaries prefer cash</a:t>
                      </a:r>
                    </a:p>
                    <a:p>
                      <a:pPr marL="514350" marR="0" lvl="0" indent="-288925" algn="l" defTabSz="457200" rtl="0" eaLnBrk="1" fontAlgn="base" latinLnBrk="0" hangingPunct="1">
                        <a:lnSpc>
                          <a:spcPct val="100000"/>
                        </a:lnSpc>
                        <a:spcBef>
                          <a:spcPts val="600"/>
                        </a:spcBef>
                        <a:spcAft>
                          <a:spcPct val="0"/>
                        </a:spcAft>
                        <a:buClrTx/>
                        <a:buSzTx/>
                        <a:buFont typeface="Garamond" pitchFamily="-107" charset="0"/>
                        <a:buAutoNum type="arabicPeriod"/>
                        <a:tabLst/>
                        <a:defRPr/>
                      </a:pPr>
                      <a:r>
                        <a:rPr kumimoji="0" lang="en-US" sz="2000" b="0" i="0" u="none" strike="noStrike" cap="none" normalizeH="0" baseline="0" dirty="0" smtClean="0">
                          <a:ln>
                            <a:noFill/>
                          </a:ln>
                          <a:solidFill>
                            <a:srgbClr val="000000"/>
                          </a:solidFill>
                          <a:effectLst/>
                          <a:latin typeface="Times New Roman" pitchFamily="-107" charset="0"/>
                          <a:ea typeface="ヒラギノ明朝 ProN W3" pitchFamily="-107" charset="-128"/>
                          <a:cs typeface="Times New Roman" pitchFamily="-107" charset="0"/>
                          <a:sym typeface="Garamond" pitchFamily="-107" charset="0"/>
                        </a:rPr>
                        <a:t>Beneficiaries are mobile</a:t>
                      </a:r>
                    </a:p>
                    <a:p>
                      <a:pPr marL="514350" marR="0" lvl="0" indent="-288925" algn="l" defTabSz="457200" rtl="0" eaLnBrk="1" fontAlgn="base" latinLnBrk="0" hangingPunct="1">
                        <a:lnSpc>
                          <a:spcPct val="100000"/>
                        </a:lnSpc>
                        <a:spcBef>
                          <a:spcPts val="600"/>
                        </a:spcBef>
                        <a:spcAft>
                          <a:spcPct val="0"/>
                        </a:spcAft>
                        <a:buClrTx/>
                        <a:buSzTx/>
                        <a:buFont typeface="Garamond" pitchFamily="-107" charset="0"/>
                        <a:buAutoNum type="arabicPeriod"/>
                        <a:tabLst/>
                        <a:defRPr/>
                      </a:pPr>
                      <a:r>
                        <a:rPr kumimoji="0" lang="en-US" sz="2000" b="0" i="0" u="none" strike="noStrike" cap="none" normalizeH="0" baseline="0" dirty="0" smtClean="0">
                          <a:ln>
                            <a:noFill/>
                          </a:ln>
                          <a:solidFill>
                            <a:srgbClr val="000000"/>
                          </a:solidFill>
                          <a:effectLst/>
                          <a:latin typeface="Times New Roman" pitchFamily="-107" charset="0"/>
                          <a:ea typeface="ヒラギノ明朝 ProN W3" pitchFamily="-107" charset="-128"/>
                          <a:cs typeface="Times New Roman" pitchFamily="-107" charset="0"/>
                          <a:sym typeface="Garamond" pitchFamily="-107" charset="0"/>
                        </a:rPr>
                        <a:t>Good quality products in market</a:t>
                      </a:r>
                    </a:p>
                    <a:p>
                      <a:pPr marL="514350" marR="0" lvl="0" indent="-288925" algn="l" defTabSz="457200" rtl="0" eaLnBrk="1" fontAlgn="base" latinLnBrk="0" hangingPunct="1">
                        <a:lnSpc>
                          <a:spcPct val="100000"/>
                        </a:lnSpc>
                        <a:spcBef>
                          <a:spcPts val="600"/>
                        </a:spcBef>
                        <a:spcAft>
                          <a:spcPct val="0"/>
                        </a:spcAft>
                        <a:buClrTx/>
                        <a:buSzTx/>
                        <a:buFont typeface="Garamond" pitchFamily="-107" charset="0"/>
                        <a:buAutoNum type="arabicPeriod"/>
                        <a:tabLst/>
                        <a:defRPr/>
                      </a:pPr>
                      <a:r>
                        <a:rPr kumimoji="0" lang="en-US" sz="2000" b="0" i="0" u="none" strike="noStrike" cap="none" normalizeH="0" baseline="0" dirty="0" smtClean="0">
                          <a:ln>
                            <a:noFill/>
                          </a:ln>
                          <a:solidFill>
                            <a:srgbClr val="000000"/>
                          </a:solidFill>
                          <a:effectLst/>
                          <a:latin typeface="Times New Roman" pitchFamily="-107" charset="0"/>
                          <a:ea typeface="ヒラギノ明朝 ProN W3" pitchFamily="-107" charset="-128"/>
                          <a:cs typeface="Times New Roman" pitchFamily="-107" charset="0"/>
                          <a:sym typeface="Garamond" pitchFamily="-107" charset="0"/>
                        </a:rPr>
                        <a:t>Want to include more/small traders</a:t>
                      </a:r>
                    </a:p>
                    <a:p>
                      <a:pPr marL="514350" marR="0" lvl="0" indent="-288925" algn="l" defTabSz="457200" rtl="0" eaLnBrk="1" fontAlgn="base" latinLnBrk="0" hangingPunct="1">
                        <a:lnSpc>
                          <a:spcPct val="100000"/>
                        </a:lnSpc>
                        <a:spcBef>
                          <a:spcPts val="600"/>
                        </a:spcBef>
                        <a:spcAft>
                          <a:spcPct val="0"/>
                        </a:spcAft>
                        <a:buClrTx/>
                        <a:buSzTx/>
                        <a:buFont typeface="Garamond" pitchFamily="-107" charset="0"/>
                        <a:buAutoNum type="arabicPeriod"/>
                        <a:tabLst/>
                        <a:defRPr/>
                      </a:pPr>
                      <a:r>
                        <a:rPr kumimoji="0" lang="en-US" sz="2000" b="0" i="0" u="none" strike="noStrike" cap="none" normalizeH="0" baseline="0" dirty="0" smtClean="0">
                          <a:ln>
                            <a:noFill/>
                          </a:ln>
                          <a:solidFill>
                            <a:srgbClr val="000000"/>
                          </a:solidFill>
                          <a:effectLst/>
                          <a:latin typeface="Times New Roman" pitchFamily="-107" charset="0"/>
                          <a:ea typeface="ヒラギノ明朝 ProN W3" pitchFamily="-107" charset="-128"/>
                          <a:cs typeface="Times New Roman" pitchFamily="-107" charset="0"/>
                          <a:sym typeface="Garamond" pitchFamily="-107" charset="0"/>
                        </a:rPr>
                        <a:t>Limited security/corruption concerns with cash</a:t>
                      </a:r>
                    </a:p>
                    <a:p>
                      <a:pPr marL="514350" marR="0" lvl="0" indent="-288925" algn="l" defTabSz="457200" rtl="0" eaLnBrk="1" fontAlgn="base" latinLnBrk="0" hangingPunct="1">
                        <a:lnSpc>
                          <a:spcPct val="100000"/>
                        </a:lnSpc>
                        <a:spcBef>
                          <a:spcPts val="600"/>
                        </a:spcBef>
                        <a:spcAft>
                          <a:spcPct val="0"/>
                        </a:spcAft>
                        <a:buClrTx/>
                        <a:buSzTx/>
                        <a:buFont typeface="Garamond" pitchFamily="-107" charset="0"/>
                        <a:buAutoNum type="arabicPeriod"/>
                        <a:tabLst/>
                        <a:defRPr/>
                      </a:pPr>
                      <a:r>
                        <a:rPr kumimoji="0" lang="en-US" sz="2000" b="0" i="0" u="none" strike="noStrike" cap="none" normalizeH="0" baseline="0" dirty="0" smtClean="0">
                          <a:ln>
                            <a:noFill/>
                          </a:ln>
                          <a:solidFill>
                            <a:srgbClr val="000000"/>
                          </a:solidFill>
                          <a:effectLst/>
                          <a:latin typeface="Times New Roman" pitchFamily="-107" charset="0"/>
                          <a:ea typeface="ヒラギノ明朝 ProN W3" pitchFamily="-107" charset="-128"/>
                          <a:cs typeface="Times New Roman" pitchFamily="-107" charset="0"/>
                          <a:sym typeface="Garamond" pitchFamily="-107" charset="0"/>
                        </a:rPr>
                        <a:t>Delivery mechanisms available</a:t>
                      </a:r>
                    </a:p>
                    <a:p>
                      <a:pPr marL="514350" marR="0" lvl="0" indent="-288925" algn="l" defTabSz="457200" rtl="0" eaLnBrk="1" fontAlgn="base" latinLnBrk="0" hangingPunct="1">
                        <a:lnSpc>
                          <a:spcPct val="100000"/>
                        </a:lnSpc>
                        <a:spcBef>
                          <a:spcPts val="600"/>
                        </a:spcBef>
                        <a:spcAft>
                          <a:spcPct val="0"/>
                        </a:spcAft>
                        <a:buClrTx/>
                        <a:buSzTx/>
                        <a:buFont typeface="Garamond" pitchFamily="-107" charset="0"/>
                        <a:buAutoNum type="arabicPeriod"/>
                        <a:tabLst/>
                        <a:defRPr/>
                      </a:pPr>
                      <a:r>
                        <a:rPr kumimoji="0" lang="en-US" sz="2000" b="0" i="0" u="none" strike="noStrike" cap="none" normalizeH="0" baseline="0" dirty="0" smtClean="0">
                          <a:ln>
                            <a:noFill/>
                          </a:ln>
                          <a:solidFill>
                            <a:srgbClr val="000000"/>
                          </a:solidFill>
                          <a:effectLst/>
                          <a:latin typeface="Times New Roman" pitchFamily="-107" charset="0"/>
                          <a:ea typeface="ヒラギノ明朝 ProN W3" pitchFamily="-107" charset="-128"/>
                          <a:cs typeface="Times New Roman" pitchFamily="-107" charset="0"/>
                          <a:sym typeface="Garamond" pitchFamily="-107" charset="0"/>
                        </a:rPr>
                        <a:t>Need to assist quickly</a:t>
                      </a:r>
                    </a:p>
                    <a:p>
                      <a:pPr marL="514350" marR="0" lvl="0" indent="-288925" algn="l" defTabSz="457200" rtl="0" eaLnBrk="1" fontAlgn="base" latinLnBrk="0" hangingPunct="1">
                        <a:lnSpc>
                          <a:spcPct val="100000"/>
                        </a:lnSpc>
                        <a:spcBef>
                          <a:spcPts val="600"/>
                        </a:spcBef>
                        <a:spcAft>
                          <a:spcPct val="0"/>
                        </a:spcAft>
                        <a:buClrTx/>
                        <a:buSzTx/>
                        <a:buFont typeface="Garamond" pitchFamily="-107" charset="0"/>
                        <a:buAutoNum type="arabicPeriod"/>
                        <a:tabLst/>
                        <a:defRPr/>
                      </a:pPr>
                      <a:endParaRPr kumimoji="0" lang="en-US" sz="2000" b="0" i="0" u="none" strike="noStrike" cap="none" normalizeH="0" baseline="0" dirty="0" smtClean="0">
                        <a:ln>
                          <a:noFill/>
                        </a:ln>
                        <a:solidFill>
                          <a:srgbClr val="000000"/>
                        </a:solidFill>
                        <a:effectLst/>
                        <a:latin typeface="Times New Roman" pitchFamily="-107" charset="0"/>
                        <a:ea typeface="ヒラギノ明朝 ProN W3" pitchFamily="-107" charset="-128"/>
                        <a:cs typeface="Times New Roman" pitchFamily="-107" charset="0"/>
                        <a:sym typeface="Garamond" pitchFamily="-107"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515938" marR="0" lvl="0" indent="-290513" algn="l" defTabSz="457200" rtl="0" eaLnBrk="1" fontAlgn="base" latinLnBrk="0" hangingPunct="1">
                        <a:lnSpc>
                          <a:spcPct val="100000"/>
                        </a:lnSpc>
                        <a:spcBef>
                          <a:spcPts val="600"/>
                        </a:spcBef>
                        <a:spcAft>
                          <a:spcPct val="0"/>
                        </a:spcAft>
                        <a:buClrTx/>
                        <a:buSzTx/>
                        <a:buFont typeface="Garamond" pitchFamily="-107" charset="0"/>
                        <a:buAutoNum type="arabicPeriod"/>
                        <a:tabLst/>
                        <a:defRPr/>
                      </a:pPr>
                      <a:r>
                        <a:rPr kumimoji="0" lang="en-US" sz="2000" b="0" i="0" u="none" strike="noStrike" cap="none" normalizeH="0" baseline="0" dirty="0" smtClean="0">
                          <a:ln>
                            <a:noFill/>
                          </a:ln>
                          <a:solidFill>
                            <a:srgbClr val="000000"/>
                          </a:solidFill>
                          <a:effectLst/>
                          <a:latin typeface="Times New Roman" pitchFamily="-107" charset="0"/>
                          <a:ea typeface="ヒラギノ明朝 ProN W3" pitchFamily="-107" charset="-128"/>
                          <a:cs typeface="Times New Roman" pitchFamily="-107" charset="0"/>
                          <a:sym typeface="Garamond" pitchFamily="-107" charset="0"/>
                        </a:rPr>
                        <a:t>Project has specific objective(s) that likely won’t be met with cash</a:t>
                      </a:r>
                    </a:p>
                    <a:p>
                      <a:pPr marL="515938" marR="0" lvl="0" indent="-290513" algn="l" defTabSz="457200" rtl="0" eaLnBrk="1" fontAlgn="base" latinLnBrk="0" hangingPunct="1">
                        <a:lnSpc>
                          <a:spcPct val="100000"/>
                        </a:lnSpc>
                        <a:spcBef>
                          <a:spcPts val="600"/>
                        </a:spcBef>
                        <a:spcAft>
                          <a:spcPct val="0"/>
                        </a:spcAft>
                        <a:buClrTx/>
                        <a:buSzTx/>
                        <a:buFont typeface="Garamond" pitchFamily="-107" charset="0"/>
                        <a:buAutoNum type="arabicPeriod"/>
                        <a:tabLst/>
                        <a:defRPr/>
                      </a:pPr>
                      <a:r>
                        <a:rPr kumimoji="0" lang="en-US" sz="2000" b="0" i="0" u="none" strike="noStrike" cap="none" normalizeH="0" baseline="0" dirty="0" smtClean="0">
                          <a:ln>
                            <a:noFill/>
                          </a:ln>
                          <a:solidFill>
                            <a:srgbClr val="000000"/>
                          </a:solidFill>
                          <a:effectLst/>
                          <a:latin typeface="Times New Roman" pitchFamily="-107" charset="0"/>
                          <a:ea typeface="ヒラギノ明朝 ProN W3" pitchFamily="-107" charset="-128"/>
                          <a:cs typeface="Times New Roman" pitchFamily="-107" charset="0"/>
                          <a:sym typeface="Garamond" pitchFamily="-107" charset="0"/>
                        </a:rPr>
                        <a:t>Behavior change required to meet objective(s); introduce new products</a:t>
                      </a:r>
                    </a:p>
                    <a:p>
                      <a:pPr marL="515938" marR="0" lvl="0" indent="-290513" algn="l" defTabSz="457200" rtl="0" eaLnBrk="1" fontAlgn="base" latinLnBrk="0" hangingPunct="1">
                        <a:lnSpc>
                          <a:spcPct val="100000"/>
                        </a:lnSpc>
                        <a:spcBef>
                          <a:spcPts val="600"/>
                        </a:spcBef>
                        <a:spcAft>
                          <a:spcPct val="0"/>
                        </a:spcAft>
                        <a:buClrTx/>
                        <a:buSzTx/>
                        <a:buFont typeface="Garamond" pitchFamily="-107" charset="0"/>
                        <a:buAutoNum type="arabicPeriod"/>
                        <a:tabLst/>
                        <a:defRPr/>
                      </a:pPr>
                      <a:r>
                        <a:rPr kumimoji="0" lang="en-US" sz="2000" b="0" i="0" u="none" strike="noStrike" cap="none" normalizeH="0" baseline="0" dirty="0" smtClean="0">
                          <a:ln>
                            <a:noFill/>
                          </a:ln>
                          <a:solidFill>
                            <a:srgbClr val="000000"/>
                          </a:solidFill>
                          <a:effectLst/>
                          <a:latin typeface="Times New Roman" pitchFamily="-107" charset="0"/>
                          <a:ea typeface="ヒラギノ明朝 ProN W3" pitchFamily="-107" charset="-128"/>
                          <a:cs typeface="Times New Roman" pitchFamily="-107" charset="0"/>
                          <a:sym typeface="Garamond" pitchFamily="-107" charset="0"/>
                        </a:rPr>
                        <a:t>Concerns over anti-social use of cash</a:t>
                      </a:r>
                    </a:p>
                    <a:p>
                      <a:pPr marL="515938" marR="0" lvl="0" indent="-290513" algn="l" defTabSz="457200" rtl="0" eaLnBrk="1" fontAlgn="base" latinLnBrk="0" hangingPunct="1">
                        <a:lnSpc>
                          <a:spcPct val="100000"/>
                        </a:lnSpc>
                        <a:spcBef>
                          <a:spcPts val="600"/>
                        </a:spcBef>
                        <a:spcAft>
                          <a:spcPct val="0"/>
                        </a:spcAft>
                        <a:buClrTx/>
                        <a:buSzTx/>
                        <a:buFont typeface="Garamond" pitchFamily="-107" charset="0"/>
                        <a:buAutoNum type="arabicPeriod"/>
                        <a:tabLst/>
                        <a:defRPr/>
                      </a:pPr>
                      <a:r>
                        <a:rPr kumimoji="0" lang="en-US" sz="2000" b="0" i="0" u="none" strike="noStrike" cap="none" normalizeH="0" baseline="0" dirty="0" smtClean="0">
                          <a:ln>
                            <a:noFill/>
                          </a:ln>
                          <a:solidFill>
                            <a:srgbClr val="000000"/>
                          </a:solidFill>
                          <a:effectLst/>
                          <a:latin typeface="Times New Roman" pitchFamily="-107" charset="0"/>
                          <a:ea typeface="ヒラギノ明朝 ProN W3" pitchFamily="-107" charset="-128"/>
                          <a:cs typeface="Times New Roman" pitchFamily="-107" charset="0"/>
                          <a:sym typeface="Garamond" pitchFamily="-107" charset="0"/>
                        </a:rPr>
                        <a:t>Want to target transfer within hh</a:t>
                      </a:r>
                    </a:p>
                    <a:p>
                      <a:pPr marL="515938" marR="0" lvl="0" indent="-290513" algn="l" defTabSz="457200" rtl="0" eaLnBrk="1" fontAlgn="base" latinLnBrk="0" hangingPunct="1">
                        <a:lnSpc>
                          <a:spcPct val="100000"/>
                        </a:lnSpc>
                        <a:spcBef>
                          <a:spcPts val="600"/>
                        </a:spcBef>
                        <a:spcAft>
                          <a:spcPct val="0"/>
                        </a:spcAft>
                        <a:buClrTx/>
                        <a:buSzTx/>
                        <a:buFont typeface="Garamond" pitchFamily="-107" charset="0"/>
                        <a:buAutoNum type="arabicPeriod"/>
                        <a:tabLst/>
                        <a:defRPr/>
                      </a:pPr>
                      <a:r>
                        <a:rPr kumimoji="0" lang="en-US" sz="2000" b="0" i="0" u="none" strike="noStrike" cap="none" normalizeH="0" baseline="0" dirty="0" smtClean="0">
                          <a:ln>
                            <a:noFill/>
                          </a:ln>
                          <a:solidFill>
                            <a:srgbClr val="000000"/>
                          </a:solidFill>
                          <a:effectLst/>
                          <a:latin typeface="Times New Roman" pitchFamily="-107" charset="0"/>
                          <a:ea typeface="ヒラギノ明朝 ProN W3" pitchFamily="-107" charset="-128"/>
                          <a:cs typeface="Times New Roman" pitchFamily="-107" charset="0"/>
                          <a:sym typeface="Garamond" pitchFamily="-107" charset="0"/>
                        </a:rPr>
                        <a:t>Beneficiaries prefer vouchers</a:t>
                      </a:r>
                    </a:p>
                    <a:p>
                      <a:pPr marL="515938" marR="0" lvl="0" indent="-290513" algn="l" defTabSz="457200" rtl="0" eaLnBrk="1" fontAlgn="base" latinLnBrk="0" hangingPunct="1">
                        <a:lnSpc>
                          <a:spcPct val="100000"/>
                        </a:lnSpc>
                        <a:spcBef>
                          <a:spcPts val="600"/>
                        </a:spcBef>
                        <a:spcAft>
                          <a:spcPct val="0"/>
                        </a:spcAft>
                        <a:buClrTx/>
                        <a:buSzTx/>
                        <a:buFont typeface="Garamond" pitchFamily="-107" charset="0"/>
                        <a:buAutoNum type="arabicPeriod"/>
                        <a:tabLst/>
                      </a:pPr>
                      <a:r>
                        <a:rPr kumimoji="0" lang="en-US" sz="2000" b="0" i="0" u="none" strike="noStrike" cap="none" normalizeH="0" baseline="0" dirty="0" smtClean="0">
                          <a:ln>
                            <a:noFill/>
                          </a:ln>
                          <a:solidFill>
                            <a:srgbClr val="000000"/>
                          </a:solidFill>
                          <a:effectLst/>
                          <a:latin typeface="Times New Roman" pitchFamily="-107" charset="0"/>
                          <a:ea typeface="ヒラギノ明朝 ProN W3" pitchFamily="-107" charset="-128"/>
                          <a:cs typeface="Times New Roman" pitchFamily="-107" charset="0"/>
                          <a:sym typeface="Garamond" pitchFamily="-107" charset="0"/>
                        </a:rPr>
                        <a:t>Want to target specific value chains or market actors</a:t>
                      </a:r>
                    </a:p>
                    <a:p>
                      <a:pPr marL="515938" marR="0" lvl="0" indent="-290513" algn="l" defTabSz="457200" rtl="0" eaLnBrk="1" fontAlgn="base" latinLnBrk="0" hangingPunct="1">
                        <a:lnSpc>
                          <a:spcPct val="100000"/>
                        </a:lnSpc>
                        <a:spcBef>
                          <a:spcPts val="600"/>
                        </a:spcBef>
                        <a:spcAft>
                          <a:spcPct val="0"/>
                        </a:spcAft>
                        <a:buClrTx/>
                        <a:buSzTx/>
                        <a:buFont typeface="Garamond" pitchFamily="-107" charset="0"/>
                        <a:buAutoNum type="arabicPeriod"/>
                        <a:tabLst/>
                      </a:pPr>
                      <a:r>
                        <a:rPr kumimoji="0" lang="en-US" sz="2000" b="0" i="0" u="none" strike="noStrike" cap="none" normalizeH="0" baseline="0" dirty="0" smtClean="0">
                          <a:ln>
                            <a:noFill/>
                          </a:ln>
                          <a:solidFill>
                            <a:srgbClr val="000000"/>
                          </a:solidFill>
                          <a:effectLst/>
                          <a:latin typeface="Times New Roman" pitchFamily="-107" charset="0"/>
                          <a:ea typeface="ヒラギノ明朝 ProN W3" pitchFamily="-107" charset="-128"/>
                          <a:cs typeface="Times New Roman" pitchFamily="-107" charset="0"/>
                          <a:sym typeface="Garamond" pitchFamily="-107" charset="0"/>
                        </a:rPr>
                        <a:t>Concern over supplies; induce demand for certain products</a:t>
                      </a:r>
                    </a:p>
                    <a:p>
                      <a:pPr marL="515938" marR="0" lvl="0" indent="-290513" algn="l" defTabSz="457200" rtl="0" eaLnBrk="1" fontAlgn="base" latinLnBrk="0" hangingPunct="1">
                        <a:lnSpc>
                          <a:spcPct val="100000"/>
                        </a:lnSpc>
                        <a:spcBef>
                          <a:spcPts val="600"/>
                        </a:spcBef>
                        <a:spcAft>
                          <a:spcPct val="0"/>
                        </a:spcAft>
                        <a:buClrTx/>
                        <a:buSzTx/>
                        <a:buFont typeface="Garamond" pitchFamily="-107" charset="0"/>
                        <a:buAutoNum type="arabicPeriod"/>
                        <a:tabLst/>
                      </a:pPr>
                      <a:r>
                        <a:rPr kumimoji="0" lang="en-US" sz="2000" b="0" i="0" u="none" strike="noStrike" cap="none" normalizeH="0" baseline="0" dirty="0" smtClean="0">
                          <a:ln>
                            <a:noFill/>
                          </a:ln>
                          <a:solidFill>
                            <a:srgbClr val="000000"/>
                          </a:solidFill>
                          <a:effectLst/>
                          <a:latin typeface="Times New Roman" pitchFamily="-107" charset="0"/>
                          <a:ea typeface="ヒラギノ明朝 ProN W3" pitchFamily="-107" charset="-128"/>
                          <a:cs typeface="Times New Roman" pitchFamily="-107" charset="0"/>
                          <a:sym typeface="Garamond" pitchFamily="-107" charset="0"/>
                        </a:rPr>
                        <a:t>Concerns over quality</a:t>
                      </a:r>
                    </a:p>
                    <a:p>
                      <a:pPr marL="515938" marR="0" lvl="0" indent="-290513" algn="l" defTabSz="457200" rtl="0" eaLnBrk="1" fontAlgn="base" latinLnBrk="0" hangingPunct="1">
                        <a:lnSpc>
                          <a:spcPct val="100000"/>
                        </a:lnSpc>
                        <a:spcBef>
                          <a:spcPts val="600"/>
                        </a:spcBef>
                        <a:spcAft>
                          <a:spcPct val="0"/>
                        </a:spcAft>
                        <a:buClrTx/>
                        <a:buSzTx/>
                        <a:buFont typeface="Garamond" pitchFamily="-107" charset="0"/>
                        <a:buAutoNum type="arabicPeriod"/>
                        <a:tabLst/>
                      </a:pPr>
                      <a:r>
                        <a:rPr kumimoji="0" lang="en-US" sz="2000" b="0" i="0" u="none" strike="noStrike" cap="none" normalizeH="0" baseline="0" dirty="0" smtClean="0">
                          <a:ln>
                            <a:noFill/>
                          </a:ln>
                          <a:solidFill>
                            <a:srgbClr val="000000"/>
                          </a:solidFill>
                          <a:effectLst/>
                          <a:latin typeface="Times New Roman" pitchFamily="-107" charset="0"/>
                          <a:ea typeface="ヒラギノ明朝 ProN W3" pitchFamily="-107" charset="-128"/>
                          <a:cs typeface="Times New Roman" pitchFamily="-107" charset="0"/>
                          <a:sym typeface="Garamond" pitchFamily="-107" charset="0"/>
                        </a:rPr>
                        <a:t>Targeting cash difficult</a:t>
                      </a:r>
                    </a:p>
                    <a:p>
                      <a:pPr marL="515938" marR="0" lvl="0" indent="-290513" algn="l" defTabSz="457200" rtl="0" eaLnBrk="1" fontAlgn="base" latinLnBrk="0" hangingPunct="1">
                        <a:lnSpc>
                          <a:spcPct val="100000"/>
                        </a:lnSpc>
                        <a:spcBef>
                          <a:spcPts val="600"/>
                        </a:spcBef>
                        <a:spcAft>
                          <a:spcPct val="0"/>
                        </a:spcAft>
                        <a:buClrTx/>
                        <a:buSzTx/>
                        <a:buFont typeface="Garamond" pitchFamily="-107" charset="0"/>
                        <a:buAutoNum type="arabicPeriod"/>
                        <a:tabLst/>
                      </a:pPr>
                      <a:r>
                        <a:rPr kumimoji="0" lang="en-US" sz="2000" b="0" i="0" u="none" strike="noStrike" cap="none" normalizeH="0" baseline="0" dirty="0" smtClean="0">
                          <a:ln>
                            <a:noFill/>
                          </a:ln>
                          <a:solidFill>
                            <a:srgbClr val="000000"/>
                          </a:solidFill>
                          <a:effectLst/>
                          <a:latin typeface="Times New Roman" pitchFamily="-107" charset="0"/>
                          <a:ea typeface="ヒラギノ明朝 ProN W3" pitchFamily="-107" charset="-128"/>
                          <a:cs typeface="Times New Roman" pitchFamily="-107" charset="0"/>
                          <a:sym typeface="Garamond" pitchFamily="-107" charset="0"/>
                        </a:rPr>
                        <a:t> Security concerns over cash</a:t>
                      </a:r>
                    </a:p>
                    <a:p>
                      <a:pPr marL="515938" marR="0" lvl="0" indent="-290513" algn="l" defTabSz="457200" rtl="0" eaLnBrk="1" fontAlgn="base" latinLnBrk="0" hangingPunct="1">
                        <a:lnSpc>
                          <a:spcPct val="100000"/>
                        </a:lnSpc>
                        <a:spcBef>
                          <a:spcPts val="600"/>
                        </a:spcBef>
                        <a:spcAft>
                          <a:spcPct val="0"/>
                        </a:spcAft>
                        <a:buClrTx/>
                        <a:buSzTx/>
                        <a:buFont typeface="Garamond" pitchFamily="-107" charset="0"/>
                        <a:buNone/>
                        <a:tabLst/>
                      </a:pPr>
                      <a:endParaRPr kumimoji="0" lang="en-US" sz="2000" b="0" i="0" u="none" strike="noStrike" cap="none" normalizeH="0" baseline="0" dirty="0" smtClean="0">
                        <a:ln>
                          <a:noFill/>
                        </a:ln>
                        <a:solidFill>
                          <a:srgbClr val="000000"/>
                        </a:solidFill>
                        <a:effectLst/>
                        <a:latin typeface="Times New Roman" pitchFamily="-107" charset="0"/>
                        <a:ea typeface="ヒラギノ明朝 ProN W3" pitchFamily="-107" charset="-128"/>
                        <a:cs typeface="Times New Roman" pitchFamily="-107" charset="0"/>
                        <a:sym typeface="Garamond" pitchFamily="-107"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r>
            </a:tbl>
          </a:graphicData>
        </a:graphic>
      </p:graphicFrame>
    </p:spTree>
    <p:extLst>
      <p:ext uri="{BB962C8B-B14F-4D97-AF65-F5344CB8AC3E}">
        <p14:creationId xmlns:p14="http://schemas.microsoft.com/office/powerpoint/2010/main" xmlns="" val="1898998856"/>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6031</TotalTime>
  <Words>5633</Words>
  <Application>Microsoft Office PowerPoint</Application>
  <PresentationFormat>On-screen Show (4:3)</PresentationFormat>
  <Paragraphs>667</Paragraphs>
  <Slides>106</Slides>
  <Notes>30</Notes>
  <HiddenSlides>0</HiddenSlides>
  <MMClips>0</MMClips>
  <ScaleCrop>false</ScaleCrop>
  <HeadingPairs>
    <vt:vector size="4" baseType="variant">
      <vt:variant>
        <vt:lpstr>Theme</vt:lpstr>
      </vt:variant>
      <vt:variant>
        <vt:i4>1</vt:i4>
      </vt:variant>
      <vt:variant>
        <vt:lpstr>Slide Titles</vt:lpstr>
      </vt:variant>
      <vt:variant>
        <vt:i4>106</vt:i4>
      </vt:variant>
    </vt:vector>
  </HeadingPairs>
  <TitlesOfParts>
    <vt:vector size="107" baseType="lpstr">
      <vt:lpstr>Office Theme</vt:lpstr>
      <vt:lpstr>Emergency Response Training</vt:lpstr>
      <vt:lpstr>Introductions</vt:lpstr>
      <vt:lpstr>Objectives</vt:lpstr>
      <vt:lpstr>Objectives</vt:lpstr>
      <vt:lpstr>Accountability</vt:lpstr>
      <vt:lpstr>Intro to Sphere: Objective</vt:lpstr>
      <vt:lpstr>Aims of Sphere:</vt:lpstr>
      <vt:lpstr> Tools to put principles and values into action</vt:lpstr>
      <vt:lpstr>Getting Familiar with your Sphere Handbook</vt:lpstr>
      <vt:lpstr>Process: extensive consultation</vt:lpstr>
      <vt:lpstr>The Humanitarian Charter</vt:lpstr>
      <vt:lpstr>Roles and Responsibilities (p.)</vt:lpstr>
      <vt:lpstr>Protection Principles (p.)</vt:lpstr>
      <vt:lpstr>Modes of Protection Activity  (p.)</vt:lpstr>
      <vt:lpstr>Key Message</vt:lpstr>
      <vt:lpstr>Code of Conduct: Objectives</vt:lpstr>
      <vt:lpstr>Exercise</vt:lpstr>
      <vt:lpstr>Key Messages</vt:lpstr>
      <vt:lpstr>Objective</vt:lpstr>
      <vt:lpstr>Definitions</vt:lpstr>
      <vt:lpstr>Analyze &amp; Categorize</vt:lpstr>
      <vt:lpstr>Core Standards: Objective</vt:lpstr>
      <vt:lpstr>Questions</vt:lpstr>
      <vt:lpstr>Key Message</vt:lpstr>
      <vt:lpstr>Objective</vt:lpstr>
      <vt:lpstr>Scenario exercise</vt:lpstr>
      <vt:lpstr>Key Messages</vt:lpstr>
      <vt:lpstr>Key Messages</vt:lpstr>
      <vt:lpstr>Sphere Quiz</vt:lpstr>
      <vt:lpstr>Emergency Assessment: Objectives</vt:lpstr>
      <vt:lpstr>Case Study Questions</vt:lpstr>
      <vt:lpstr>Discussion</vt:lpstr>
      <vt:lpstr>Why do we do assessments</vt:lpstr>
      <vt:lpstr>Conducting Good Assessments - Tips</vt:lpstr>
      <vt:lpstr>Tips (cont’d)</vt:lpstr>
      <vt:lpstr>Resources</vt:lpstr>
      <vt:lpstr>Key Messages</vt:lpstr>
      <vt:lpstr>Planning: Objectives</vt:lpstr>
      <vt:lpstr> </vt:lpstr>
      <vt:lpstr> </vt:lpstr>
      <vt:lpstr> </vt:lpstr>
      <vt:lpstr>Key Messages</vt:lpstr>
      <vt:lpstr>Key Messages</vt:lpstr>
      <vt:lpstr>Key Messages</vt:lpstr>
      <vt:lpstr>Bias &amp; Triangulation: Objective</vt:lpstr>
      <vt:lpstr>Slide 46</vt:lpstr>
      <vt:lpstr>Slide 47</vt:lpstr>
      <vt:lpstr>Key Messages</vt:lpstr>
      <vt:lpstr>Key Messages</vt:lpstr>
      <vt:lpstr>Stakeholder Analysis: Objective</vt:lpstr>
      <vt:lpstr>Stakeholders</vt:lpstr>
      <vt:lpstr>Key Messages</vt:lpstr>
      <vt:lpstr>What Information to Collect: Objective</vt:lpstr>
      <vt:lpstr>Exercise</vt:lpstr>
      <vt:lpstr>Yes/No Reflection Exercise</vt:lpstr>
      <vt:lpstr>Key Messages</vt:lpstr>
      <vt:lpstr>Key Messages (cont’d)</vt:lpstr>
      <vt:lpstr>Data Collection: Interviewing Objective</vt:lpstr>
      <vt:lpstr>Interview Exercise</vt:lpstr>
      <vt:lpstr>Key Messages</vt:lpstr>
      <vt:lpstr>Key Messages (cont’d)</vt:lpstr>
      <vt:lpstr>Targeting: Objective</vt:lpstr>
      <vt:lpstr>Questions</vt:lpstr>
      <vt:lpstr>Key Messages</vt:lpstr>
      <vt:lpstr>Key Messages (cont’d)</vt:lpstr>
      <vt:lpstr>Key Messages (cont’d)</vt:lpstr>
      <vt:lpstr>Coordination: Objectives</vt:lpstr>
      <vt:lpstr>Beneficiary Registration: Objective</vt:lpstr>
      <vt:lpstr>Scenario</vt:lpstr>
      <vt:lpstr>Exercise</vt:lpstr>
      <vt:lpstr>Exercise</vt:lpstr>
      <vt:lpstr>Key Messages</vt:lpstr>
      <vt:lpstr>Key Messages (cont’d)</vt:lpstr>
      <vt:lpstr>Organizing a Distribution: Objective</vt:lpstr>
      <vt:lpstr>Exercise</vt:lpstr>
      <vt:lpstr>Key Messages</vt:lpstr>
      <vt:lpstr>Key Messages</vt:lpstr>
      <vt:lpstr>Response Analysis: Overview</vt:lpstr>
      <vt:lpstr>Setting the scene</vt:lpstr>
      <vt:lpstr>What is Response Analysis?</vt:lpstr>
      <vt:lpstr>Why the form of assistance matters</vt:lpstr>
      <vt:lpstr>Why the form of assistance matters</vt:lpstr>
      <vt:lpstr>Why the form of assistance matters</vt:lpstr>
      <vt:lpstr>Why the form of assistance matters</vt:lpstr>
      <vt:lpstr>Why the form of assistance matters</vt:lpstr>
      <vt:lpstr>Why the form of assistance matters</vt:lpstr>
      <vt:lpstr>Situating Response Analysis in the project cycle</vt:lpstr>
      <vt:lpstr>Types of response options</vt:lpstr>
      <vt:lpstr>Types of response options</vt:lpstr>
      <vt:lpstr>Types of response options</vt:lpstr>
      <vt:lpstr>Identifying Response Options</vt:lpstr>
      <vt:lpstr>What drives response analysis?</vt:lpstr>
      <vt:lpstr>Response Analysis: Activity</vt:lpstr>
      <vt:lpstr>Transfer Modalities: Overview</vt:lpstr>
      <vt:lpstr>When to use transfers</vt:lpstr>
      <vt:lpstr>Types of transfers</vt:lpstr>
      <vt:lpstr>Cash-based programs</vt:lpstr>
      <vt:lpstr>Comparing cash and in-kind food transfers</vt:lpstr>
      <vt:lpstr>Comparing cash and vouchers</vt:lpstr>
      <vt:lpstr>Conditionality</vt:lpstr>
      <vt:lpstr>Conditionality</vt:lpstr>
      <vt:lpstr>Conditionality</vt:lpstr>
      <vt:lpstr>Exercise</vt:lpstr>
      <vt:lpstr>Action Plan</vt:lpstr>
      <vt:lpstr>Critical Action Points</vt:lpstr>
      <vt:lpstr>Critical Action Points</vt:lpstr>
    </vt:vector>
  </TitlesOfParts>
  <Company>Catholic Relief Services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EARO Accountability &amp; Protection Workshop</dc:title>
  <dc:creator>ehenning</dc:creator>
  <cp:lastModifiedBy>ehenning</cp:lastModifiedBy>
  <cp:revision>29</cp:revision>
  <dcterms:created xsi:type="dcterms:W3CDTF">2012-08-04T12:52:26Z</dcterms:created>
  <dcterms:modified xsi:type="dcterms:W3CDTF">2012-10-30T08:41:28Z</dcterms:modified>
</cp:coreProperties>
</file>