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4"/>
  </p:notesMasterIdLst>
  <p:handoutMasterIdLst>
    <p:handoutMasterId r:id="rId85"/>
  </p:handoutMasterIdLst>
  <p:sldIdLst>
    <p:sldId id="256" r:id="rId2"/>
    <p:sldId id="257" r:id="rId3"/>
    <p:sldId id="258" r:id="rId4"/>
    <p:sldId id="259" r:id="rId5"/>
    <p:sldId id="260" r:id="rId6"/>
    <p:sldId id="262" r:id="rId7"/>
    <p:sldId id="263" r:id="rId8"/>
    <p:sldId id="264" r:id="rId9"/>
    <p:sldId id="266" r:id="rId10"/>
    <p:sldId id="267" r:id="rId11"/>
    <p:sldId id="261" r:id="rId12"/>
    <p:sldId id="310" r:id="rId13"/>
    <p:sldId id="311" r:id="rId14"/>
    <p:sldId id="312" r:id="rId15"/>
    <p:sldId id="270" r:id="rId16"/>
    <p:sldId id="272" r:id="rId17"/>
    <p:sldId id="271" r:id="rId18"/>
    <p:sldId id="273" r:id="rId19"/>
    <p:sldId id="276" r:id="rId20"/>
    <p:sldId id="365" r:id="rId21"/>
    <p:sldId id="277" r:id="rId22"/>
    <p:sldId id="278" r:id="rId23"/>
    <p:sldId id="274" r:id="rId24"/>
    <p:sldId id="275" r:id="rId25"/>
    <p:sldId id="366" r:id="rId26"/>
    <p:sldId id="313" r:id="rId27"/>
    <p:sldId id="314" r:id="rId28"/>
    <p:sldId id="315" r:id="rId29"/>
    <p:sldId id="316" r:id="rId30"/>
    <p:sldId id="317" r:id="rId31"/>
    <p:sldId id="318" r:id="rId32"/>
    <p:sldId id="319" r:id="rId33"/>
    <p:sldId id="320" r:id="rId34"/>
    <p:sldId id="321" r:id="rId35"/>
    <p:sldId id="322" r:id="rId36"/>
    <p:sldId id="323" r:id="rId37"/>
    <p:sldId id="326" r:id="rId38"/>
    <p:sldId id="324" r:id="rId39"/>
    <p:sldId id="325" r:id="rId40"/>
    <p:sldId id="362" r:id="rId41"/>
    <p:sldId id="327" r:id="rId42"/>
    <p:sldId id="328" r:id="rId43"/>
    <p:sldId id="329" r:id="rId44"/>
    <p:sldId id="330" r:id="rId45"/>
    <p:sldId id="331" r:id="rId46"/>
    <p:sldId id="333" r:id="rId47"/>
    <p:sldId id="332" r:id="rId48"/>
    <p:sldId id="334" r:id="rId49"/>
    <p:sldId id="335" r:id="rId50"/>
    <p:sldId id="336" r:id="rId51"/>
    <p:sldId id="337" r:id="rId52"/>
    <p:sldId id="338" r:id="rId53"/>
    <p:sldId id="339" r:id="rId54"/>
    <p:sldId id="342" r:id="rId55"/>
    <p:sldId id="340" r:id="rId56"/>
    <p:sldId id="341" r:id="rId57"/>
    <p:sldId id="343" r:id="rId58"/>
    <p:sldId id="344" r:id="rId59"/>
    <p:sldId id="345" r:id="rId60"/>
    <p:sldId id="363" r:id="rId61"/>
    <p:sldId id="346" r:id="rId62"/>
    <p:sldId id="347" r:id="rId63"/>
    <p:sldId id="350" r:id="rId64"/>
    <p:sldId id="351" r:id="rId65"/>
    <p:sldId id="352" r:id="rId66"/>
    <p:sldId id="367" r:id="rId67"/>
    <p:sldId id="368" r:id="rId68"/>
    <p:sldId id="348" r:id="rId69"/>
    <p:sldId id="364" r:id="rId70"/>
    <p:sldId id="349" r:id="rId71"/>
    <p:sldId id="353" r:id="rId72"/>
    <p:sldId id="359" r:id="rId73"/>
    <p:sldId id="360" r:id="rId74"/>
    <p:sldId id="354" r:id="rId75"/>
    <p:sldId id="358" r:id="rId76"/>
    <p:sldId id="355" r:id="rId77"/>
    <p:sldId id="371" r:id="rId78"/>
    <p:sldId id="372" r:id="rId79"/>
    <p:sldId id="361" r:id="rId80"/>
    <p:sldId id="370" r:id="rId81"/>
    <p:sldId id="356" r:id="rId82"/>
    <p:sldId id="369" r:id="rId8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4" autoAdjust="0"/>
    <p:restoredTop sz="94660"/>
  </p:normalViewPr>
  <p:slideViewPr>
    <p:cSldViewPr>
      <p:cViewPr varScale="1">
        <p:scale>
          <a:sx n="69" d="100"/>
          <a:sy n="69" d="100"/>
        </p:scale>
        <p:origin x="-14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032D9A-769C-4EB4-AB22-AF63E0EDEA70}" type="datetimeFigureOut">
              <a:rPr lang="en-US" smtClean="0"/>
              <a:t>9/27/2012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4E8FA1A-2FC9-4657-87A1-521A3AB19A7A}" type="slidenum">
              <a:rPr lang="en-US" smtClean="0"/>
              <a:t>‹#›</a:t>
            </a:fld>
            <a:endParaRPr lang="en-US"/>
          </a:p>
        </p:txBody>
      </p:sp>
    </p:spTree>
    <p:extLst>
      <p:ext uri="{BB962C8B-B14F-4D97-AF65-F5344CB8AC3E}">
        <p14:creationId xmlns:p14="http://schemas.microsoft.com/office/powerpoint/2010/main" val="1807029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36658A-CC73-4BE8-9970-565C9E816A95}" type="datetimeFigureOut">
              <a:rPr lang="en-US" smtClean="0"/>
              <a:pPr/>
              <a:t>9/27/2012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7B4BD6-1CB2-421F-BF88-0938BB02B6EA}" type="slidenum">
              <a:rPr lang="en-US" smtClean="0"/>
              <a:pPr/>
              <a:t>‹#›</a:t>
            </a:fld>
            <a:endParaRPr lang="en-US"/>
          </a:p>
        </p:txBody>
      </p:sp>
    </p:spTree>
    <p:extLst>
      <p:ext uri="{BB962C8B-B14F-4D97-AF65-F5344CB8AC3E}">
        <p14:creationId xmlns:p14="http://schemas.microsoft.com/office/powerpoint/2010/main" val="2633907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31"/>
          <p:cNvSpPr>
            <a:spLocks noGrp="1" noChangeArrowheads="1"/>
          </p:cNvSpPr>
          <p:nvPr>
            <p:ph type="sldNum" sz="quarter" idx="5"/>
          </p:nvPr>
        </p:nvSpPr>
        <p:spPr>
          <a:noFill/>
        </p:spPr>
        <p:txBody>
          <a:bodyPr/>
          <a:lstStyle/>
          <a:p>
            <a:fld id="{CB4E5CC8-F0F8-49FC-A076-6D490C0C9D58}" type="slidenum">
              <a:rPr lang="en-GB" altLang="en-GB" smtClean="0"/>
              <a:pPr/>
              <a:t>6</a:t>
            </a:fld>
            <a:endParaRPr lang="en-GB" altLang="en-GB"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31"/>
          <p:cNvSpPr>
            <a:spLocks noGrp="1" noChangeArrowheads="1"/>
          </p:cNvSpPr>
          <p:nvPr>
            <p:ph type="sldNum" sz="quarter" idx="5"/>
          </p:nvPr>
        </p:nvSpPr>
        <p:spPr>
          <a:noFill/>
        </p:spPr>
        <p:txBody>
          <a:bodyPr/>
          <a:lstStyle/>
          <a:p>
            <a:fld id="{2E4A6A6B-B0DD-4CF2-AEF0-71D2686C9B33}" type="slidenum">
              <a:rPr lang="en-GB" altLang="en-GB" smtClean="0"/>
              <a:pPr/>
              <a:t>7</a:t>
            </a:fld>
            <a:endParaRPr lang="en-GB" altLang="en-GB"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w="9525"/>
        </p:spPr>
        <p:txBody>
          <a:bodyPr/>
          <a:lstStyle/>
          <a:p>
            <a:endParaRPr lang="en-GB" alt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31"/>
          <p:cNvSpPr>
            <a:spLocks noGrp="1" noChangeArrowheads="1"/>
          </p:cNvSpPr>
          <p:nvPr>
            <p:ph type="sldNum" sz="quarter" idx="5"/>
          </p:nvPr>
        </p:nvSpPr>
        <p:spPr>
          <a:noFill/>
        </p:spPr>
        <p:txBody>
          <a:bodyPr/>
          <a:lstStyle/>
          <a:p>
            <a:fld id="{89949984-17AB-4BE7-BB6D-8597245228CB}" type="slidenum">
              <a:rPr lang="en-GB" altLang="en-GB" smtClean="0"/>
              <a:pPr/>
              <a:t>9</a:t>
            </a:fld>
            <a:endParaRPr lang="en-GB" altLang="en-GB"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w="9525"/>
        </p:spPr>
        <p:txBody>
          <a:bodyPr/>
          <a:lstStyle/>
          <a:p>
            <a:endParaRPr lang="en-GB" alt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31"/>
          <p:cNvSpPr>
            <a:spLocks noGrp="1" noChangeArrowheads="1"/>
          </p:cNvSpPr>
          <p:nvPr>
            <p:ph type="sldNum" sz="quarter" idx="5"/>
          </p:nvPr>
        </p:nvSpPr>
        <p:spPr>
          <a:noFill/>
        </p:spPr>
        <p:txBody>
          <a:bodyPr/>
          <a:lstStyle/>
          <a:p>
            <a:fld id="{6BC27387-B22B-4E1C-A7E5-882816B513A0}" type="slidenum">
              <a:rPr lang="en-GB" altLang="en-GB" smtClean="0"/>
              <a:pPr/>
              <a:t>10</a:t>
            </a:fld>
            <a:endParaRPr lang="en-GB" altLang="en-GB"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7B4BD6-1CB2-421F-BF88-0938BB02B6EA}" type="slidenum">
              <a:rPr lang="en-US" smtClean="0"/>
              <a:pPr/>
              <a:t>54</a:t>
            </a:fld>
            <a:endParaRPr lang="en-US"/>
          </a:p>
        </p:txBody>
      </p:sp>
    </p:spTree>
    <p:extLst>
      <p:ext uri="{BB962C8B-B14F-4D97-AF65-F5344CB8AC3E}">
        <p14:creationId xmlns:p14="http://schemas.microsoft.com/office/powerpoint/2010/main" val="2056918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00E6C3-FFAC-4A7A-AFB0-6A62010A4285}" type="datetimeFigureOut">
              <a:rPr lang="en-US" smtClean="0"/>
              <a:pPr/>
              <a:t>9/27/2012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FF723-2231-491C-B2D7-77269698A7D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00E6C3-FFAC-4A7A-AFB0-6A62010A4285}" type="datetimeFigureOut">
              <a:rPr lang="en-US" smtClean="0"/>
              <a:pPr/>
              <a:t>9/27/2012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FF723-2231-491C-B2D7-77269698A7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00E6C3-FFAC-4A7A-AFB0-6A62010A4285}" type="datetimeFigureOut">
              <a:rPr lang="en-US" smtClean="0"/>
              <a:pPr/>
              <a:t>9/27/2012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FF723-2231-491C-B2D7-77269698A7D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164208D3-A78C-49A1-B673-5D2B03DB173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00E6C3-FFAC-4A7A-AFB0-6A62010A4285}" type="datetimeFigureOut">
              <a:rPr lang="en-US" smtClean="0"/>
              <a:pPr/>
              <a:t>9/27/2012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FF723-2231-491C-B2D7-77269698A7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00E6C3-FFAC-4A7A-AFB0-6A62010A4285}" type="datetimeFigureOut">
              <a:rPr lang="en-US" smtClean="0"/>
              <a:pPr/>
              <a:t>9/27/2012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FF723-2231-491C-B2D7-77269698A7D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00E6C3-FFAC-4A7A-AFB0-6A62010A4285}" type="datetimeFigureOut">
              <a:rPr lang="en-US" smtClean="0"/>
              <a:pPr/>
              <a:t>9/27/2012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4FF723-2231-491C-B2D7-77269698A7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00E6C3-FFAC-4A7A-AFB0-6A62010A4285}" type="datetimeFigureOut">
              <a:rPr lang="en-US" smtClean="0"/>
              <a:pPr/>
              <a:t>9/27/2012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4FF723-2231-491C-B2D7-77269698A7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00E6C3-FFAC-4A7A-AFB0-6A62010A4285}" type="datetimeFigureOut">
              <a:rPr lang="en-US" smtClean="0"/>
              <a:pPr/>
              <a:t>9/27/2012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4FF723-2231-491C-B2D7-77269698A7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00E6C3-FFAC-4A7A-AFB0-6A62010A4285}" type="datetimeFigureOut">
              <a:rPr lang="en-US" smtClean="0"/>
              <a:pPr/>
              <a:t>9/27/2012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4FF723-2231-491C-B2D7-77269698A7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00E6C3-FFAC-4A7A-AFB0-6A62010A4285}" type="datetimeFigureOut">
              <a:rPr lang="en-US" smtClean="0"/>
              <a:pPr/>
              <a:t>9/27/2012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4FF723-2231-491C-B2D7-77269698A7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00E6C3-FFAC-4A7A-AFB0-6A62010A4285}" type="datetimeFigureOut">
              <a:rPr lang="en-US" smtClean="0"/>
              <a:pPr/>
              <a:t>9/27/2012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4FF723-2231-491C-B2D7-77269698A7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80000"/>
                <a:satMod val="300000"/>
              </a:schemeClr>
            </a:gs>
            <a:gs pos="46000">
              <a:schemeClr val="bg2">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00E6C3-FFAC-4A7A-AFB0-6A62010A4285}" type="datetimeFigureOut">
              <a:rPr lang="en-US" smtClean="0"/>
              <a:pPr/>
              <a:t>9/27/2012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4FF723-2231-491C-B2D7-77269698A7D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dirty="0" smtClean="0"/>
              <a:t>Formation </a:t>
            </a:r>
            <a:r>
              <a:rPr lang="en-US" sz="6000" dirty="0" err="1" smtClean="0"/>
              <a:t>sur</a:t>
            </a:r>
            <a:r>
              <a:rPr lang="en-US" sz="6000" dirty="0" smtClean="0"/>
              <a:t> la </a:t>
            </a:r>
            <a:r>
              <a:rPr lang="en-US" sz="6000" dirty="0" err="1" smtClean="0"/>
              <a:t>réponse</a:t>
            </a:r>
            <a:r>
              <a:rPr lang="en-US" sz="6000" dirty="0" smtClean="0"/>
              <a:t> aux </a:t>
            </a:r>
            <a:r>
              <a:rPr lang="en-US" sz="6000" dirty="0" err="1" smtClean="0"/>
              <a:t>urgences</a:t>
            </a:r>
            <a:endParaRPr lang="en-US" sz="6000" dirty="0"/>
          </a:p>
        </p:txBody>
      </p:sp>
      <p:sp>
        <p:nvSpPr>
          <p:cNvPr id="3" name="Subtitle 2"/>
          <p:cNvSpPr>
            <a:spLocks noGrp="1"/>
          </p:cNvSpPr>
          <p:nvPr>
            <p:ph type="subTitle" idx="1"/>
          </p:nvPr>
        </p:nvSpPr>
        <p:spPr/>
        <p:txBody>
          <a:bodyPr/>
          <a:lstStyle/>
          <a:p>
            <a:r>
              <a:rPr lang="en-US" dirty="0" smtClean="0">
                <a:solidFill>
                  <a:schemeClr val="tx1"/>
                </a:solidFill>
              </a:rPr>
              <a:t>24 – 28 Sept 2012</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r>
              <a:rPr lang="en-US" dirty="0" err="1" smtClean="0"/>
              <a:t>Rôles</a:t>
            </a:r>
            <a:r>
              <a:rPr lang="en-US" dirty="0" smtClean="0"/>
              <a:t> et obligations (p.23)</a:t>
            </a:r>
          </a:p>
        </p:txBody>
      </p:sp>
      <p:sp>
        <p:nvSpPr>
          <p:cNvPr id="23555" name="Rectangle 3"/>
          <p:cNvSpPr>
            <a:spLocks noGrp="1" noChangeArrowheads="1"/>
          </p:cNvSpPr>
          <p:nvPr>
            <p:ph type="body" idx="1"/>
          </p:nvPr>
        </p:nvSpPr>
        <p:spPr bwMode="auto">
          <a:xfrm>
            <a:off x="457200" y="1219200"/>
            <a:ext cx="8229600" cy="5029200"/>
          </a:xfrm>
          <a:noFill/>
          <a:ln>
            <a:miter lim="800000"/>
            <a:headEnd/>
            <a:tailEnd/>
          </a:ln>
        </p:spPr>
        <p:txBody>
          <a:bodyPr vert="horz" wrap="square" lIns="91440" tIns="45720" rIns="91440" bIns="45720" numCol="1" anchor="t" anchorCtr="0" compatLnSpc="1">
            <a:prstTxWarp prst="textNoShape">
              <a:avLst/>
            </a:prstTxWarp>
            <a:normAutofit fontScale="92500" lnSpcReduction="20000"/>
          </a:bodyPr>
          <a:lstStyle/>
          <a:p>
            <a:pPr>
              <a:lnSpc>
                <a:spcPct val="80000"/>
              </a:lnSpc>
            </a:pPr>
            <a:r>
              <a:rPr lang="fr-FR" dirty="0" smtClean="0"/>
              <a:t>Les personnes touchées par une catastrophe </a:t>
            </a:r>
            <a:r>
              <a:rPr lang="fr-FR" dirty="0" smtClean="0">
                <a:solidFill>
                  <a:srgbClr val="FFFF00"/>
                </a:solidFill>
              </a:rPr>
              <a:t>pourvoiront à leurs besoins élémentaires </a:t>
            </a:r>
            <a:r>
              <a:rPr lang="fr-FR" dirty="0" smtClean="0"/>
              <a:t>en tout premier lieu grâce à </a:t>
            </a:r>
            <a:r>
              <a:rPr lang="fr-FR" dirty="0" smtClean="0">
                <a:solidFill>
                  <a:srgbClr val="FFFF00"/>
                </a:solidFill>
              </a:rPr>
              <a:t>leurs propres efforts</a:t>
            </a:r>
            <a:r>
              <a:rPr lang="fr-FR" dirty="0" smtClean="0"/>
              <a:t>.</a:t>
            </a:r>
          </a:p>
          <a:p>
            <a:pPr>
              <a:lnSpc>
                <a:spcPct val="80000"/>
              </a:lnSpc>
            </a:pPr>
            <a:r>
              <a:rPr lang="fr-FR" dirty="0" smtClean="0"/>
              <a:t>Nous reconnaissons </a:t>
            </a:r>
            <a:r>
              <a:rPr lang="fr-FR" dirty="0" smtClean="0">
                <a:solidFill>
                  <a:srgbClr val="FFFF00"/>
                </a:solidFill>
              </a:rPr>
              <a:t>la responsabilité </a:t>
            </a:r>
            <a:r>
              <a:rPr lang="fr-FR" dirty="0" smtClean="0"/>
              <a:t>et le rôle primordiaux </a:t>
            </a:r>
            <a:r>
              <a:rPr lang="fr-FR" dirty="0" smtClean="0">
                <a:solidFill>
                  <a:srgbClr val="FFFF00"/>
                </a:solidFill>
              </a:rPr>
              <a:t>de l’État </a:t>
            </a:r>
            <a:r>
              <a:rPr lang="fr-FR" dirty="0" smtClean="0"/>
              <a:t>concerné de venir en aide aux populations affectées. </a:t>
            </a:r>
          </a:p>
          <a:p>
            <a:pPr>
              <a:lnSpc>
                <a:spcPct val="80000"/>
              </a:lnSpc>
            </a:pPr>
            <a:r>
              <a:rPr lang="fr-FR" altLang="en-GB" dirty="0" smtClean="0"/>
              <a:t>Les populations affectées ont le droit  à la </a:t>
            </a:r>
            <a:r>
              <a:rPr lang="fr-FR" altLang="en-GB" dirty="0" smtClean="0">
                <a:solidFill>
                  <a:srgbClr val="FFFF00"/>
                </a:solidFill>
              </a:rPr>
              <a:t>protection</a:t>
            </a:r>
            <a:r>
              <a:rPr lang="fr-FR" altLang="en-GB" dirty="0" smtClean="0"/>
              <a:t>, à  </a:t>
            </a:r>
            <a:r>
              <a:rPr lang="fr-FR" altLang="en-GB" dirty="0" smtClean="0">
                <a:solidFill>
                  <a:srgbClr val="FFFF00"/>
                </a:solidFill>
              </a:rPr>
              <a:t>l’assistance</a:t>
            </a:r>
            <a:r>
              <a:rPr lang="fr-FR" altLang="en-GB" dirty="0" smtClean="0"/>
              <a:t> et à la </a:t>
            </a:r>
            <a:r>
              <a:rPr lang="fr-FR" altLang="en-GB" dirty="0" smtClean="0">
                <a:solidFill>
                  <a:srgbClr val="FFFF00"/>
                </a:solidFill>
              </a:rPr>
              <a:t>sécurité</a:t>
            </a:r>
            <a:r>
              <a:rPr lang="fr-FR" altLang="en-GB" dirty="0" smtClean="0"/>
              <a:t>. Les Etats et les belligérants sont légalement tenus de faire valoir ces droits.</a:t>
            </a:r>
            <a:endParaRPr lang="fr-FR" dirty="0" smtClean="0"/>
          </a:p>
          <a:p>
            <a:pPr>
              <a:lnSpc>
                <a:spcPct val="80000"/>
              </a:lnSpc>
            </a:pPr>
            <a:r>
              <a:rPr lang="fr-FR" dirty="0" smtClean="0"/>
              <a:t>Notre rôle d’assistance met en évidence une réalité : ceux qui sont premièrement responsables ne sont pas toujours totalement en mesure d’assumer ce rôle, ou ne souhaitent pas l’assumer.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 </a:t>
            </a:r>
            <a:r>
              <a:rPr lang="en-US" dirty="0" err="1" smtClean="0"/>
              <a:t>Clé</a:t>
            </a:r>
            <a:endParaRPr lang="en-US" dirty="0"/>
          </a:p>
        </p:txBody>
      </p:sp>
      <p:sp>
        <p:nvSpPr>
          <p:cNvPr id="3" name="Content Placeholder 2"/>
          <p:cNvSpPr>
            <a:spLocks noGrp="1"/>
          </p:cNvSpPr>
          <p:nvPr>
            <p:ph idx="1"/>
          </p:nvPr>
        </p:nvSpPr>
        <p:spPr/>
        <p:txBody>
          <a:bodyPr>
            <a:normAutofit fontScale="77500" lnSpcReduction="20000"/>
          </a:bodyPr>
          <a:lstStyle/>
          <a:p>
            <a:pPr marL="0" lvl="0" indent="0">
              <a:buNone/>
            </a:pPr>
            <a:r>
              <a:rPr lang="fr-FR" sz="4000" dirty="0" smtClean="0">
                <a:solidFill>
                  <a:srgbClr val="FFFF99"/>
                </a:solidFill>
              </a:rPr>
              <a:t>la </a:t>
            </a:r>
            <a:r>
              <a:rPr lang="fr-FR" sz="4000" dirty="0">
                <a:solidFill>
                  <a:srgbClr val="FFFF99"/>
                </a:solidFill>
              </a:rPr>
              <a:t>philosophie du Projet Sphère </a:t>
            </a:r>
            <a:r>
              <a:rPr lang="fr-FR" sz="4000" dirty="0" smtClean="0">
                <a:solidFill>
                  <a:srgbClr val="FFFF99"/>
                </a:solidFill>
              </a:rPr>
              <a:t>se fonde sur deux </a:t>
            </a:r>
            <a:r>
              <a:rPr lang="fr-FR" sz="4000" dirty="0">
                <a:solidFill>
                  <a:srgbClr val="FFFF99"/>
                </a:solidFill>
              </a:rPr>
              <a:t>convictions essentielles </a:t>
            </a:r>
            <a:r>
              <a:rPr lang="fr-FR" sz="4000" dirty="0" smtClean="0">
                <a:solidFill>
                  <a:srgbClr val="FFFF99"/>
                </a:solidFill>
              </a:rPr>
              <a:t>:</a:t>
            </a:r>
          </a:p>
          <a:p>
            <a:pPr lvl="0"/>
            <a:r>
              <a:rPr lang="fr-FR" sz="4000" dirty="0" smtClean="0"/>
              <a:t>la première </a:t>
            </a:r>
            <a:r>
              <a:rPr lang="fr-FR" sz="4000" dirty="0"/>
              <a:t>est que les personnes touchées par une catastrophe ou un conflit armé </a:t>
            </a:r>
            <a:r>
              <a:rPr lang="fr-FR" sz="4000" dirty="0" smtClean="0"/>
              <a:t>ont </a:t>
            </a:r>
            <a:r>
              <a:rPr lang="fr-FR" sz="4000" dirty="0"/>
              <a:t>le droit de vivre dans la dignité et, par conséquent, de recevoir </a:t>
            </a:r>
            <a:r>
              <a:rPr lang="fr-FR" sz="4000" dirty="0" smtClean="0"/>
              <a:t>l’assistance dont </a:t>
            </a:r>
            <a:r>
              <a:rPr lang="fr-FR" sz="4000" dirty="0"/>
              <a:t>elles ont </a:t>
            </a:r>
            <a:r>
              <a:rPr lang="fr-FR" sz="4000" dirty="0" smtClean="0"/>
              <a:t>besoin</a:t>
            </a:r>
          </a:p>
          <a:p>
            <a:pPr lvl="0"/>
            <a:r>
              <a:rPr lang="fr-FR" sz="4000" dirty="0" smtClean="0"/>
              <a:t>la </a:t>
            </a:r>
            <a:r>
              <a:rPr lang="fr-FR" sz="4000" dirty="0"/>
              <a:t>seconde est que tout ce qui est possible doit être fait pour </a:t>
            </a:r>
            <a:r>
              <a:rPr lang="fr-FR" sz="4000" dirty="0" smtClean="0"/>
              <a:t>alléger </a:t>
            </a:r>
            <a:r>
              <a:rPr lang="fr-FR" sz="4000" dirty="0"/>
              <a:t>la souffrance humaine résultant d’une catastrophe ou d’un conflit armé.</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Code de </a:t>
            </a:r>
            <a:r>
              <a:rPr lang="en-US" dirty="0" err="1" smtClean="0"/>
              <a:t>conduite</a:t>
            </a:r>
            <a:r>
              <a:rPr lang="en-US" dirty="0" smtClean="0"/>
              <a:t> : </a:t>
            </a:r>
            <a:r>
              <a:rPr lang="en-US" dirty="0" err="1" smtClean="0"/>
              <a:t>Objectifs</a:t>
            </a:r>
            <a:endParaRPr lang="en-US" dirty="0"/>
          </a:p>
        </p:txBody>
      </p:sp>
      <p:sp>
        <p:nvSpPr>
          <p:cNvPr id="3" name="Content Placeholder 2"/>
          <p:cNvSpPr>
            <a:spLocks noGrp="1"/>
          </p:cNvSpPr>
          <p:nvPr>
            <p:ph idx="1"/>
          </p:nvPr>
        </p:nvSpPr>
        <p:spPr/>
        <p:txBody>
          <a:bodyPr/>
          <a:lstStyle/>
          <a:p>
            <a:pPr lvl="0"/>
            <a:r>
              <a:rPr lang="fr-FR" dirty="0" smtClean="0"/>
              <a:t>Se familiariser avec le code de conduite de la Croix Rouge, du Croissant Rouge et des ONG</a:t>
            </a:r>
          </a:p>
          <a:p>
            <a:pPr lvl="0"/>
            <a:r>
              <a:rPr lang="fr-FR" dirty="0" smtClean="0"/>
              <a:t>Réfléchir à nos forces et faiblesses au sein du réseau Caritas</a:t>
            </a:r>
          </a:p>
          <a:p>
            <a:pPr lvl="0"/>
            <a:r>
              <a:rPr lang="fr-FR" dirty="0" smtClean="0"/>
              <a:t>Partager des expériences sur les défis et les succès dans l’application du Code de Conduite.</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Exercice</a:t>
            </a:r>
            <a:endParaRPr lang="fr-FR" dirty="0"/>
          </a:p>
        </p:txBody>
      </p:sp>
      <p:sp>
        <p:nvSpPr>
          <p:cNvPr id="3" name="Content Placeholder 2"/>
          <p:cNvSpPr>
            <a:spLocks noGrp="1"/>
          </p:cNvSpPr>
          <p:nvPr>
            <p:ph idx="1"/>
          </p:nvPr>
        </p:nvSpPr>
        <p:spPr/>
        <p:txBody>
          <a:bodyPr>
            <a:normAutofit/>
          </a:bodyPr>
          <a:lstStyle/>
          <a:p>
            <a:r>
              <a:rPr lang="fr-FR" sz="3600" dirty="0" smtClean="0"/>
              <a:t>Identifier un principe qui, selon votre expérience, est </a:t>
            </a:r>
            <a:r>
              <a:rPr lang="fr-FR" sz="3600" dirty="0"/>
              <a:t>bien appliqué </a:t>
            </a:r>
            <a:r>
              <a:rPr lang="fr-FR" sz="3600" dirty="0" smtClean="0"/>
              <a:t>au sein de votre organisation </a:t>
            </a:r>
          </a:p>
          <a:p>
            <a:r>
              <a:rPr lang="fr-FR" sz="3600" dirty="0"/>
              <a:t>Identifier un principe </a:t>
            </a:r>
            <a:r>
              <a:rPr lang="fr-FR" sz="3600" dirty="0" smtClean="0"/>
              <a:t>qui, selon </a:t>
            </a:r>
            <a:r>
              <a:rPr lang="fr-FR" sz="3600" dirty="0"/>
              <a:t>votre </a:t>
            </a:r>
            <a:r>
              <a:rPr lang="fr-FR" sz="3600" dirty="0" smtClean="0"/>
              <a:t>expérience, a besoin d’être renforc</a:t>
            </a:r>
            <a:r>
              <a:rPr lang="fr-FR" sz="3600" dirty="0"/>
              <a:t>é</a:t>
            </a:r>
            <a:r>
              <a:rPr lang="fr-FR" sz="3600" dirty="0" smtClean="0"/>
              <a:t> au sein de votre organisation</a:t>
            </a:r>
            <a:endParaRPr lang="fr-FR"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Messages Clés</a:t>
            </a:r>
            <a:endParaRPr lang="fr-FR" dirty="0"/>
          </a:p>
        </p:txBody>
      </p:sp>
      <p:sp>
        <p:nvSpPr>
          <p:cNvPr id="3" name="Content Placeholder 2"/>
          <p:cNvSpPr>
            <a:spLocks noGrp="1"/>
          </p:cNvSpPr>
          <p:nvPr>
            <p:ph idx="1"/>
          </p:nvPr>
        </p:nvSpPr>
        <p:spPr/>
        <p:txBody>
          <a:bodyPr/>
          <a:lstStyle/>
          <a:p>
            <a:pPr lvl="0"/>
            <a:r>
              <a:rPr lang="fr-FR" dirty="0" smtClean="0"/>
              <a:t>Le Code de Conduite est un </a:t>
            </a:r>
            <a:r>
              <a:rPr lang="fr-FR" dirty="0"/>
              <a:t>engagement partagé </a:t>
            </a:r>
            <a:r>
              <a:rPr lang="fr-FR" dirty="0" smtClean="0"/>
              <a:t>au sein du réseau Caritas. </a:t>
            </a:r>
          </a:p>
          <a:p>
            <a:pPr marL="0" lvl="0" indent="0">
              <a:buNone/>
            </a:pPr>
            <a:endParaRPr lang="fr-FR" dirty="0" smtClean="0"/>
          </a:p>
          <a:p>
            <a:r>
              <a:rPr lang="fr-FR" dirty="0" smtClean="0"/>
              <a:t>L’accent que le secteur humanitaire met sur la </a:t>
            </a:r>
            <a:r>
              <a:rPr lang="fr-FR" dirty="0" err="1" smtClean="0"/>
              <a:t>redevabilité</a:t>
            </a:r>
            <a:r>
              <a:rPr lang="fr-FR" dirty="0" smtClean="0"/>
              <a:t> a des implications sur notre manière de travailler et, en particulier, sur notre comportement envers les bénéficiaires.</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Les Standard </a:t>
            </a:r>
            <a:r>
              <a:rPr lang="en-US" dirty="0" err="1" smtClean="0"/>
              <a:t>essentiels</a:t>
            </a:r>
            <a:r>
              <a:rPr lang="en-US" dirty="0" smtClean="0"/>
              <a:t>: </a:t>
            </a:r>
            <a:r>
              <a:rPr lang="en-US" dirty="0" err="1" smtClean="0"/>
              <a:t>objectif</a:t>
            </a:r>
            <a:endParaRPr lang="en-US" dirty="0"/>
          </a:p>
        </p:txBody>
      </p:sp>
      <p:sp>
        <p:nvSpPr>
          <p:cNvPr id="3" name="Content Placeholder 2"/>
          <p:cNvSpPr>
            <a:spLocks noGrp="1"/>
          </p:cNvSpPr>
          <p:nvPr>
            <p:ph idx="1"/>
          </p:nvPr>
        </p:nvSpPr>
        <p:spPr/>
        <p:txBody>
          <a:bodyPr/>
          <a:lstStyle/>
          <a:p>
            <a:pPr lvl="0"/>
            <a:r>
              <a:rPr lang="fr-FR" sz="4800" dirty="0" smtClean="0"/>
              <a:t>Se familiariser avec les standards essentiels et savoir comment les appliquer.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pPr>
              <a:buNone/>
            </a:pPr>
            <a:r>
              <a:rPr lang="en-GB" sz="3600" i="1" dirty="0"/>
              <a:t>1. </a:t>
            </a:r>
            <a:r>
              <a:rPr lang="en-GB" sz="3600" i="1" dirty="0" err="1" smtClean="0"/>
              <a:t>Donnez</a:t>
            </a:r>
            <a:r>
              <a:rPr lang="en-GB" sz="3600" i="1" dirty="0" smtClean="0"/>
              <a:t> des </a:t>
            </a:r>
            <a:r>
              <a:rPr lang="en-GB" sz="3600" i="1" dirty="0" err="1" smtClean="0"/>
              <a:t>mesures</a:t>
            </a:r>
            <a:r>
              <a:rPr lang="en-GB" sz="3600" i="1" dirty="0" smtClean="0"/>
              <a:t> </a:t>
            </a:r>
            <a:r>
              <a:rPr lang="en-GB" sz="3600" i="1" dirty="0" err="1" smtClean="0"/>
              <a:t>pratiques</a:t>
            </a:r>
            <a:r>
              <a:rPr lang="en-GB" sz="3600" i="1" dirty="0" smtClean="0"/>
              <a:t> pour </a:t>
            </a:r>
            <a:r>
              <a:rPr lang="en-GB" sz="3600" i="1" dirty="0" err="1" smtClean="0"/>
              <a:t>atteindre</a:t>
            </a:r>
            <a:r>
              <a:rPr lang="en-GB" sz="3600" i="1" dirty="0" smtClean="0"/>
              <a:t> </a:t>
            </a:r>
            <a:r>
              <a:rPr lang="en-GB" sz="3600" i="1" dirty="0" err="1" smtClean="0"/>
              <a:t>ce</a:t>
            </a:r>
            <a:r>
              <a:rPr lang="en-GB" sz="3600" i="1" dirty="0" smtClean="0"/>
              <a:t> standard, r</a:t>
            </a:r>
            <a:r>
              <a:rPr lang="lt-LT" sz="3600" i="1" dirty="0" smtClean="0"/>
              <a:t>ė</a:t>
            </a:r>
            <a:r>
              <a:rPr lang="en-GB" sz="3600" i="1" dirty="0" err="1" smtClean="0"/>
              <a:t>pondre</a:t>
            </a:r>
            <a:r>
              <a:rPr lang="en-GB" sz="3600" i="1" dirty="0" smtClean="0"/>
              <a:t> aux </a:t>
            </a:r>
            <a:r>
              <a:rPr lang="en-GB" sz="3600" i="1" dirty="0" err="1" smtClean="0"/>
              <a:t>indicateurs</a:t>
            </a:r>
            <a:r>
              <a:rPr lang="fr-FR" sz="3600" i="1" dirty="0" smtClean="0"/>
              <a:t> et mener ces actions dans un contexte d’urgence?</a:t>
            </a:r>
            <a:endParaRPr lang="fr-FR" sz="3600" dirty="0" smtClean="0"/>
          </a:p>
          <a:p>
            <a:pPr>
              <a:buNone/>
            </a:pPr>
            <a:endParaRPr lang="fr-FR" sz="3600" i="1" dirty="0" smtClean="0"/>
          </a:p>
          <a:p>
            <a:pPr>
              <a:buNone/>
            </a:pPr>
            <a:endParaRPr lang="fr-FR"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 </a:t>
            </a:r>
            <a:r>
              <a:rPr lang="en-US" dirty="0" err="1" smtClean="0"/>
              <a:t>Cl</a:t>
            </a:r>
            <a:r>
              <a:rPr lang="fr-FR" dirty="0"/>
              <a:t>é</a:t>
            </a:r>
            <a:endParaRPr lang="en-US" dirty="0"/>
          </a:p>
        </p:txBody>
      </p:sp>
      <p:sp>
        <p:nvSpPr>
          <p:cNvPr id="3" name="Content Placeholder 2"/>
          <p:cNvSpPr>
            <a:spLocks noGrp="1"/>
          </p:cNvSpPr>
          <p:nvPr>
            <p:ph idx="1"/>
          </p:nvPr>
        </p:nvSpPr>
        <p:spPr/>
        <p:txBody>
          <a:bodyPr>
            <a:normAutofit fontScale="92500" lnSpcReduction="20000"/>
          </a:bodyPr>
          <a:lstStyle/>
          <a:p>
            <a:r>
              <a:rPr lang="fr-FR" sz="4000" dirty="0" smtClean="0"/>
              <a:t>Les standards essentiels sont des standards fondamentaux relatifs aux processus et sont communs à tous les secteurs.</a:t>
            </a:r>
          </a:p>
          <a:p>
            <a:endParaRPr lang="fr-FR" sz="4000" dirty="0" smtClean="0"/>
          </a:p>
          <a:p>
            <a:r>
              <a:rPr lang="fr-FR" sz="4000" dirty="0" smtClean="0"/>
              <a:t>On ne peut donc atteindre les standards spécifiques de chaque chapitre technique sans appliquer en parallèle ces standards essentiels</a:t>
            </a:r>
            <a:endParaRPr lang="fr-FR" sz="4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D</a:t>
            </a:r>
            <a:r>
              <a:rPr lang="lt-LT" sz="4800" dirty="0" smtClean="0"/>
              <a:t>ė</a:t>
            </a:r>
            <a:r>
              <a:rPr lang="en-US" sz="4800" dirty="0" err="1" smtClean="0"/>
              <a:t>finitions</a:t>
            </a:r>
            <a:r>
              <a:rPr lang="en-US" sz="4800" dirty="0" smtClean="0"/>
              <a:t>  - </a:t>
            </a:r>
            <a:r>
              <a:rPr lang="en-US" sz="4800" dirty="0" err="1" smtClean="0"/>
              <a:t>Objectif</a:t>
            </a:r>
            <a:endParaRPr lang="en-US" sz="4800" dirty="0"/>
          </a:p>
        </p:txBody>
      </p:sp>
      <p:sp>
        <p:nvSpPr>
          <p:cNvPr id="3" name="Content Placeholder 2"/>
          <p:cNvSpPr>
            <a:spLocks noGrp="1"/>
          </p:cNvSpPr>
          <p:nvPr>
            <p:ph idx="1"/>
          </p:nvPr>
        </p:nvSpPr>
        <p:spPr/>
        <p:txBody>
          <a:bodyPr/>
          <a:lstStyle/>
          <a:p>
            <a:pPr lvl="0"/>
            <a:r>
              <a:rPr lang="fr-FR" sz="4000" dirty="0" smtClean="0"/>
              <a:t>Comprendre </a:t>
            </a:r>
            <a:r>
              <a:rPr lang="fr-FR" sz="4000" dirty="0"/>
              <a:t>la différence </a:t>
            </a:r>
            <a:r>
              <a:rPr lang="fr-FR" sz="4000" dirty="0" smtClean="0"/>
              <a:t>entre standard minimum, action clé, indicateur &amp; note d’orientation.</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
            </a:r>
            <a:r>
              <a:rPr lang="fr-FR" dirty="0"/>
              <a:t>é</a:t>
            </a:r>
            <a:r>
              <a:rPr lang="en-US" dirty="0" err="1" smtClean="0"/>
              <a:t>finitions</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pPr lvl="0"/>
            <a:r>
              <a:rPr lang="fr-FR" b="1" u="sng" dirty="0" smtClean="0"/>
              <a:t>Les Standards</a:t>
            </a:r>
            <a:r>
              <a:rPr lang="fr-FR" dirty="0" smtClean="0"/>
              <a:t> sont de nature qualitative et précisent les niveaux minimums à atteindre au cours de l’intervention humanitaire. Leur champ d’application est universel. </a:t>
            </a:r>
          </a:p>
          <a:p>
            <a:pPr marL="0" lvl="0" indent="0">
              <a:buNone/>
            </a:pPr>
            <a:endParaRPr lang="fr-FR" dirty="0" smtClean="0"/>
          </a:p>
          <a:p>
            <a:pPr lvl="0"/>
            <a:r>
              <a:rPr lang="fr-FR" b="1" u="sng" dirty="0" smtClean="0"/>
              <a:t>Les Actions Clés</a:t>
            </a:r>
            <a:r>
              <a:rPr lang="fr-FR" dirty="0" smtClean="0"/>
              <a:t> sont des activités suggérées pour atteindre le standard minimum. </a:t>
            </a:r>
            <a:r>
              <a:rPr lang="fr-FR" dirty="0"/>
              <a:t>Elles ne sont pas forcément applicables dans tous </a:t>
            </a:r>
            <a:r>
              <a:rPr lang="fr-FR" dirty="0" smtClean="0"/>
              <a:t>les contextes.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Se </a:t>
            </a:r>
            <a:r>
              <a:rPr lang="en-US" sz="4800" dirty="0" err="1" smtClean="0"/>
              <a:t>présenter</a:t>
            </a:r>
            <a:endParaRPr lang="en-US" sz="4800" dirty="0"/>
          </a:p>
        </p:txBody>
      </p:sp>
      <p:sp>
        <p:nvSpPr>
          <p:cNvPr id="3" name="Content Placeholder 2"/>
          <p:cNvSpPr>
            <a:spLocks noGrp="1"/>
          </p:cNvSpPr>
          <p:nvPr>
            <p:ph idx="1"/>
          </p:nvPr>
        </p:nvSpPr>
        <p:spPr/>
        <p:txBody>
          <a:bodyPr>
            <a:normAutofit fontScale="92500" lnSpcReduction="10000"/>
          </a:bodyPr>
          <a:lstStyle/>
          <a:p>
            <a:r>
              <a:rPr lang="en-US" sz="5800" dirty="0" smtClean="0"/>
              <a:t>Nom</a:t>
            </a:r>
          </a:p>
          <a:p>
            <a:r>
              <a:rPr lang="en-US" sz="5800" dirty="0" err="1" smtClean="0"/>
              <a:t>Organisation</a:t>
            </a:r>
            <a:endParaRPr lang="en-US" sz="5800" dirty="0" smtClean="0"/>
          </a:p>
          <a:p>
            <a:r>
              <a:rPr lang="en-US" sz="5800" dirty="0" smtClean="0"/>
              <a:t>Poste</a:t>
            </a:r>
          </a:p>
          <a:p>
            <a:r>
              <a:rPr lang="en-US" sz="5800" dirty="0" smtClean="0"/>
              <a:t>En quoi la </a:t>
            </a:r>
            <a:r>
              <a:rPr lang="en-US" sz="5800" dirty="0" err="1" smtClean="0"/>
              <a:t>réponse</a:t>
            </a:r>
            <a:r>
              <a:rPr lang="en-US" sz="5800" dirty="0" smtClean="0"/>
              <a:t> aux </a:t>
            </a:r>
            <a:r>
              <a:rPr lang="en-US" sz="5800" dirty="0" err="1" smtClean="0"/>
              <a:t>urgences</a:t>
            </a:r>
            <a:r>
              <a:rPr lang="en-US" sz="5800" dirty="0" smtClean="0"/>
              <a:t> </a:t>
            </a:r>
            <a:r>
              <a:rPr lang="en-US" sz="5800" dirty="0" err="1" smtClean="0"/>
              <a:t>vous</a:t>
            </a:r>
            <a:r>
              <a:rPr lang="en-US" sz="5800" dirty="0" smtClean="0"/>
              <a:t> </a:t>
            </a:r>
            <a:r>
              <a:rPr lang="en-US" sz="5800" dirty="0" err="1" smtClean="0"/>
              <a:t>intéresse</a:t>
            </a:r>
            <a:r>
              <a:rPr lang="en-US" sz="5800" dirty="0" smtClean="0"/>
              <a:t>?</a:t>
            </a:r>
          </a:p>
          <a:p>
            <a:endParaRPr lang="en-US" sz="6000" dirty="0" smtClean="0"/>
          </a:p>
          <a:p>
            <a:pPr>
              <a:buNone/>
            </a:pPr>
            <a:endParaRPr lang="en-US" sz="4400" dirty="0" smtClean="0"/>
          </a:p>
          <a:p>
            <a:pPr>
              <a:buNone/>
            </a:pPr>
            <a:endParaRPr lang="en-US" sz="4400"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
            </a:r>
            <a:r>
              <a:rPr lang="fr-FR" dirty="0"/>
              <a:t>é</a:t>
            </a:r>
            <a:r>
              <a:rPr lang="en-US" dirty="0" err="1" smtClean="0"/>
              <a:t>finitions</a:t>
            </a:r>
            <a:endParaRPr lang="en-US" dirty="0"/>
          </a:p>
        </p:txBody>
      </p:sp>
      <p:sp>
        <p:nvSpPr>
          <p:cNvPr id="3" name="Content Placeholder 2"/>
          <p:cNvSpPr>
            <a:spLocks noGrp="1"/>
          </p:cNvSpPr>
          <p:nvPr>
            <p:ph idx="1"/>
          </p:nvPr>
        </p:nvSpPr>
        <p:spPr>
          <a:xfrm>
            <a:off x="457200" y="1143000"/>
            <a:ext cx="8229600" cy="5257800"/>
          </a:xfrm>
        </p:spPr>
        <p:txBody>
          <a:bodyPr>
            <a:normAutofit/>
          </a:bodyPr>
          <a:lstStyle/>
          <a:p>
            <a:pPr lvl="0"/>
            <a:r>
              <a:rPr lang="fr-FR" b="1" u="sng" dirty="0" smtClean="0"/>
              <a:t>Les Indicateurs</a:t>
            </a:r>
            <a:r>
              <a:rPr lang="fr-FR" u="sng" dirty="0" smtClean="0"/>
              <a:t> </a:t>
            </a:r>
            <a:r>
              <a:rPr lang="fr-FR" dirty="0" smtClean="0"/>
              <a:t>sont des signaux qui permettent de mesurer l’atteinte du standard minimum. Ils peuvent être qualitatifs ou quantitatifs.</a:t>
            </a:r>
          </a:p>
          <a:p>
            <a:pPr marL="0" lvl="0" indent="0">
              <a:buNone/>
            </a:pPr>
            <a:endParaRPr lang="fr-FR" dirty="0" smtClean="0"/>
          </a:p>
          <a:p>
            <a:pPr lvl="0"/>
            <a:r>
              <a:rPr lang="fr-FR" b="1" u="sng" dirty="0" smtClean="0"/>
              <a:t>Les Notes d’Orientation</a:t>
            </a:r>
            <a:r>
              <a:rPr lang="fr-FR" u="sng" dirty="0" smtClean="0"/>
              <a:t> </a:t>
            </a:r>
            <a:r>
              <a:rPr lang="fr-FR" altLang="en-GB" dirty="0" smtClean="0"/>
              <a:t> </a:t>
            </a:r>
            <a:r>
              <a:rPr lang="fr-FR" altLang="en-GB" dirty="0"/>
              <a:t>fournissent une information suppl</a:t>
            </a:r>
            <a:r>
              <a:rPr lang="fr-FR" altLang="en-GB" dirty="0">
                <a:cs typeface="Arial" charset="0"/>
              </a:rPr>
              <a:t>émentaire, </a:t>
            </a:r>
            <a:r>
              <a:rPr lang="fr-FR" altLang="en-GB" dirty="0"/>
              <a:t>diffusent l’expérience, éclairent les domaines controversés et aident à utiliser les indicateurs correctement dans le </a:t>
            </a:r>
            <a:r>
              <a:rPr lang="fr-FR" altLang="en-GB" dirty="0" smtClean="0"/>
              <a:t>contexte.</a:t>
            </a:r>
            <a:endParaRPr lang="fr-FR" dirty="0" smtClean="0"/>
          </a:p>
          <a:p>
            <a:endParaRPr lang="en-US" dirty="0"/>
          </a:p>
        </p:txBody>
      </p:sp>
    </p:spTree>
    <p:extLst>
      <p:ext uri="{BB962C8B-B14F-4D97-AF65-F5344CB8AC3E}">
        <p14:creationId xmlns:p14="http://schemas.microsoft.com/office/powerpoint/2010/main" val="34979796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Analysez &amp; Catégorisez</a:t>
            </a:r>
            <a:endParaRPr lang="fr-FR" dirty="0"/>
          </a:p>
        </p:txBody>
      </p:sp>
      <p:sp>
        <p:nvSpPr>
          <p:cNvPr id="3" name="Content Placeholder 2"/>
          <p:cNvSpPr>
            <a:spLocks noGrp="1"/>
          </p:cNvSpPr>
          <p:nvPr>
            <p:ph idx="1"/>
          </p:nvPr>
        </p:nvSpPr>
        <p:spPr/>
        <p:txBody>
          <a:bodyPr>
            <a:normAutofit/>
          </a:bodyPr>
          <a:lstStyle/>
          <a:p>
            <a:r>
              <a:rPr lang="fr-FR" sz="4000" i="1" dirty="0" smtClean="0"/>
              <a:t>Identifier les standards et les actions clés, les indicateurs et les notes d’orientation qui se rattachent à chaque standard. Il n’y a qu’une action, un indicateur et une note d’orientation par standard</a:t>
            </a:r>
            <a:r>
              <a:rPr lang="en-US" sz="4000" i="1" dirty="0" smtClean="0"/>
              <a:t>.</a:t>
            </a:r>
            <a:endParaRPr lang="en-US" sz="4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Exercice</a:t>
            </a:r>
            <a:r>
              <a:rPr lang="en-US" dirty="0" smtClean="0"/>
              <a:t> Scenario</a:t>
            </a:r>
            <a:endParaRPr lang="en-US" dirty="0"/>
          </a:p>
        </p:txBody>
      </p:sp>
      <p:sp>
        <p:nvSpPr>
          <p:cNvPr id="3" name="Content Placeholder 2"/>
          <p:cNvSpPr>
            <a:spLocks noGrp="1"/>
          </p:cNvSpPr>
          <p:nvPr>
            <p:ph idx="1"/>
          </p:nvPr>
        </p:nvSpPr>
        <p:spPr/>
        <p:txBody>
          <a:bodyPr>
            <a:normAutofit/>
          </a:bodyPr>
          <a:lstStyle/>
          <a:p>
            <a:pPr>
              <a:buNone/>
            </a:pPr>
            <a:r>
              <a:rPr lang="en-US" i="1" dirty="0" smtClean="0"/>
              <a:t>* </a:t>
            </a:r>
            <a:r>
              <a:rPr lang="en-US" i="1" dirty="0" err="1" smtClean="0"/>
              <a:t>Quel</a:t>
            </a:r>
            <a:r>
              <a:rPr lang="en-US" i="1" dirty="0" smtClean="0"/>
              <a:t>(s) standard(s) </a:t>
            </a:r>
            <a:r>
              <a:rPr lang="en-US" i="1" dirty="0" err="1" smtClean="0"/>
              <a:t>s’applique</a:t>
            </a:r>
            <a:r>
              <a:rPr lang="en-US" i="1" dirty="0" smtClean="0"/>
              <a:t>(</a:t>
            </a:r>
            <a:r>
              <a:rPr lang="en-US" i="1" dirty="0" err="1" smtClean="0"/>
              <a:t>nt</a:t>
            </a:r>
            <a:r>
              <a:rPr lang="en-US" i="1" dirty="0" smtClean="0"/>
              <a:t>) au scenario?</a:t>
            </a:r>
            <a:endParaRPr lang="fr-FR" dirty="0" smtClean="0"/>
          </a:p>
          <a:p>
            <a:pPr>
              <a:buNone/>
            </a:pPr>
            <a:r>
              <a:rPr lang="fr-FR" i="1" dirty="0" smtClean="0"/>
              <a:t>* Quelles actions clés devrions-nous prendre?</a:t>
            </a:r>
            <a:endParaRPr lang="fr-FR" dirty="0" smtClean="0"/>
          </a:p>
          <a:p>
            <a:pPr>
              <a:buNone/>
            </a:pPr>
            <a:r>
              <a:rPr lang="fr-FR" i="1" dirty="0" smtClean="0"/>
              <a:t>* Quels sont les indicateurs que nous devons atteindre?</a:t>
            </a:r>
            <a:endParaRPr lang="fr-FR" dirty="0" smtClean="0"/>
          </a:p>
          <a:p>
            <a:pPr>
              <a:buNone/>
            </a:pPr>
            <a:r>
              <a:rPr lang="fr-FR" i="1" dirty="0" smtClean="0"/>
              <a:t>* Quelles notes d’orientation seraient les plus appropriées dans notre stratégie pour atteindre le standard minimum?</a:t>
            </a:r>
            <a:endParaRPr lang="fr-FR"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 </a:t>
            </a:r>
            <a:r>
              <a:rPr lang="en-US" dirty="0" err="1" smtClean="0"/>
              <a:t>Clés</a:t>
            </a:r>
            <a:endParaRPr lang="en-US" dirty="0"/>
          </a:p>
        </p:txBody>
      </p:sp>
      <p:sp>
        <p:nvSpPr>
          <p:cNvPr id="3" name="Content Placeholder 2"/>
          <p:cNvSpPr>
            <a:spLocks noGrp="1"/>
          </p:cNvSpPr>
          <p:nvPr>
            <p:ph idx="1"/>
          </p:nvPr>
        </p:nvSpPr>
        <p:spPr/>
        <p:txBody>
          <a:bodyPr>
            <a:normAutofit/>
          </a:bodyPr>
          <a:lstStyle/>
          <a:p>
            <a:pPr lvl="0"/>
            <a:r>
              <a:rPr lang="fr-FR" sz="3600" dirty="0" smtClean="0"/>
              <a:t>Les standards sont universels et nous devons nous efforcer des les atteindre. </a:t>
            </a:r>
          </a:p>
          <a:p>
            <a:pPr lvl="0"/>
            <a:r>
              <a:rPr lang="fr-FR" sz="3600" dirty="0" smtClean="0"/>
              <a:t>Les actions clés sont des activités suggérées pour atteindre les standards.</a:t>
            </a:r>
          </a:p>
          <a:p>
            <a:pPr lvl="0"/>
            <a:r>
              <a:rPr lang="fr-FR" sz="3600" dirty="0" smtClean="0"/>
              <a:t>Les indicateurs permettent de mesurer l’atteinte du standard et peuvent varier suivant les contextes.</a:t>
            </a: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 </a:t>
            </a:r>
            <a:r>
              <a:rPr lang="en-US" dirty="0" err="1" smtClean="0"/>
              <a:t>Clés</a:t>
            </a:r>
            <a:endParaRPr lang="en-US" dirty="0"/>
          </a:p>
        </p:txBody>
      </p:sp>
      <p:sp>
        <p:nvSpPr>
          <p:cNvPr id="3" name="Content Placeholder 2"/>
          <p:cNvSpPr>
            <a:spLocks noGrp="1"/>
          </p:cNvSpPr>
          <p:nvPr>
            <p:ph idx="1"/>
          </p:nvPr>
        </p:nvSpPr>
        <p:spPr/>
        <p:txBody>
          <a:bodyPr>
            <a:normAutofit/>
          </a:bodyPr>
          <a:lstStyle/>
          <a:p>
            <a:pPr lvl="0"/>
            <a:r>
              <a:rPr lang="fr-FR" dirty="0" smtClean="0"/>
              <a:t>Un indicateur ne peut pas être utilisé à la place d’un standard. </a:t>
            </a:r>
          </a:p>
          <a:p>
            <a:pPr lvl="0"/>
            <a:r>
              <a:rPr lang="fr-FR" dirty="0" smtClean="0"/>
              <a:t>Les indicateurs peuvent être qualitatifs ou quantitatifs. Ils peuvent être adaptés selon le contexte.</a:t>
            </a:r>
          </a:p>
          <a:p>
            <a:pPr lvl="0"/>
            <a:r>
              <a:rPr lang="fr-FR" dirty="0" smtClean="0"/>
              <a:t>Les standards Sphère indiquent un minimum et peuvent être dépassés.</a:t>
            </a:r>
          </a:p>
          <a:p>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smtClean="0">
                <a:solidFill>
                  <a:srgbClr val="FFFF00"/>
                </a:solidFill>
              </a:rPr>
              <a:t>Pourquoi une méthodologie de l’évaluation?</a:t>
            </a:r>
            <a:endParaRPr lang="fr-FR" dirty="0">
              <a:solidFill>
                <a:srgbClr val="FFFF00"/>
              </a:solidFill>
            </a:endParaRPr>
          </a:p>
        </p:txBody>
      </p:sp>
      <p:sp>
        <p:nvSpPr>
          <p:cNvPr id="3" name="Content Placeholder 2"/>
          <p:cNvSpPr>
            <a:spLocks noGrp="1"/>
          </p:cNvSpPr>
          <p:nvPr>
            <p:ph idx="1"/>
          </p:nvPr>
        </p:nvSpPr>
        <p:spPr/>
        <p:txBody>
          <a:bodyPr>
            <a:normAutofit/>
          </a:bodyPr>
          <a:lstStyle/>
          <a:p>
            <a:pPr lvl="0"/>
            <a:r>
              <a:rPr lang="fr-FR" dirty="0"/>
              <a:t>L’évaluation est un élément essentiel du processus de planification des </a:t>
            </a:r>
            <a:r>
              <a:rPr lang="fr-FR" dirty="0" smtClean="0"/>
              <a:t>programmes</a:t>
            </a:r>
            <a:r>
              <a:rPr lang="fr-FR" dirty="0"/>
              <a:t>. Elle fournit l’information qui servira de base aux décisions. </a:t>
            </a:r>
            <a:endParaRPr lang="fr-FR" dirty="0" smtClean="0"/>
          </a:p>
          <a:p>
            <a:pPr lvl="0"/>
            <a:r>
              <a:rPr lang="fr-FR" dirty="0" smtClean="0"/>
              <a:t>Une bonne </a:t>
            </a:r>
            <a:r>
              <a:rPr lang="fr-FR" dirty="0"/>
              <a:t>information ne garantit pas un programme satisfaisant, mais une </a:t>
            </a:r>
            <a:r>
              <a:rPr lang="fr-FR" dirty="0" smtClean="0"/>
              <a:t>mauvaise </a:t>
            </a:r>
            <a:r>
              <a:rPr lang="fr-FR" dirty="0"/>
              <a:t>information aboutit de façon quasi certaine à un mauvais programme.</a:t>
            </a:r>
          </a:p>
        </p:txBody>
      </p:sp>
    </p:spTree>
    <p:extLst>
      <p:ext uri="{BB962C8B-B14F-4D97-AF65-F5344CB8AC3E}">
        <p14:creationId xmlns:p14="http://schemas.microsoft.com/office/powerpoint/2010/main" val="156795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Evaluation </a:t>
            </a:r>
            <a:r>
              <a:rPr lang="en-US" dirty="0" err="1" smtClean="0"/>
              <a:t>d’urgence</a:t>
            </a:r>
            <a:r>
              <a:rPr lang="en-US" dirty="0" smtClean="0"/>
              <a:t>: </a:t>
            </a:r>
            <a:r>
              <a:rPr lang="en-US" dirty="0" err="1" smtClean="0"/>
              <a:t>Objectifs</a:t>
            </a:r>
            <a:endParaRPr lang="en-US" dirty="0"/>
          </a:p>
        </p:txBody>
      </p:sp>
      <p:sp>
        <p:nvSpPr>
          <p:cNvPr id="3" name="Content Placeholder 2"/>
          <p:cNvSpPr>
            <a:spLocks noGrp="1"/>
          </p:cNvSpPr>
          <p:nvPr>
            <p:ph idx="1"/>
          </p:nvPr>
        </p:nvSpPr>
        <p:spPr>
          <a:xfrm>
            <a:off x="533400" y="1524000"/>
            <a:ext cx="8229600" cy="4953000"/>
          </a:xfrm>
        </p:spPr>
        <p:txBody>
          <a:bodyPr>
            <a:normAutofit fontScale="92500" lnSpcReduction="20000"/>
          </a:bodyPr>
          <a:lstStyle/>
          <a:p>
            <a:pPr lvl="0"/>
            <a:r>
              <a:rPr lang="fr-FR" sz="3600" dirty="0" smtClean="0"/>
              <a:t>Etre capable de planifier et mener des évaluations d’urgence participatives</a:t>
            </a:r>
          </a:p>
          <a:p>
            <a:pPr lvl="0"/>
            <a:r>
              <a:rPr lang="fr-FR" sz="3600" dirty="0" smtClean="0"/>
              <a:t>Comprendre l’importance du processus d’évaluation. </a:t>
            </a:r>
          </a:p>
          <a:p>
            <a:pPr lvl="0"/>
            <a:r>
              <a:rPr lang="fr-FR" sz="3600" dirty="0" smtClean="0"/>
              <a:t>Etre capable de développer un processus d’évaluation d’urgence approprié au contexte.</a:t>
            </a:r>
          </a:p>
          <a:p>
            <a:r>
              <a:rPr lang="fr-FR" sz="3600" dirty="0" smtClean="0"/>
              <a:t>Identifier les bonnes pratiques pour l’évaluation des besoins en urgence  et les actions nécessaires pour assurer de meilleures pratiques dans le futur.</a:t>
            </a:r>
          </a:p>
          <a:p>
            <a:pPr lvl="0"/>
            <a:endParaRPr lang="en-US" sz="3600" dirty="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Etude de </a:t>
            </a:r>
            <a:r>
              <a:rPr lang="en-US" dirty="0" err="1" smtClean="0"/>
              <a:t>cas</a:t>
            </a:r>
            <a:r>
              <a:rPr lang="en-US" dirty="0" smtClean="0"/>
              <a:t> - questions</a:t>
            </a:r>
            <a:endParaRPr lang="en-US" dirty="0"/>
          </a:p>
        </p:txBody>
      </p:sp>
      <p:sp>
        <p:nvSpPr>
          <p:cNvPr id="3" name="Content Placeholder 2"/>
          <p:cNvSpPr>
            <a:spLocks noGrp="1"/>
          </p:cNvSpPr>
          <p:nvPr>
            <p:ph idx="1"/>
          </p:nvPr>
        </p:nvSpPr>
        <p:spPr/>
        <p:txBody>
          <a:bodyPr>
            <a:normAutofit/>
          </a:bodyPr>
          <a:lstStyle/>
          <a:p>
            <a:r>
              <a:rPr lang="fr-FR" sz="4000" dirty="0" smtClean="0"/>
              <a:t>Qu’est-ce que la partenaire a fait de bien?</a:t>
            </a:r>
          </a:p>
          <a:p>
            <a:r>
              <a:rPr lang="fr-FR" sz="4000" dirty="0" smtClean="0"/>
              <a:t>Qu’aurait-il pu faire mieux?</a:t>
            </a:r>
            <a:endParaRPr lang="fr-FR" sz="4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Exercice</a:t>
            </a:r>
            <a:r>
              <a:rPr lang="en-US" dirty="0" smtClean="0"/>
              <a:t> - discussion</a:t>
            </a:r>
            <a:endParaRPr lang="en-US" dirty="0"/>
          </a:p>
        </p:txBody>
      </p:sp>
      <p:sp>
        <p:nvSpPr>
          <p:cNvPr id="3" name="Content Placeholder 2"/>
          <p:cNvSpPr>
            <a:spLocks noGrp="1"/>
          </p:cNvSpPr>
          <p:nvPr>
            <p:ph idx="1"/>
          </p:nvPr>
        </p:nvSpPr>
        <p:spPr/>
        <p:txBody>
          <a:bodyPr>
            <a:normAutofit/>
          </a:bodyPr>
          <a:lstStyle/>
          <a:p>
            <a:r>
              <a:rPr lang="fr-FR" sz="4000" dirty="0" smtClean="0"/>
              <a:t>Pensez à deux ou trois recommandations principales que vous pourriez faire au partenaire pour qu’il mette en </a:t>
            </a:r>
            <a:r>
              <a:rPr lang="fr-FR" sz="4000" dirty="0" err="1" smtClean="0"/>
              <a:t>oeuvre</a:t>
            </a:r>
            <a:r>
              <a:rPr lang="fr-FR" sz="4000" dirty="0" smtClean="0"/>
              <a:t> de bonnes pratiques lors de futures évaluations des besoins en urgence.</a:t>
            </a:r>
          </a:p>
          <a:p>
            <a:endParaRPr lang="en-US" sz="4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smtClean="0"/>
              <a:t>Pourquoi faisons-nous des évaluations?</a:t>
            </a:r>
            <a:endParaRPr lang="fr-FR" dirty="0"/>
          </a:p>
        </p:txBody>
      </p:sp>
      <p:sp>
        <p:nvSpPr>
          <p:cNvPr id="3" name="Content Placeholder 2"/>
          <p:cNvSpPr>
            <a:spLocks noGrp="1"/>
          </p:cNvSpPr>
          <p:nvPr>
            <p:ph idx="1"/>
          </p:nvPr>
        </p:nvSpPr>
        <p:spPr/>
        <p:txBody>
          <a:bodyPr>
            <a:normAutofit fontScale="92500" lnSpcReduction="10000"/>
          </a:bodyPr>
          <a:lstStyle/>
          <a:p>
            <a:pPr marL="552450" indent="-552450"/>
            <a:r>
              <a:rPr lang="fr-FR" dirty="0" smtClean="0"/>
              <a:t>Pour décider de la nécessité d’intervenir.</a:t>
            </a:r>
          </a:p>
          <a:p>
            <a:pPr marL="552450" indent="-552450"/>
            <a:r>
              <a:rPr lang="fr-FR" dirty="0" smtClean="0"/>
              <a:t>Pour identifier les besoins prioritaires</a:t>
            </a:r>
          </a:p>
          <a:p>
            <a:pPr marL="552450" indent="-552450"/>
            <a:r>
              <a:rPr lang="fr-FR" dirty="0" smtClean="0"/>
              <a:t>Pour cibler l’intervention</a:t>
            </a:r>
          </a:p>
          <a:p>
            <a:pPr marL="552450" indent="-552450"/>
            <a:r>
              <a:rPr lang="fr-FR" dirty="0" smtClean="0"/>
              <a:t>Pour apporter un complément aux interventions du gouvernement</a:t>
            </a:r>
          </a:p>
          <a:p>
            <a:pPr marL="552450" indent="-552450"/>
            <a:r>
              <a:rPr lang="fr-FR" dirty="0" smtClean="0"/>
              <a:t>Pour développer une stratégie d'intervention appropriée</a:t>
            </a:r>
          </a:p>
          <a:p>
            <a:pPr marL="552450" indent="-552450"/>
            <a:r>
              <a:rPr lang="fr-FR" dirty="0" smtClean="0"/>
              <a:t>Pour accéder à des ressources afin de démarrer une intervention d’urgence rapidement</a:t>
            </a: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err="1" smtClean="0"/>
              <a:t>Objectifs</a:t>
            </a:r>
            <a:endParaRPr lang="en-US" sz="4800" dirty="0"/>
          </a:p>
        </p:txBody>
      </p:sp>
      <p:sp>
        <p:nvSpPr>
          <p:cNvPr id="3" name="Content Placeholder 2"/>
          <p:cNvSpPr>
            <a:spLocks noGrp="1"/>
          </p:cNvSpPr>
          <p:nvPr>
            <p:ph idx="1"/>
          </p:nvPr>
        </p:nvSpPr>
        <p:spPr/>
        <p:txBody>
          <a:bodyPr>
            <a:normAutofit lnSpcReduction="10000"/>
          </a:bodyPr>
          <a:lstStyle/>
          <a:p>
            <a:pPr lvl="0"/>
            <a:r>
              <a:rPr lang="fr-FR" sz="3600" dirty="0" smtClean="0"/>
              <a:t>Meilleures connaissances des normes Sphère et de leur application</a:t>
            </a:r>
          </a:p>
          <a:p>
            <a:pPr lvl="0"/>
            <a:r>
              <a:rPr lang="fr-FR" sz="3600" dirty="0" smtClean="0"/>
              <a:t>Renforcement des compétences pour développer et mettre en œuvre des évaluations d’urgence de qualité</a:t>
            </a:r>
          </a:p>
          <a:p>
            <a:pPr lvl="0"/>
            <a:r>
              <a:rPr lang="fr-FR" sz="3600" dirty="0" smtClean="0"/>
              <a:t>Maitriser l’analyse des informations d’une évaluation pour développer une stratégie d’intervention</a:t>
            </a: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Mener</a:t>
            </a:r>
            <a:r>
              <a:rPr lang="en-US" dirty="0" smtClean="0"/>
              <a:t> de </a:t>
            </a:r>
            <a:r>
              <a:rPr lang="en-US" dirty="0" err="1" smtClean="0"/>
              <a:t>bonnes</a:t>
            </a:r>
            <a:r>
              <a:rPr lang="en-US" dirty="0" smtClean="0"/>
              <a:t> </a:t>
            </a:r>
            <a:r>
              <a:rPr lang="en-US" dirty="0" err="1" smtClean="0"/>
              <a:t>évaluations</a:t>
            </a:r>
            <a:r>
              <a:rPr lang="en-US" dirty="0" smtClean="0"/>
              <a:t> - </a:t>
            </a:r>
            <a:r>
              <a:rPr lang="en-US" dirty="0" err="1" smtClean="0"/>
              <a:t>astuces</a:t>
            </a:r>
            <a:endParaRPr lang="en-US" dirty="0"/>
          </a:p>
        </p:txBody>
      </p:sp>
      <p:sp>
        <p:nvSpPr>
          <p:cNvPr id="3" name="Content Placeholder 2"/>
          <p:cNvSpPr>
            <a:spLocks noGrp="1"/>
          </p:cNvSpPr>
          <p:nvPr>
            <p:ph idx="1"/>
          </p:nvPr>
        </p:nvSpPr>
        <p:spPr>
          <a:xfrm>
            <a:off x="457200" y="1295400"/>
            <a:ext cx="8229600" cy="5257800"/>
          </a:xfrm>
        </p:spPr>
        <p:txBody>
          <a:bodyPr>
            <a:noAutofit/>
          </a:bodyPr>
          <a:lstStyle/>
          <a:p>
            <a:pPr marL="319088" indent="-319088"/>
            <a:r>
              <a:rPr lang="fr-FR" sz="3600" dirty="0" smtClean="0"/>
              <a:t>Faites attention à qui vous parlez</a:t>
            </a:r>
          </a:p>
          <a:p>
            <a:pPr marL="319088" indent="-319088"/>
            <a:r>
              <a:rPr lang="fr-FR" sz="3600" dirty="0" smtClean="0"/>
              <a:t>Ne vous concentrez pas sur les chiffres, mais plutôt sur ‘pourquoi, quoi, comment, qui’</a:t>
            </a:r>
          </a:p>
          <a:p>
            <a:pPr marL="319088" indent="-319088"/>
            <a:r>
              <a:rPr lang="fr-FR" sz="3600" dirty="0" smtClean="0"/>
              <a:t>Documentez votre choix d’échantillonnage</a:t>
            </a:r>
          </a:p>
          <a:p>
            <a:pPr marL="319088" indent="-319088"/>
            <a:r>
              <a:rPr lang="fr-FR" sz="3600" dirty="0" smtClean="0"/>
              <a:t>Analysez vos informations sur le terrain (le jour même ou le lendemain) </a:t>
            </a:r>
          </a:p>
          <a:p>
            <a:pPr marL="319088" indent="-319088"/>
            <a:r>
              <a:rPr lang="fr-FR" sz="3600" dirty="0" smtClean="0"/>
              <a:t>Collectez seulement l’information que vous utiliserez</a:t>
            </a:r>
            <a:endParaRPr lang="fr-FR" sz="36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Astuces</a:t>
            </a:r>
            <a:r>
              <a:rPr lang="en-US" dirty="0" smtClean="0"/>
              <a:t> (suite)</a:t>
            </a:r>
            <a:endParaRPr lang="en-US" dirty="0"/>
          </a:p>
        </p:txBody>
      </p:sp>
      <p:sp>
        <p:nvSpPr>
          <p:cNvPr id="3" name="Content Placeholder 2"/>
          <p:cNvSpPr>
            <a:spLocks noGrp="1"/>
          </p:cNvSpPr>
          <p:nvPr>
            <p:ph idx="1"/>
          </p:nvPr>
        </p:nvSpPr>
        <p:spPr/>
        <p:txBody>
          <a:bodyPr>
            <a:normAutofit/>
          </a:bodyPr>
          <a:lstStyle/>
          <a:p>
            <a:pPr>
              <a:lnSpc>
                <a:spcPct val="90000"/>
              </a:lnSpc>
            </a:pPr>
            <a:r>
              <a:rPr lang="fr-FR" sz="4000" dirty="0" smtClean="0"/>
              <a:t>Définissez une durée pour l’évaluation ( 3 jours max)</a:t>
            </a:r>
          </a:p>
          <a:p>
            <a:pPr>
              <a:lnSpc>
                <a:spcPct val="90000"/>
              </a:lnSpc>
            </a:pPr>
            <a:r>
              <a:rPr lang="fr-FR" sz="4000" dirty="0" smtClean="0"/>
              <a:t>Variez les méthodes, restez simple</a:t>
            </a:r>
          </a:p>
          <a:p>
            <a:pPr>
              <a:lnSpc>
                <a:spcPct val="90000"/>
              </a:lnSpc>
            </a:pPr>
            <a:r>
              <a:rPr lang="fr-FR" sz="4000" dirty="0" smtClean="0"/>
              <a:t>Réévaluez la situation et faites des ajustements si nécessaire</a:t>
            </a:r>
          </a:p>
          <a:p>
            <a:pPr>
              <a:lnSpc>
                <a:spcPct val="90000"/>
              </a:lnSpc>
            </a:pPr>
            <a:r>
              <a:rPr lang="fr-FR" sz="4000" dirty="0" smtClean="0"/>
              <a:t>Adoptez une approche par phase</a:t>
            </a:r>
          </a:p>
          <a:p>
            <a:pPr>
              <a:buNone/>
            </a:pPr>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lnSpcReduction="10000"/>
          </a:bodyPr>
          <a:lstStyle/>
          <a:p>
            <a:pPr marL="319088" indent="-319088"/>
            <a:r>
              <a:rPr lang="fr-FR" sz="3600" dirty="0" smtClean="0"/>
              <a:t>Lignes directrices pour l’évaluation des situations d’urgence (Fédération Internationale de la Croix Rouge)</a:t>
            </a:r>
          </a:p>
          <a:p>
            <a:pPr marL="319088" indent="-319088"/>
            <a:r>
              <a:rPr lang="fr-FR" sz="3600" dirty="0" smtClean="0"/>
              <a:t>Les listes de contrôle dans les chapitre techniques du manuel  Sphère</a:t>
            </a:r>
          </a:p>
          <a:p>
            <a:r>
              <a:rPr lang="fr-FR" sz="3600" dirty="0" smtClean="0"/>
              <a:t>Le Guide suffisamment bon (mesure de l’impact et </a:t>
            </a:r>
            <a:r>
              <a:rPr lang="fr-FR" sz="3600" dirty="0" err="1" smtClean="0"/>
              <a:t>redevabilité</a:t>
            </a:r>
            <a:r>
              <a:rPr lang="fr-FR" sz="3600" dirty="0" smtClean="0"/>
              <a:t> en situation de secours d’urgence)</a:t>
            </a:r>
          </a:p>
          <a:p>
            <a:pPr marL="0" indent="0">
              <a:buNone/>
            </a:pPr>
            <a:endParaRPr lang="fr-FR" sz="3600" dirty="0" smtClean="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 </a:t>
            </a:r>
            <a:r>
              <a:rPr lang="en-US" dirty="0" err="1" smtClean="0"/>
              <a:t>Clés</a:t>
            </a:r>
            <a:endParaRPr lang="en-US" dirty="0"/>
          </a:p>
        </p:txBody>
      </p:sp>
      <p:sp>
        <p:nvSpPr>
          <p:cNvPr id="3" name="Content Placeholder 2"/>
          <p:cNvSpPr>
            <a:spLocks noGrp="1"/>
          </p:cNvSpPr>
          <p:nvPr>
            <p:ph idx="1"/>
          </p:nvPr>
        </p:nvSpPr>
        <p:spPr/>
        <p:txBody>
          <a:bodyPr>
            <a:normAutofit fontScale="70000" lnSpcReduction="20000"/>
          </a:bodyPr>
          <a:lstStyle/>
          <a:p>
            <a:pPr lvl="0"/>
            <a:r>
              <a:rPr lang="fr-FR" sz="3900" dirty="0" smtClean="0"/>
              <a:t>Les évaluations initiales devraient être menées dès que possible lorsqu’il y a une situation d’urgence</a:t>
            </a:r>
          </a:p>
          <a:p>
            <a:pPr lvl="0"/>
            <a:r>
              <a:rPr lang="fr-FR" sz="3900" dirty="0" smtClean="0"/>
              <a:t>Confirmez l’urgence de la situation,  des besoins et dans quelle mesure notre intervention est nécessaire</a:t>
            </a:r>
          </a:p>
          <a:p>
            <a:pPr lvl="0"/>
            <a:r>
              <a:rPr lang="fr-FR" sz="3900" dirty="0" smtClean="0"/>
              <a:t>L’évaluation initiale doit permettre de prendre la décision du type de réponse à apporter dans la phase immédiate</a:t>
            </a:r>
          </a:p>
          <a:p>
            <a:pPr lvl="0"/>
            <a:r>
              <a:rPr lang="fr-FR" sz="3900" dirty="0" smtClean="0"/>
              <a:t>Les évaluations doivent donner l’information de où on doit intervenir</a:t>
            </a:r>
          </a:p>
          <a:p>
            <a:pPr lvl="0"/>
            <a:r>
              <a:rPr lang="fr-FR" sz="3900" dirty="0" smtClean="0"/>
              <a:t>Les évaluations permettent de mobiliser des fonds rapides pour les interventions d’urgence</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Planification</a:t>
            </a:r>
            <a:r>
              <a:rPr lang="en-US" dirty="0" smtClean="0"/>
              <a:t>: </a:t>
            </a:r>
            <a:r>
              <a:rPr lang="en-US" dirty="0" err="1" smtClean="0"/>
              <a:t>Objectifs</a:t>
            </a:r>
            <a:endParaRPr lang="en-US" dirty="0"/>
          </a:p>
        </p:txBody>
      </p:sp>
      <p:sp>
        <p:nvSpPr>
          <p:cNvPr id="3" name="Content Placeholder 2"/>
          <p:cNvSpPr>
            <a:spLocks noGrp="1"/>
          </p:cNvSpPr>
          <p:nvPr>
            <p:ph idx="1"/>
          </p:nvPr>
        </p:nvSpPr>
        <p:spPr/>
        <p:txBody>
          <a:bodyPr>
            <a:normAutofit fontScale="92500"/>
          </a:bodyPr>
          <a:lstStyle/>
          <a:p>
            <a:pPr lvl="0"/>
            <a:r>
              <a:rPr lang="fr-FR" sz="3600" dirty="0" smtClean="0"/>
              <a:t>Identifier les besoins d’information pour prendre des décisions clés lors d’une réponse aux situations d’urgence.</a:t>
            </a:r>
          </a:p>
          <a:p>
            <a:pPr lvl="0"/>
            <a:r>
              <a:rPr lang="fr-FR" sz="3600" dirty="0" smtClean="0"/>
              <a:t>Réviser les approches de planification d’une évaluation des situations d’urgence.</a:t>
            </a:r>
          </a:p>
          <a:p>
            <a:pPr lvl="0"/>
            <a:r>
              <a:rPr lang="fr-FR" sz="3600" dirty="0" smtClean="0"/>
              <a:t>Mettre en pratique les compétences de planification d’une évaluation sur la base d’un scenario.</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838200"/>
            <a:ext cx="8229600" cy="5287963"/>
          </a:xfrm>
        </p:spPr>
        <p:txBody>
          <a:bodyPr>
            <a:noAutofit/>
          </a:bodyPr>
          <a:lstStyle/>
          <a:p>
            <a:r>
              <a:rPr lang="fr-FR" sz="2800" dirty="0" smtClean="0"/>
              <a:t>Sur la base des informations du scenario, planifiez une évaluation initiale d’urgence et déterminez: </a:t>
            </a:r>
          </a:p>
          <a:p>
            <a:pPr lvl="1"/>
            <a:r>
              <a:rPr lang="fr-FR" dirty="0" smtClean="0"/>
              <a:t>POURQUOI – l’objectif de l’évaluation</a:t>
            </a:r>
          </a:p>
          <a:p>
            <a:pPr lvl="1"/>
            <a:r>
              <a:rPr lang="fr-FR" dirty="0" smtClean="0"/>
              <a:t>QUOI -  l’information à collecter</a:t>
            </a:r>
          </a:p>
          <a:p>
            <a:pPr lvl="1"/>
            <a:r>
              <a:rPr lang="fr-FR" dirty="0" smtClean="0"/>
              <a:t>COMMENT – quelles méthodes</a:t>
            </a:r>
          </a:p>
          <a:p>
            <a:pPr lvl="1"/>
            <a:r>
              <a:rPr lang="fr-FR" dirty="0" smtClean="0"/>
              <a:t>QUI – les informateurs clés </a:t>
            </a:r>
          </a:p>
          <a:p>
            <a:pPr marL="457200" lvl="1" indent="0">
              <a:buNone/>
            </a:pPr>
            <a:r>
              <a:rPr lang="fr-FR" dirty="0" err="1" smtClean="0"/>
              <a:t>c.a.d</a:t>
            </a:r>
            <a:r>
              <a:rPr lang="fr-FR" dirty="0" smtClean="0"/>
              <a:t>: vos besoins d’information dans la phase immédiate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685800"/>
            <a:ext cx="8229600" cy="5440363"/>
          </a:xfrm>
        </p:spPr>
        <p:txBody>
          <a:bodyPr>
            <a:normAutofit/>
          </a:bodyPr>
          <a:lstStyle/>
          <a:p>
            <a:r>
              <a:rPr lang="fr-FR" sz="2800" dirty="0" smtClean="0"/>
              <a:t>Sur la base de l’information du second scenario, planifiez une évaluation (suivante) des besoins et déterminez: </a:t>
            </a:r>
          </a:p>
          <a:p>
            <a:pPr lvl="1"/>
            <a:r>
              <a:rPr lang="fr-FR" dirty="0"/>
              <a:t>POURQUOI – l’objectif de l’évaluation</a:t>
            </a:r>
          </a:p>
          <a:p>
            <a:pPr lvl="1"/>
            <a:r>
              <a:rPr lang="fr-FR" dirty="0"/>
              <a:t>QUOI -  l’information à collecter</a:t>
            </a:r>
          </a:p>
          <a:p>
            <a:pPr lvl="1"/>
            <a:r>
              <a:rPr lang="fr-FR" dirty="0"/>
              <a:t>COMMENT – quelles méthodes</a:t>
            </a:r>
          </a:p>
          <a:p>
            <a:pPr lvl="1"/>
            <a:r>
              <a:rPr lang="fr-FR" dirty="0"/>
              <a:t>QUI – les informateurs clés </a:t>
            </a:r>
          </a:p>
          <a:p>
            <a:pPr marL="457200" lvl="1" indent="0">
              <a:buNone/>
            </a:pPr>
            <a:r>
              <a:rPr lang="fr-FR" dirty="0" err="1"/>
              <a:t>c.a.d</a:t>
            </a:r>
            <a:r>
              <a:rPr lang="fr-FR" dirty="0"/>
              <a:t>: vos besoins d’information dans la phase </a:t>
            </a:r>
            <a:r>
              <a:rPr lang="fr-FR" dirty="0" smtClean="0"/>
              <a:t>des premières semaines de la crise</a:t>
            </a:r>
            <a:endParaRPr lang="fr-F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685800"/>
            <a:ext cx="8229600" cy="5440363"/>
          </a:xfrm>
        </p:spPr>
        <p:txBody>
          <a:bodyPr>
            <a:normAutofit/>
          </a:bodyPr>
          <a:lstStyle/>
          <a:p>
            <a:r>
              <a:rPr lang="fr-FR" sz="2800" dirty="0" smtClean="0"/>
              <a:t>Sur la base de l’information du troisième scenario, planifiez une troisième évaluation des besoins et déterminez: </a:t>
            </a:r>
          </a:p>
          <a:p>
            <a:pPr lvl="1"/>
            <a:r>
              <a:rPr lang="fr-FR" dirty="0" smtClean="0"/>
              <a:t>POURQUOI – l’objectif de l’évaluation</a:t>
            </a:r>
          </a:p>
          <a:p>
            <a:pPr lvl="1"/>
            <a:r>
              <a:rPr lang="fr-FR" dirty="0" smtClean="0"/>
              <a:t>QUOI -  l’information à collecter</a:t>
            </a:r>
          </a:p>
          <a:p>
            <a:pPr lvl="1"/>
            <a:r>
              <a:rPr lang="fr-FR" dirty="0" smtClean="0"/>
              <a:t>COMMENT – quelles méthodes</a:t>
            </a:r>
          </a:p>
          <a:p>
            <a:pPr lvl="1"/>
            <a:r>
              <a:rPr lang="fr-FR" dirty="0" smtClean="0"/>
              <a:t>QUI – les informateurs clés </a:t>
            </a:r>
          </a:p>
          <a:p>
            <a:pPr lvl="1">
              <a:buFont typeface="Wingdings" pitchFamily="2" charset="2"/>
              <a:buNone/>
            </a:pPr>
            <a:r>
              <a:rPr lang="fr-FR" dirty="0" err="1" smtClean="0"/>
              <a:t>c.a.d</a:t>
            </a:r>
            <a:r>
              <a:rPr lang="fr-FR" dirty="0" smtClean="0"/>
              <a:t>. Vos besoins d’</a:t>
            </a:r>
            <a:r>
              <a:rPr lang="fr-FR" dirty="0" err="1" smtClean="0"/>
              <a:t>infomation</a:t>
            </a:r>
            <a:r>
              <a:rPr lang="fr-FR" dirty="0" smtClean="0"/>
              <a:t> à ce stade de la crise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 </a:t>
            </a:r>
            <a:r>
              <a:rPr lang="en-US" dirty="0" err="1" smtClean="0"/>
              <a:t>Clés</a:t>
            </a:r>
            <a:endParaRPr lang="en-US" dirty="0"/>
          </a:p>
        </p:txBody>
      </p:sp>
      <p:sp>
        <p:nvSpPr>
          <p:cNvPr id="3" name="Content Placeholder 2"/>
          <p:cNvSpPr>
            <a:spLocks noGrp="1"/>
          </p:cNvSpPr>
          <p:nvPr>
            <p:ph idx="1"/>
          </p:nvPr>
        </p:nvSpPr>
        <p:spPr/>
        <p:txBody>
          <a:bodyPr>
            <a:normAutofit fontScale="92500" lnSpcReduction="20000"/>
          </a:bodyPr>
          <a:lstStyle/>
          <a:p>
            <a:pPr lvl="0"/>
            <a:r>
              <a:rPr lang="fr-FR" sz="4000" dirty="0" smtClean="0"/>
              <a:t>Evaluation précise et adaptée à la phase de l’urgence.</a:t>
            </a:r>
          </a:p>
          <a:p>
            <a:pPr lvl="0"/>
            <a:r>
              <a:rPr lang="fr-FR" sz="4000" dirty="0" smtClean="0"/>
              <a:t>L’évaluation des situations d’urgence est un processus itératif. Il faut planifier de réévaluer face à l’évolution du contexte de la crise</a:t>
            </a:r>
          </a:p>
          <a:p>
            <a:pPr lvl="0"/>
            <a:r>
              <a:rPr lang="fr-FR" sz="4000" dirty="0" smtClean="0"/>
              <a:t>S’assurer: de collecter l’information au bon moment - de sa fiabilité et son utilité.</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 </a:t>
            </a:r>
            <a:r>
              <a:rPr lang="en-US" dirty="0" err="1" smtClean="0"/>
              <a:t>Clés</a:t>
            </a:r>
            <a:endParaRPr lang="en-US" dirty="0"/>
          </a:p>
        </p:txBody>
      </p:sp>
      <p:sp>
        <p:nvSpPr>
          <p:cNvPr id="3" name="Content Placeholder 2"/>
          <p:cNvSpPr>
            <a:spLocks noGrp="1"/>
          </p:cNvSpPr>
          <p:nvPr>
            <p:ph idx="1"/>
          </p:nvPr>
        </p:nvSpPr>
        <p:spPr/>
        <p:txBody>
          <a:bodyPr>
            <a:normAutofit/>
          </a:bodyPr>
          <a:lstStyle/>
          <a:p>
            <a:pPr lvl="0"/>
            <a:r>
              <a:rPr lang="fr-FR" sz="3600" dirty="0" smtClean="0"/>
              <a:t>La précision est souvent un défi pour la collecte des chiffres/statistiques. Utilisez des sources secondaires et concentrez votre collecte d'information de première main sur les aspects qualitatifs: comment les personnes affectées vont et quelles sont leurs stratégies d’adaptation</a:t>
            </a:r>
            <a:r>
              <a:rPr lang="en-US" sz="3600" dirty="0" smtClean="0"/>
              <a:t>.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err="1" smtClean="0"/>
              <a:t>Objectifs</a:t>
            </a:r>
            <a:endParaRPr lang="en-US" sz="4800" dirty="0"/>
          </a:p>
        </p:txBody>
      </p:sp>
      <p:sp>
        <p:nvSpPr>
          <p:cNvPr id="3" name="Content Placeholder 2"/>
          <p:cNvSpPr>
            <a:spLocks noGrp="1"/>
          </p:cNvSpPr>
          <p:nvPr>
            <p:ph idx="1"/>
          </p:nvPr>
        </p:nvSpPr>
        <p:spPr/>
        <p:txBody>
          <a:bodyPr>
            <a:normAutofit/>
          </a:bodyPr>
          <a:lstStyle/>
          <a:p>
            <a:pPr lvl="0"/>
            <a:r>
              <a:rPr lang="fr-FR" sz="3600" dirty="0" smtClean="0"/>
              <a:t>Savoir mener une analyse pour décider quand une réponse basée sur le cash/coupons est appropriée</a:t>
            </a:r>
          </a:p>
          <a:p>
            <a:pPr lvl="0"/>
            <a:r>
              <a:rPr lang="fr-FR" sz="3600" dirty="0" smtClean="0"/>
              <a:t>Connaissance des éléments essentiels d’une proposition de projet d’urgence</a:t>
            </a:r>
          </a:p>
          <a:p>
            <a:endParaRPr lang="fr-F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 </a:t>
            </a:r>
            <a:r>
              <a:rPr lang="en-US" dirty="0" err="1" smtClean="0"/>
              <a:t>Clés</a:t>
            </a:r>
            <a:endParaRPr lang="en-US" dirty="0"/>
          </a:p>
        </p:txBody>
      </p:sp>
      <p:sp>
        <p:nvSpPr>
          <p:cNvPr id="3" name="Content Placeholder 2"/>
          <p:cNvSpPr>
            <a:spLocks noGrp="1"/>
          </p:cNvSpPr>
          <p:nvPr>
            <p:ph idx="1"/>
          </p:nvPr>
        </p:nvSpPr>
        <p:spPr/>
        <p:txBody>
          <a:bodyPr>
            <a:normAutofit/>
          </a:bodyPr>
          <a:lstStyle/>
          <a:p>
            <a:pPr lvl="0"/>
            <a:r>
              <a:rPr lang="fr-FR" sz="3600" dirty="0" smtClean="0"/>
              <a:t>Une bonne planification est essentielle.  La planification signifie de décider: qui devrait faire partie de l’équipe d’évaluation; où se rendre et à qui parler; quelle information est requise; quelles méthodes utiliser pour recueillir l’information.  </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Biais</a:t>
            </a:r>
            <a:r>
              <a:rPr lang="en-US" dirty="0" smtClean="0"/>
              <a:t> &amp; Triangulation: </a:t>
            </a:r>
            <a:r>
              <a:rPr lang="en-US" dirty="0" err="1" smtClean="0"/>
              <a:t>Objectif</a:t>
            </a:r>
            <a:endParaRPr lang="en-US" dirty="0"/>
          </a:p>
        </p:txBody>
      </p:sp>
      <p:sp>
        <p:nvSpPr>
          <p:cNvPr id="3" name="Content Placeholder 2"/>
          <p:cNvSpPr>
            <a:spLocks noGrp="1"/>
          </p:cNvSpPr>
          <p:nvPr>
            <p:ph idx="1"/>
          </p:nvPr>
        </p:nvSpPr>
        <p:spPr/>
        <p:txBody>
          <a:bodyPr>
            <a:normAutofit/>
          </a:bodyPr>
          <a:lstStyle/>
          <a:p>
            <a:r>
              <a:rPr lang="fr-FR" sz="4000" dirty="0" smtClean="0"/>
              <a:t>Réfléchir aux biais et préjugés qui existent dans toute évaluation et identifier les moyens de les minimiser</a:t>
            </a:r>
            <a:endParaRPr lang="fr-FR" sz="40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Line 5"/>
          <p:cNvSpPr>
            <a:spLocks noChangeShapeType="1"/>
          </p:cNvSpPr>
          <p:nvPr/>
        </p:nvSpPr>
        <p:spPr bwMode="auto">
          <a:xfrm flipH="1">
            <a:off x="3048000" y="2209800"/>
            <a:ext cx="1524000" cy="2743200"/>
          </a:xfrm>
          <a:prstGeom prst="line">
            <a:avLst/>
          </a:prstGeom>
          <a:noFill/>
          <a:ln w="9525">
            <a:solidFill>
              <a:schemeClr val="tx1"/>
            </a:solidFill>
            <a:round/>
            <a:headEnd/>
            <a:tailEnd/>
          </a:ln>
          <a:effectLst/>
        </p:spPr>
        <p:txBody>
          <a:bodyPr/>
          <a:lstStyle/>
          <a:p>
            <a:endParaRPr lang="en-US"/>
          </a:p>
        </p:txBody>
      </p:sp>
      <p:sp>
        <p:nvSpPr>
          <p:cNvPr id="4102" name="Line 6"/>
          <p:cNvSpPr>
            <a:spLocks noChangeShapeType="1"/>
          </p:cNvSpPr>
          <p:nvPr/>
        </p:nvSpPr>
        <p:spPr bwMode="auto">
          <a:xfrm>
            <a:off x="4572000" y="2209800"/>
            <a:ext cx="1371600" cy="2743200"/>
          </a:xfrm>
          <a:prstGeom prst="line">
            <a:avLst/>
          </a:prstGeom>
          <a:noFill/>
          <a:ln w="9525">
            <a:solidFill>
              <a:schemeClr val="tx1"/>
            </a:solidFill>
            <a:round/>
            <a:headEnd/>
            <a:tailEnd/>
          </a:ln>
          <a:effectLst/>
        </p:spPr>
        <p:txBody>
          <a:bodyPr/>
          <a:lstStyle/>
          <a:p>
            <a:endParaRPr lang="en-US"/>
          </a:p>
        </p:txBody>
      </p:sp>
      <p:sp>
        <p:nvSpPr>
          <p:cNvPr id="4103" name="Line 7"/>
          <p:cNvSpPr>
            <a:spLocks noChangeShapeType="1"/>
          </p:cNvSpPr>
          <p:nvPr/>
        </p:nvSpPr>
        <p:spPr bwMode="auto">
          <a:xfrm>
            <a:off x="3048000" y="4953000"/>
            <a:ext cx="2895600" cy="0"/>
          </a:xfrm>
          <a:prstGeom prst="line">
            <a:avLst/>
          </a:prstGeom>
          <a:noFill/>
          <a:ln w="9525">
            <a:solidFill>
              <a:schemeClr val="tx1"/>
            </a:solidFill>
            <a:round/>
            <a:headEnd/>
            <a:tailEnd/>
          </a:ln>
          <a:effectLst/>
        </p:spPr>
        <p:txBody>
          <a:bodyPr/>
          <a:lstStyle/>
          <a:p>
            <a:endParaRPr lang="en-US"/>
          </a:p>
        </p:txBody>
      </p:sp>
      <p:sp>
        <p:nvSpPr>
          <p:cNvPr id="4104" name="Oval 8"/>
          <p:cNvSpPr>
            <a:spLocks noChangeArrowheads="1"/>
          </p:cNvSpPr>
          <p:nvPr/>
        </p:nvSpPr>
        <p:spPr bwMode="auto">
          <a:xfrm>
            <a:off x="2362200" y="1676400"/>
            <a:ext cx="990600" cy="990600"/>
          </a:xfrm>
          <a:prstGeom prst="ellipse">
            <a:avLst/>
          </a:prstGeom>
          <a:noFill/>
          <a:ln w="9525">
            <a:solidFill>
              <a:schemeClr val="tx1"/>
            </a:solidFill>
            <a:round/>
            <a:headEnd/>
            <a:tailEnd/>
          </a:ln>
          <a:effectLst/>
        </p:spPr>
        <p:txBody>
          <a:bodyPr wrap="none" anchor="ctr"/>
          <a:lstStyle/>
          <a:p>
            <a:pPr algn="ctr"/>
            <a:r>
              <a:rPr lang="en-US" sz="3200" b="1"/>
              <a:t>3</a:t>
            </a:r>
          </a:p>
        </p:txBody>
      </p:sp>
      <p:sp>
        <p:nvSpPr>
          <p:cNvPr id="4105" name="Oval 9"/>
          <p:cNvSpPr>
            <a:spLocks noChangeArrowheads="1"/>
          </p:cNvSpPr>
          <p:nvPr/>
        </p:nvSpPr>
        <p:spPr bwMode="auto">
          <a:xfrm>
            <a:off x="5867400" y="1752600"/>
            <a:ext cx="990600" cy="990600"/>
          </a:xfrm>
          <a:prstGeom prst="ellipse">
            <a:avLst/>
          </a:prstGeom>
          <a:noFill/>
          <a:ln w="9525">
            <a:solidFill>
              <a:schemeClr val="tx1"/>
            </a:solidFill>
            <a:round/>
            <a:headEnd/>
            <a:tailEnd/>
          </a:ln>
          <a:effectLst/>
        </p:spPr>
        <p:txBody>
          <a:bodyPr wrap="none" anchor="ctr"/>
          <a:lstStyle/>
          <a:p>
            <a:pPr algn="ctr"/>
            <a:r>
              <a:rPr lang="en-US" sz="3200" b="1"/>
              <a:t>4</a:t>
            </a:r>
          </a:p>
        </p:txBody>
      </p:sp>
      <p:sp>
        <p:nvSpPr>
          <p:cNvPr id="4106" name="Oval 10"/>
          <p:cNvSpPr>
            <a:spLocks noChangeArrowheads="1"/>
          </p:cNvSpPr>
          <p:nvPr/>
        </p:nvSpPr>
        <p:spPr bwMode="auto">
          <a:xfrm>
            <a:off x="7162800" y="5791200"/>
            <a:ext cx="457200" cy="533400"/>
          </a:xfrm>
          <a:prstGeom prst="ellipse">
            <a:avLst/>
          </a:prstGeom>
          <a:noFill/>
          <a:ln w="9525">
            <a:solidFill>
              <a:schemeClr val="tx1"/>
            </a:solidFill>
            <a:round/>
            <a:headEnd/>
            <a:tailEnd/>
          </a:ln>
          <a:effectLst/>
        </p:spPr>
        <p:txBody>
          <a:bodyPr wrap="none" anchor="ctr"/>
          <a:lstStyle/>
          <a:p>
            <a:pPr algn="ctr"/>
            <a:endParaRPr lang="en-US" sz="3200"/>
          </a:p>
        </p:txBody>
      </p:sp>
      <p:sp>
        <p:nvSpPr>
          <p:cNvPr id="4107" name="AutoShape 11"/>
          <p:cNvSpPr>
            <a:spLocks noChangeArrowheads="1"/>
          </p:cNvSpPr>
          <p:nvPr/>
        </p:nvSpPr>
        <p:spPr bwMode="auto">
          <a:xfrm>
            <a:off x="7315200" y="5867400"/>
            <a:ext cx="228600" cy="304800"/>
          </a:xfrm>
          <a:prstGeom prst="plus">
            <a:avLst>
              <a:gd name="adj" fmla="val 25000"/>
            </a:avLst>
          </a:prstGeom>
          <a:solidFill>
            <a:schemeClr val="bg2"/>
          </a:solidFill>
          <a:ln w="9525">
            <a:solidFill>
              <a:schemeClr val="tx1"/>
            </a:solidFill>
            <a:miter lim="800000"/>
            <a:headEnd/>
            <a:tailEnd/>
          </a:ln>
          <a:effectLst/>
        </p:spPr>
        <p:txBody>
          <a:bodyPr wrap="none" anchor="ctr"/>
          <a:lstStyle/>
          <a:p>
            <a:endParaRPr lang="en-US"/>
          </a:p>
        </p:txBody>
      </p:sp>
      <p:sp>
        <p:nvSpPr>
          <p:cNvPr id="4108" name="Oval 12"/>
          <p:cNvSpPr>
            <a:spLocks noChangeArrowheads="1"/>
          </p:cNvSpPr>
          <p:nvPr/>
        </p:nvSpPr>
        <p:spPr bwMode="auto">
          <a:xfrm>
            <a:off x="7772400" y="5715000"/>
            <a:ext cx="457200" cy="609600"/>
          </a:xfrm>
          <a:prstGeom prst="ellipse">
            <a:avLst/>
          </a:prstGeom>
          <a:noFill/>
          <a:ln w="9525">
            <a:solidFill>
              <a:schemeClr val="tx1"/>
            </a:solidFill>
            <a:round/>
            <a:headEnd/>
            <a:tailEnd/>
          </a:ln>
          <a:effectLst/>
        </p:spPr>
        <p:txBody>
          <a:bodyPr wrap="none" anchor="ctr"/>
          <a:lstStyle/>
          <a:p>
            <a:pPr algn="ctr"/>
            <a:endParaRPr lang="en-US" sz="3200"/>
          </a:p>
        </p:txBody>
      </p:sp>
      <p:sp>
        <p:nvSpPr>
          <p:cNvPr id="4109" name="AutoShape 13"/>
          <p:cNvSpPr>
            <a:spLocks noChangeArrowheads="1"/>
          </p:cNvSpPr>
          <p:nvPr/>
        </p:nvSpPr>
        <p:spPr bwMode="auto">
          <a:xfrm>
            <a:off x="7315200" y="6019800"/>
            <a:ext cx="228600" cy="762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bg1"/>
          </a:solidFill>
          <a:ln w="9525">
            <a:solidFill>
              <a:schemeClr val="tx1"/>
            </a:solidFill>
            <a:miter lim="800000"/>
            <a:headEnd/>
            <a:tailEnd/>
          </a:ln>
          <a:effectLst/>
        </p:spPr>
        <p:txBody>
          <a:bodyPr wrap="none" anchor="ctr"/>
          <a:lstStyle/>
          <a:p>
            <a:endParaRPr lang="en-US"/>
          </a:p>
        </p:txBody>
      </p:sp>
      <p:sp>
        <p:nvSpPr>
          <p:cNvPr id="4111" name="AutoShape 15"/>
          <p:cNvSpPr>
            <a:spLocks noChangeArrowheads="1"/>
          </p:cNvSpPr>
          <p:nvPr/>
        </p:nvSpPr>
        <p:spPr bwMode="auto">
          <a:xfrm>
            <a:off x="7848600" y="5943600"/>
            <a:ext cx="228600" cy="228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bg2"/>
          </a:solidFill>
          <a:ln w="9525">
            <a:solidFill>
              <a:schemeClr val="tx1"/>
            </a:solidFill>
            <a:miter lim="800000"/>
            <a:headEnd/>
            <a:tailEnd/>
          </a:ln>
          <a:effectLst/>
        </p:spPr>
        <p:txBody>
          <a:bodyPr wrap="none" anchor="ctr"/>
          <a:lstStyle/>
          <a:p>
            <a:endParaRPr lang="en-US"/>
          </a:p>
        </p:txBody>
      </p:sp>
      <p:sp>
        <p:nvSpPr>
          <p:cNvPr id="4112" name="AutoShape 16"/>
          <p:cNvSpPr>
            <a:spLocks noChangeArrowheads="1"/>
          </p:cNvSpPr>
          <p:nvPr/>
        </p:nvSpPr>
        <p:spPr bwMode="auto">
          <a:xfrm>
            <a:off x="7772400" y="5943600"/>
            <a:ext cx="457200" cy="228600"/>
          </a:xfrm>
          <a:prstGeom prst="sun">
            <a:avLst>
              <a:gd name="adj" fmla="val 25000"/>
            </a:avLst>
          </a:prstGeom>
          <a:solidFill>
            <a:schemeClr val="bg1"/>
          </a:solidFill>
          <a:ln w="9525">
            <a:solidFill>
              <a:schemeClr val="tx1"/>
            </a:solidFill>
            <a:miter lim="800000"/>
            <a:headEnd/>
            <a:tailEnd/>
          </a:ln>
          <a:effectLst/>
        </p:spPr>
        <p:txBody>
          <a:bodyPr wrap="none" anchor="ctr"/>
          <a:lstStyle/>
          <a:p>
            <a:endParaRPr lang="en-US"/>
          </a:p>
        </p:txBody>
      </p:sp>
      <p:sp>
        <p:nvSpPr>
          <p:cNvPr id="4113" name="Text Box 17"/>
          <p:cNvSpPr txBox="1">
            <a:spLocks noChangeArrowheads="1"/>
          </p:cNvSpPr>
          <p:nvPr/>
        </p:nvSpPr>
        <p:spPr bwMode="auto">
          <a:xfrm>
            <a:off x="3657600" y="3632537"/>
            <a:ext cx="1828800" cy="1015663"/>
          </a:xfrm>
          <a:prstGeom prst="rect">
            <a:avLst/>
          </a:prstGeom>
          <a:noFill/>
          <a:ln w="9525">
            <a:noFill/>
            <a:miter lim="800000"/>
            <a:headEnd/>
            <a:tailEnd/>
          </a:ln>
          <a:effectLst/>
        </p:spPr>
        <p:txBody>
          <a:bodyPr wrap="square">
            <a:spAutoFit/>
          </a:bodyPr>
          <a:lstStyle/>
          <a:p>
            <a:pPr algn="ctr">
              <a:spcBef>
                <a:spcPct val="50000"/>
              </a:spcBef>
            </a:pPr>
            <a:r>
              <a:rPr lang="fr-FR" sz="2400" b="1" dirty="0" smtClean="0">
                <a:latin typeface="PMingLiU" pitchFamily="18" charset="-120"/>
              </a:rPr>
              <a:t>Arbres en</a:t>
            </a:r>
          </a:p>
          <a:p>
            <a:pPr algn="ctr">
              <a:spcBef>
                <a:spcPct val="50000"/>
              </a:spcBef>
            </a:pPr>
            <a:r>
              <a:rPr lang="fr-FR" sz="2400" b="1" dirty="0" smtClean="0">
                <a:latin typeface="PMingLiU" pitchFamily="18" charset="-120"/>
              </a:rPr>
              <a:t>en fleurs</a:t>
            </a:r>
            <a:endParaRPr lang="fr-FR" sz="2400" b="1" dirty="0">
              <a:latin typeface="PMingLiU" pitchFamily="18" charset="-120"/>
            </a:endParaRPr>
          </a:p>
        </p:txBody>
      </p:sp>
      <p:sp>
        <p:nvSpPr>
          <p:cNvPr id="4115" name="Rectangle 19" descr="Large confetti"/>
          <p:cNvSpPr>
            <a:spLocks noChangeArrowheads="1"/>
          </p:cNvSpPr>
          <p:nvPr/>
        </p:nvSpPr>
        <p:spPr bwMode="auto">
          <a:xfrm>
            <a:off x="0" y="0"/>
            <a:ext cx="1219200" cy="6858000"/>
          </a:xfrm>
          <a:prstGeom prst="rect">
            <a:avLst/>
          </a:prstGeom>
          <a:pattFill prst="lgConfetti">
            <a:fgClr>
              <a:schemeClr val="bg2"/>
            </a:fgClr>
            <a:bgClr>
              <a:schemeClr val="bg1"/>
            </a:bgClr>
          </a:patt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381000" y="304800"/>
            <a:ext cx="4343400" cy="6172200"/>
          </a:xfrm>
        </p:spPr>
        <p:txBody>
          <a:bodyPr/>
          <a:lstStyle/>
          <a:p>
            <a:pPr>
              <a:buFontTx/>
              <a:buNone/>
            </a:pPr>
            <a:endParaRPr lang="en-US" dirty="0"/>
          </a:p>
        </p:txBody>
      </p:sp>
      <p:pic>
        <p:nvPicPr>
          <p:cNvPr id="6149" name="Picture 5" descr="illusion"/>
          <p:cNvPicPr>
            <a:picLocks noChangeAspect="1" noChangeArrowheads="1"/>
          </p:cNvPicPr>
          <p:nvPr/>
        </p:nvPicPr>
        <p:blipFill>
          <a:blip r:embed="rId2" cstate="print"/>
          <a:srcRect/>
          <a:stretch>
            <a:fillRect/>
          </a:stretch>
        </p:blipFill>
        <p:spPr bwMode="auto">
          <a:xfrm>
            <a:off x="4267200" y="228600"/>
            <a:ext cx="4546600" cy="6248400"/>
          </a:xfrm>
          <a:prstGeom prst="rect">
            <a:avLst/>
          </a:prstGeom>
          <a:noFill/>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Analyse</a:t>
            </a:r>
            <a:r>
              <a:rPr lang="en-US" dirty="0" smtClean="0"/>
              <a:t> des parties </a:t>
            </a:r>
            <a:r>
              <a:rPr lang="en-US" dirty="0" err="1" smtClean="0"/>
              <a:t>prenantes</a:t>
            </a:r>
            <a:r>
              <a:rPr lang="en-US" dirty="0" smtClean="0"/>
              <a:t>: </a:t>
            </a:r>
            <a:r>
              <a:rPr lang="en-US" dirty="0" err="1" smtClean="0"/>
              <a:t>Objectif</a:t>
            </a:r>
            <a:endParaRPr lang="en-US" dirty="0"/>
          </a:p>
        </p:txBody>
      </p:sp>
      <p:sp>
        <p:nvSpPr>
          <p:cNvPr id="3" name="Content Placeholder 2"/>
          <p:cNvSpPr>
            <a:spLocks noGrp="1"/>
          </p:cNvSpPr>
          <p:nvPr>
            <p:ph idx="1"/>
          </p:nvPr>
        </p:nvSpPr>
        <p:spPr/>
        <p:txBody>
          <a:bodyPr/>
          <a:lstStyle/>
          <a:p>
            <a:pPr lvl="0"/>
            <a:r>
              <a:rPr lang="fr-FR" sz="4000" dirty="0" smtClean="0"/>
              <a:t>Les participants sont capables d’identifier les parties prenantes dans une situation d’urgence et ceux qui devraient prendre part à l’évaluation. </a:t>
            </a:r>
          </a:p>
          <a:p>
            <a:pPr>
              <a:buNone/>
            </a:pPr>
            <a:endParaRPr lang="en-US" sz="40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Parties </a:t>
            </a:r>
            <a:r>
              <a:rPr lang="en-US" dirty="0" err="1" smtClean="0"/>
              <a:t>prenantes</a:t>
            </a:r>
            <a:endParaRPr lang="en-US" dirty="0"/>
          </a:p>
        </p:txBody>
      </p:sp>
      <p:sp>
        <p:nvSpPr>
          <p:cNvPr id="3" name="Content Placeholder 2"/>
          <p:cNvSpPr>
            <a:spLocks noGrp="1"/>
          </p:cNvSpPr>
          <p:nvPr>
            <p:ph idx="1"/>
          </p:nvPr>
        </p:nvSpPr>
        <p:spPr/>
        <p:txBody>
          <a:bodyPr>
            <a:normAutofit fontScale="92500" lnSpcReduction="10000"/>
          </a:bodyPr>
          <a:lstStyle/>
          <a:p>
            <a:r>
              <a:rPr lang="fr-FR" u="sng" dirty="0" smtClean="0"/>
              <a:t>Parties prenantes</a:t>
            </a:r>
            <a:r>
              <a:rPr lang="fr-FR" dirty="0" smtClean="0"/>
              <a:t> –les personnes, groupes ou institutions, qui peuvent avoir un intérêt ou une influence sur le projet.   </a:t>
            </a:r>
          </a:p>
          <a:p>
            <a:r>
              <a:rPr lang="fr-FR" u="sng" dirty="0" smtClean="0"/>
              <a:t>Intérêt</a:t>
            </a:r>
            <a:r>
              <a:rPr lang="fr-FR" dirty="0" smtClean="0"/>
              <a:t> fait référence à ce que les gens peuvent gagner ou perdre, leurs attentes ou les ressources investies.</a:t>
            </a:r>
          </a:p>
          <a:p>
            <a:r>
              <a:rPr lang="fr-FR" u="sng" dirty="0" smtClean="0"/>
              <a:t>Influence</a:t>
            </a:r>
            <a:r>
              <a:rPr lang="fr-FR" dirty="0" smtClean="0"/>
              <a:t> fait référence au pouvoir de l’autorité de décision</a:t>
            </a:r>
            <a:r>
              <a:rPr lang="fr-FR" dirty="0"/>
              <a:t>, à </a:t>
            </a:r>
            <a:r>
              <a:rPr lang="fr-FR" dirty="0" smtClean="0"/>
              <a:t>l’aptitude d’influence sur les activités ou les autres parties prenantes d’une façon aussi bien positive que négative. </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Exercice</a:t>
            </a:r>
            <a:endParaRPr lang="en-US" dirty="0"/>
          </a:p>
        </p:txBody>
      </p:sp>
      <p:sp>
        <p:nvSpPr>
          <p:cNvPr id="3" name="Content Placeholder 2"/>
          <p:cNvSpPr>
            <a:spLocks noGrp="1"/>
          </p:cNvSpPr>
          <p:nvPr>
            <p:ph idx="1"/>
          </p:nvPr>
        </p:nvSpPr>
        <p:spPr/>
        <p:txBody>
          <a:bodyPr>
            <a:normAutofit/>
          </a:bodyPr>
          <a:lstStyle/>
          <a:p>
            <a:r>
              <a:rPr lang="fr-FR" sz="4000" dirty="0" smtClean="0"/>
              <a:t>Sélectionner 4 parties prenantes du scenario</a:t>
            </a:r>
          </a:p>
          <a:p>
            <a:r>
              <a:rPr lang="fr-FR" sz="4000" dirty="0" smtClean="0"/>
              <a:t>Proposez le niveau d’implication dans l’évaluation, et dans le processus de développement du projet</a:t>
            </a:r>
            <a:endParaRPr lang="fr-FR" sz="40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 </a:t>
            </a:r>
            <a:r>
              <a:rPr lang="en-US" dirty="0" err="1" smtClean="0"/>
              <a:t>Clés</a:t>
            </a:r>
            <a:endParaRPr lang="en-US" dirty="0"/>
          </a:p>
        </p:txBody>
      </p:sp>
      <p:sp>
        <p:nvSpPr>
          <p:cNvPr id="3" name="Content Placeholder 2"/>
          <p:cNvSpPr>
            <a:spLocks noGrp="1"/>
          </p:cNvSpPr>
          <p:nvPr>
            <p:ph idx="1"/>
          </p:nvPr>
        </p:nvSpPr>
        <p:spPr/>
        <p:txBody>
          <a:bodyPr>
            <a:normAutofit lnSpcReduction="10000"/>
          </a:bodyPr>
          <a:lstStyle/>
          <a:p>
            <a:pPr lvl="1">
              <a:buFont typeface="Arial" pitchFamily="34" charset="0"/>
              <a:buChar char="•"/>
            </a:pPr>
            <a:r>
              <a:rPr lang="fr-FR" dirty="0" smtClean="0"/>
              <a:t>Les communautés ne sont pas homogènes. Il est primordial de comprendre la composition des groupes variés &amp; sous-groupes au sein de la communauté.</a:t>
            </a:r>
          </a:p>
          <a:p>
            <a:pPr lvl="1">
              <a:buFont typeface="Arial" pitchFamily="34" charset="0"/>
              <a:buChar char="•"/>
            </a:pPr>
            <a:r>
              <a:rPr lang="fr-FR" dirty="0" smtClean="0"/>
              <a:t>Chaque groupe a des intérêts particuliers (ce qu’il a à perdre </a:t>
            </a:r>
            <a:r>
              <a:rPr lang="fr-FR" dirty="0"/>
              <a:t>ou à </a:t>
            </a:r>
            <a:r>
              <a:rPr lang="fr-FR" dirty="0" smtClean="0"/>
              <a:t>gagner) &amp; de l’influence (positive ou négative) qui doivent être pris en compte dans l’évaluation. </a:t>
            </a:r>
          </a:p>
          <a:p>
            <a:pPr lvl="1">
              <a:buFont typeface="Arial" pitchFamily="34" charset="0"/>
              <a:buChar char="•"/>
            </a:pPr>
            <a:r>
              <a:rPr lang="fr-FR" dirty="0" smtClean="0"/>
              <a:t>Une bonne analyse des parties prenantes est la base d’une bonne analyse du genre et des vulnérabilités. </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Quelle</a:t>
            </a:r>
            <a:r>
              <a:rPr lang="en-US" dirty="0" smtClean="0"/>
              <a:t> information </a:t>
            </a:r>
            <a:r>
              <a:rPr lang="en-US" dirty="0" err="1" smtClean="0"/>
              <a:t>collecter</a:t>
            </a:r>
            <a:r>
              <a:rPr lang="en-US" dirty="0" smtClean="0"/>
              <a:t>: </a:t>
            </a:r>
            <a:r>
              <a:rPr lang="en-US" dirty="0" err="1" smtClean="0"/>
              <a:t>Objectif</a:t>
            </a:r>
            <a:endParaRPr lang="en-US" dirty="0"/>
          </a:p>
        </p:txBody>
      </p:sp>
      <p:sp>
        <p:nvSpPr>
          <p:cNvPr id="3" name="Content Placeholder 2"/>
          <p:cNvSpPr>
            <a:spLocks noGrp="1"/>
          </p:cNvSpPr>
          <p:nvPr>
            <p:ph idx="1"/>
          </p:nvPr>
        </p:nvSpPr>
        <p:spPr/>
        <p:txBody>
          <a:bodyPr/>
          <a:lstStyle/>
          <a:p>
            <a:pPr lvl="0"/>
            <a:r>
              <a:rPr lang="fr-FR" sz="4000" dirty="0" smtClean="0"/>
              <a:t>Etre capable de préparer un outil appropri</a:t>
            </a:r>
            <a:r>
              <a:rPr lang="fr-FR" sz="4000" dirty="0"/>
              <a:t>é</a:t>
            </a:r>
            <a:r>
              <a:rPr lang="fr-FR" sz="4000" dirty="0" smtClean="0"/>
              <a:t> pour une évaluation d’urgence.</a:t>
            </a:r>
          </a:p>
          <a:p>
            <a:endParaRPr lang="fr-F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Exercice</a:t>
            </a:r>
            <a:endParaRPr lang="en-US" dirty="0"/>
          </a:p>
        </p:txBody>
      </p:sp>
      <p:sp>
        <p:nvSpPr>
          <p:cNvPr id="3" name="Content Placeholder 2"/>
          <p:cNvSpPr>
            <a:spLocks noGrp="1"/>
          </p:cNvSpPr>
          <p:nvPr>
            <p:ph idx="1"/>
          </p:nvPr>
        </p:nvSpPr>
        <p:spPr/>
        <p:txBody>
          <a:bodyPr>
            <a:normAutofit fontScale="92500" lnSpcReduction="20000"/>
          </a:bodyPr>
          <a:lstStyle/>
          <a:p>
            <a:r>
              <a:rPr lang="fr-FR" dirty="0" smtClean="0"/>
              <a:t>La liste de contrôle peut guider un interview ou une autre méthode participative pendant l’évaluation – c’est une liste d’informations requises, pas une liste de questions pour un interview.  </a:t>
            </a:r>
          </a:p>
          <a:p>
            <a:r>
              <a:rPr lang="fr-FR" dirty="0" smtClean="0"/>
              <a:t>Faites référence au scenario de la session 1.7 et le document  1.7.2 – tableau de planification d’évaluation.  </a:t>
            </a:r>
          </a:p>
          <a:p>
            <a:r>
              <a:rPr lang="fr-FR" dirty="0" smtClean="0"/>
              <a:t>En utilisant Sphère, développez une liste de contrôle  indiquant les informations qui doivent être recueillies  pendant la 2ème évaluation.</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 à </a:t>
            </a:r>
            <a:r>
              <a:rPr lang="en-US" dirty="0" err="1" smtClean="0"/>
              <a:t>Sphère</a:t>
            </a:r>
            <a:r>
              <a:rPr lang="en-US" dirty="0" smtClean="0"/>
              <a:t>: </a:t>
            </a:r>
            <a:r>
              <a:rPr lang="en-US" dirty="0" err="1" smtClean="0"/>
              <a:t>Objectif</a:t>
            </a:r>
            <a:endParaRPr lang="en-US" dirty="0"/>
          </a:p>
        </p:txBody>
      </p:sp>
      <p:sp>
        <p:nvSpPr>
          <p:cNvPr id="3" name="Content Placeholder 2"/>
          <p:cNvSpPr>
            <a:spLocks noGrp="1"/>
          </p:cNvSpPr>
          <p:nvPr>
            <p:ph idx="1"/>
          </p:nvPr>
        </p:nvSpPr>
        <p:spPr>
          <a:xfrm>
            <a:off x="457200" y="1905000"/>
            <a:ext cx="8229600" cy="4525963"/>
          </a:xfrm>
        </p:spPr>
        <p:txBody>
          <a:bodyPr/>
          <a:lstStyle/>
          <a:p>
            <a:pPr lvl="0"/>
            <a:r>
              <a:rPr lang="en-US" sz="4400" dirty="0" smtClean="0"/>
              <a:t>Se </a:t>
            </a:r>
            <a:r>
              <a:rPr lang="en-US" sz="4400" dirty="0" err="1" smtClean="0"/>
              <a:t>familiarser</a:t>
            </a:r>
            <a:r>
              <a:rPr lang="en-US" sz="4400" dirty="0" smtClean="0"/>
              <a:t> avec le </a:t>
            </a:r>
            <a:r>
              <a:rPr lang="en-US" sz="4400" dirty="0" err="1" smtClean="0"/>
              <a:t>projet</a:t>
            </a:r>
            <a:r>
              <a:rPr lang="en-US" sz="4400" dirty="0" smtClean="0"/>
              <a:t> </a:t>
            </a:r>
            <a:r>
              <a:rPr lang="en-US" sz="4400" dirty="0" err="1" smtClean="0"/>
              <a:t>Sphère</a:t>
            </a:r>
            <a:r>
              <a:rPr lang="en-US" sz="4400" dirty="0" smtClean="0"/>
              <a:t>, la </a:t>
            </a:r>
            <a:r>
              <a:rPr lang="en-US" sz="4400" dirty="0" err="1" smtClean="0"/>
              <a:t>Charte</a:t>
            </a:r>
            <a:r>
              <a:rPr lang="en-US" sz="4400" dirty="0" smtClean="0"/>
              <a:t> </a:t>
            </a:r>
            <a:r>
              <a:rPr lang="en-US" sz="4400" dirty="0" err="1" smtClean="0"/>
              <a:t>Humanitaire</a:t>
            </a:r>
            <a:r>
              <a:rPr lang="en-US" sz="4400" dirty="0" smtClean="0"/>
              <a:t> et le </a:t>
            </a:r>
            <a:r>
              <a:rPr lang="en-US" sz="4400" dirty="0" err="1" smtClean="0"/>
              <a:t>manuel</a:t>
            </a:r>
            <a:r>
              <a:rPr lang="en-US" sz="4400" dirty="0" smtClean="0"/>
              <a:t>.</a:t>
            </a:r>
            <a:endParaRPr lang="en-US" sz="4400" dirty="0"/>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Oui</a:t>
            </a:r>
            <a:r>
              <a:rPr lang="en-US" dirty="0" smtClean="0"/>
              <a:t>/Non </a:t>
            </a:r>
            <a:r>
              <a:rPr lang="en-US" dirty="0" err="1" smtClean="0"/>
              <a:t>Exercice</a:t>
            </a:r>
            <a:r>
              <a:rPr lang="en-US" dirty="0" smtClean="0"/>
              <a:t> de r</a:t>
            </a:r>
            <a:r>
              <a:rPr lang="fr-FR" dirty="0"/>
              <a:t>é</a:t>
            </a:r>
            <a:r>
              <a:rPr lang="en-US" dirty="0" smtClean="0"/>
              <a:t>flexion</a:t>
            </a:r>
            <a:endParaRPr lang="en-US" dirty="0"/>
          </a:p>
        </p:txBody>
      </p:sp>
      <p:sp>
        <p:nvSpPr>
          <p:cNvPr id="3" name="Content Placeholder 2"/>
          <p:cNvSpPr>
            <a:spLocks noGrp="1"/>
          </p:cNvSpPr>
          <p:nvPr>
            <p:ph idx="1"/>
          </p:nvPr>
        </p:nvSpPr>
        <p:spPr/>
        <p:txBody>
          <a:bodyPr>
            <a:normAutofit/>
          </a:bodyPr>
          <a:lstStyle/>
          <a:p>
            <a:r>
              <a:rPr lang="fr-FR" sz="4000" dirty="0" smtClean="0"/>
              <a:t>Revisitez votre liste et pointez les besoins d’information qui peuvent être éliminés</a:t>
            </a:r>
          </a:p>
          <a:p>
            <a:r>
              <a:rPr lang="fr-FR" sz="4000" dirty="0" smtClean="0"/>
              <a:t>Faire des marques rouges </a:t>
            </a:r>
            <a:r>
              <a:rPr lang="fr-FR" sz="4000" dirty="0"/>
              <a:t>à côté </a:t>
            </a:r>
            <a:r>
              <a:rPr lang="fr-FR" sz="4000" dirty="0" smtClean="0"/>
              <a:t>des besoins d’information qui peuvent être éliminés</a:t>
            </a:r>
            <a:endParaRPr lang="fr-FR" sz="40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 cl</a:t>
            </a:r>
            <a:r>
              <a:rPr lang="fr-FR" dirty="0"/>
              <a:t>é</a:t>
            </a:r>
            <a:r>
              <a:rPr lang="en-US" dirty="0" smtClean="0"/>
              <a:t>s</a:t>
            </a:r>
            <a:endParaRPr lang="en-US" dirty="0"/>
          </a:p>
        </p:txBody>
      </p:sp>
      <p:sp>
        <p:nvSpPr>
          <p:cNvPr id="3" name="Content Placeholder 2"/>
          <p:cNvSpPr>
            <a:spLocks noGrp="1"/>
          </p:cNvSpPr>
          <p:nvPr>
            <p:ph idx="1"/>
          </p:nvPr>
        </p:nvSpPr>
        <p:spPr/>
        <p:txBody>
          <a:bodyPr>
            <a:normAutofit fontScale="92500" lnSpcReduction="10000"/>
          </a:bodyPr>
          <a:lstStyle/>
          <a:p>
            <a:pPr lvl="0"/>
            <a:r>
              <a:rPr lang="fr-FR" dirty="0" smtClean="0"/>
              <a:t>Une bonne compréhension de la nature exacte du problème est nécessaire afin de définir un projet qui répond aux besoins les plus immédiats et de plus long terme. </a:t>
            </a:r>
          </a:p>
          <a:p>
            <a:pPr lvl="0"/>
            <a:r>
              <a:rPr lang="fr-FR" dirty="0" smtClean="0"/>
              <a:t>Une bonne évaluation des besoins est essentielle pour le développement d’un bon programme.</a:t>
            </a:r>
          </a:p>
          <a:p>
            <a:pPr lvl="0"/>
            <a:r>
              <a:rPr lang="fr-FR" dirty="0" smtClean="0"/>
              <a:t>Sphère fournit des listes de contrôle pour la sécurité alimentaire, </a:t>
            </a:r>
            <a:r>
              <a:rPr lang="fr-FR" dirty="0"/>
              <a:t>la santé, </a:t>
            </a:r>
            <a:r>
              <a:rPr lang="fr-FR" dirty="0" smtClean="0"/>
              <a:t>les abris et WASH qui peuvent être utilisées comme références lors de la conduite d’une évaluation des besoins.</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Messages </a:t>
            </a:r>
            <a:r>
              <a:rPr lang="en-US" dirty="0" err="1" smtClean="0"/>
              <a:t>Cl</a:t>
            </a:r>
            <a:r>
              <a:rPr lang="fr-FR" dirty="0"/>
              <a:t>é</a:t>
            </a:r>
            <a:r>
              <a:rPr lang="en-US" dirty="0" smtClean="0"/>
              <a:t>s (suite)</a:t>
            </a:r>
            <a:endParaRPr lang="en-US" dirty="0"/>
          </a:p>
        </p:txBody>
      </p:sp>
      <p:sp>
        <p:nvSpPr>
          <p:cNvPr id="3" name="Content Placeholder 2"/>
          <p:cNvSpPr>
            <a:spLocks noGrp="1"/>
          </p:cNvSpPr>
          <p:nvPr>
            <p:ph idx="1"/>
          </p:nvPr>
        </p:nvSpPr>
        <p:spPr/>
        <p:txBody>
          <a:bodyPr>
            <a:normAutofit lnSpcReduction="10000"/>
          </a:bodyPr>
          <a:lstStyle/>
          <a:p>
            <a:pPr lvl="0"/>
            <a:r>
              <a:rPr lang="fr-FR" dirty="0" smtClean="0"/>
              <a:t>L’accent </a:t>
            </a:r>
            <a:r>
              <a:rPr lang="fr-FR" dirty="0"/>
              <a:t>de l’ évaluation </a:t>
            </a:r>
            <a:r>
              <a:rPr lang="fr-FR" dirty="0" smtClean="0"/>
              <a:t>doit être mis sur le processus, pas sur l’outil.</a:t>
            </a:r>
          </a:p>
          <a:p>
            <a:pPr lvl="0"/>
            <a:r>
              <a:rPr lang="fr-FR" dirty="0" smtClean="0"/>
              <a:t>Ne pas réinventer la roue mais adaptez les outils au contexte local et à vos besoins d’information. </a:t>
            </a:r>
          </a:p>
          <a:p>
            <a:pPr lvl="0"/>
            <a:r>
              <a:rPr lang="fr-FR" dirty="0" smtClean="0"/>
              <a:t>Evitez d’utiliser des questions fermées dans les évaluations ; utilisez plutôt des questions ouvertes, permettant d’enrichir l’information obtenue.  </a:t>
            </a:r>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Faire des interviews: </a:t>
            </a:r>
            <a:r>
              <a:rPr lang="en-US" dirty="0" err="1" smtClean="0"/>
              <a:t>Objectif</a:t>
            </a:r>
            <a:endParaRPr lang="en-US" dirty="0"/>
          </a:p>
        </p:txBody>
      </p:sp>
      <p:sp>
        <p:nvSpPr>
          <p:cNvPr id="3" name="Content Placeholder 2"/>
          <p:cNvSpPr>
            <a:spLocks noGrp="1"/>
          </p:cNvSpPr>
          <p:nvPr>
            <p:ph idx="1"/>
          </p:nvPr>
        </p:nvSpPr>
        <p:spPr>
          <a:xfrm>
            <a:off x="533400" y="2133600"/>
            <a:ext cx="8229600" cy="4525963"/>
          </a:xfrm>
        </p:spPr>
        <p:txBody>
          <a:bodyPr/>
          <a:lstStyle/>
          <a:p>
            <a:pPr lvl="0"/>
            <a:r>
              <a:rPr lang="fr-FR" sz="4000" dirty="0" smtClean="0"/>
              <a:t>Savoir quoi faire et ne pas faire lors de la conduite d’un interview.</a:t>
            </a:r>
          </a:p>
          <a:p>
            <a:endParaRPr lang="fr-F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Exercice</a:t>
            </a:r>
            <a:r>
              <a:rPr lang="en-US" dirty="0" smtClean="0"/>
              <a:t> </a:t>
            </a:r>
            <a:r>
              <a:rPr lang="en-US" dirty="0" err="1" smtClean="0"/>
              <a:t>d’interview</a:t>
            </a:r>
            <a:endParaRPr lang="en-US" dirty="0"/>
          </a:p>
        </p:txBody>
      </p:sp>
      <p:sp>
        <p:nvSpPr>
          <p:cNvPr id="3" name="Content Placeholder 2"/>
          <p:cNvSpPr>
            <a:spLocks noGrp="1"/>
          </p:cNvSpPr>
          <p:nvPr>
            <p:ph idx="1"/>
          </p:nvPr>
        </p:nvSpPr>
        <p:spPr/>
        <p:txBody>
          <a:bodyPr>
            <a:normAutofit/>
          </a:bodyPr>
          <a:lstStyle/>
          <a:p>
            <a:r>
              <a:rPr lang="fr-FR" sz="4000" dirty="0" smtClean="0"/>
              <a:t>Révisez le premier scenario (17 août) de la session 1.7 et planifiez la première phase </a:t>
            </a:r>
            <a:r>
              <a:rPr lang="fr-FR" sz="4000" dirty="0"/>
              <a:t>de l’ évaluation</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 </a:t>
            </a:r>
            <a:r>
              <a:rPr lang="en-US" dirty="0" err="1" smtClean="0"/>
              <a:t>Cl</a:t>
            </a:r>
            <a:r>
              <a:rPr lang="fr-FR" dirty="0" err="1" smtClean="0"/>
              <a:t>és</a:t>
            </a:r>
            <a:endParaRPr lang="en-US" dirty="0"/>
          </a:p>
        </p:txBody>
      </p:sp>
      <p:sp>
        <p:nvSpPr>
          <p:cNvPr id="3" name="Content Placeholder 2"/>
          <p:cNvSpPr>
            <a:spLocks noGrp="1"/>
          </p:cNvSpPr>
          <p:nvPr>
            <p:ph idx="1"/>
          </p:nvPr>
        </p:nvSpPr>
        <p:spPr/>
        <p:txBody>
          <a:bodyPr>
            <a:normAutofit fontScale="85000" lnSpcReduction="20000"/>
          </a:bodyPr>
          <a:lstStyle/>
          <a:p>
            <a:pPr lvl="0"/>
            <a:r>
              <a:rPr lang="fr-FR" sz="3900" dirty="0" smtClean="0"/>
              <a:t>Pour faire un bonne interview, on doit: </a:t>
            </a:r>
          </a:p>
          <a:p>
            <a:pPr lvl="1"/>
            <a:r>
              <a:rPr lang="fr-FR" sz="3000" dirty="0" smtClean="0"/>
              <a:t>Etre préparé et utiliser une liste de contrôle</a:t>
            </a:r>
          </a:p>
          <a:p>
            <a:pPr lvl="1"/>
            <a:r>
              <a:rPr lang="fr-FR" sz="3000" dirty="0" smtClean="0"/>
              <a:t>Se présenter aux leaders communautaires </a:t>
            </a:r>
          </a:p>
          <a:p>
            <a:pPr lvl="1"/>
            <a:r>
              <a:rPr lang="fr-FR" sz="3000" dirty="0" smtClean="0"/>
              <a:t>Demander la permission de conduire une interview</a:t>
            </a:r>
          </a:p>
          <a:p>
            <a:pPr lvl="1"/>
            <a:r>
              <a:rPr lang="fr-FR" sz="3000" dirty="0" smtClean="0"/>
              <a:t>S’asseoir, se comporter et s’habiller de manière appropriée selon les normes socio-culturelles locales</a:t>
            </a:r>
          </a:p>
          <a:p>
            <a:pPr lvl="1"/>
            <a:r>
              <a:rPr lang="fr-FR" sz="3000" dirty="0" smtClean="0"/>
              <a:t> Montrer de l’empathie à l’endroit de la personne interviewée;</a:t>
            </a:r>
          </a:p>
          <a:p>
            <a:pPr lvl="1"/>
            <a:r>
              <a:rPr lang="fr-FR" sz="3000" dirty="0" smtClean="0"/>
              <a:t>Etre polis</a:t>
            </a:r>
          </a:p>
          <a:p>
            <a:pPr lvl="1"/>
            <a:r>
              <a:rPr lang="fr-FR" sz="3000" dirty="0" smtClean="0"/>
              <a:t>Eviter de susciter des attentes </a:t>
            </a:r>
          </a:p>
          <a:p>
            <a:pPr lvl="1"/>
            <a:r>
              <a:rPr lang="fr-FR" sz="3000" dirty="0" smtClean="0"/>
              <a:t>Eviter des questions  biaisées</a:t>
            </a:r>
          </a:p>
          <a:p>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 </a:t>
            </a:r>
            <a:r>
              <a:rPr lang="en-US" dirty="0" err="1" smtClean="0"/>
              <a:t>Clés</a:t>
            </a:r>
            <a:r>
              <a:rPr lang="en-US" dirty="0" smtClean="0"/>
              <a:t> (suite)</a:t>
            </a:r>
            <a:endParaRPr lang="en-US" dirty="0"/>
          </a:p>
        </p:txBody>
      </p:sp>
      <p:sp>
        <p:nvSpPr>
          <p:cNvPr id="3" name="Content Placeholder 2"/>
          <p:cNvSpPr>
            <a:spLocks noGrp="1"/>
          </p:cNvSpPr>
          <p:nvPr>
            <p:ph idx="1"/>
          </p:nvPr>
        </p:nvSpPr>
        <p:spPr/>
        <p:txBody>
          <a:bodyPr>
            <a:normAutofit lnSpcReduction="10000"/>
          </a:bodyPr>
          <a:lstStyle/>
          <a:p>
            <a:pPr lvl="0"/>
            <a:r>
              <a:rPr lang="fr-FR" dirty="0" smtClean="0"/>
              <a:t>Décidez avec précaution qui interviewer, selon l’information requise et en prenant compte des considérations culturelles; par exemple interviewer les hommes et les femmes séparément et dans un environnement familier.  </a:t>
            </a:r>
          </a:p>
          <a:p>
            <a:pPr lvl="0"/>
            <a:r>
              <a:rPr lang="fr-FR" dirty="0" smtClean="0"/>
              <a:t>Etre capable de mener des </a:t>
            </a:r>
            <a:r>
              <a:rPr lang="fr-FR" dirty="0"/>
              <a:t>interviews </a:t>
            </a:r>
            <a:r>
              <a:rPr lang="fr-FR" dirty="0" smtClean="0"/>
              <a:t>structurées </a:t>
            </a:r>
            <a:r>
              <a:rPr lang="fr-FR" dirty="0"/>
              <a:t>et </a:t>
            </a:r>
            <a:r>
              <a:rPr lang="fr-FR" dirty="0" smtClean="0"/>
              <a:t>semi-structurées, &amp; d’utiliser plutôt des questions ouvertes. </a:t>
            </a:r>
          </a:p>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Ciblage</a:t>
            </a:r>
            <a:r>
              <a:rPr lang="en-US" dirty="0" smtClean="0"/>
              <a:t>: </a:t>
            </a:r>
            <a:r>
              <a:rPr lang="en-US" dirty="0" err="1" smtClean="0"/>
              <a:t>objectif</a:t>
            </a:r>
            <a:endParaRPr lang="en-US" dirty="0"/>
          </a:p>
        </p:txBody>
      </p:sp>
      <p:sp>
        <p:nvSpPr>
          <p:cNvPr id="3" name="Content Placeholder 2"/>
          <p:cNvSpPr>
            <a:spLocks noGrp="1"/>
          </p:cNvSpPr>
          <p:nvPr>
            <p:ph idx="1"/>
          </p:nvPr>
        </p:nvSpPr>
        <p:spPr/>
        <p:txBody>
          <a:bodyPr/>
          <a:lstStyle/>
          <a:p>
            <a:pPr lvl="0"/>
            <a:r>
              <a:rPr lang="fr-FR" sz="4400" dirty="0" smtClean="0"/>
              <a:t>Introduire des options de ciblage différentes &amp; révisez les stratégies de ciblage.</a:t>
            </a:r>
          </a:p>
          <a:p>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pPr lvl="0"/>
            <a:r>
              <a:rPr lang="fr-FR" sz="4400" dirty="0" smtClean="0"/>
              <a:t>Quelles ressources allez-vous allouer à chaque village? </a:t>
            </a:r>
          </a:p>
          <a:p>
            <a:pPr lvl="0"/>
            <a:r>
              <a:rPr lang="fr-FR" sz="4400" dirty="0" smtClean="0"/>
              <a:t>Quels critères allez-vous utiliser pour cibler les villages et les familles? </a:t>
            </a:r>
          </a:p>
          <a:p>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 </a:t>
            </a:r>
            <a:r>
              <a:rPr lang="en-US" dirty="0" err="1" smtClean="0"/>
              <a:t>Clés</a:t>
            </a:r>
            <a:endParaRPr lang="en-US" dirty="0"/>
          </a:p>
        </p:txBody>
      </p:sp>
      <p:sp>
        <p:nvSpPr>
          <p:cNvPr id="3" name="Content Placeholder 2"/>
          <p:cNvSpPr>
            <a:spLocks noGrp="1"/>
          </p:cNvSpPr>
          <p:nvPr>
            <p:ph idx="1"/>
          </p:nvPr>
        </p:nvSpPr>
        <p:spPr>
          <a:xfrm>
            <a:off x="457200" y="1447800"/>
            <a:ext cx="8229600" cy="4678363"/>
          </a:xfrm>
        </p:spPr>
        <p:txBody>
          <a:bodyPr>
            <a:normAutofit fontScale="85000" lnSpcReduction="10000"/>
          </a:bodyPr>
          <a:lstStyle/>
          <a:p>
            <a:pPr lvl="0"/>
            <a:r>
              <a:rPr lang="fr-FR" sz="4100" dirty="0" smtClean="0"/>
              <a:t>La raison du ciblage est de couvrir les besoins des plus </a:t>
            </a:r>
            <a:r>
              <a:rPr lang="fr-FR" sz="4100" dirty="0" smtClean="0">
                <a:solidFill>
                  <a:srgbClr val="FFFF00"/>
                </a:solidFill>
              </a:rPr>
              <a:t>vulnérables</a:t>
            </a:r>
            <a:r>
              <a:rPr lang="fr-FR" sz="4100" dirty="0" smtClean="0"/>
              <a:t>, tout en fournissant une assistance efficace et en minimisant le risque de dépendance.</a:t>
            </a:r>
          </a:p>
          <a:p>
            <a:pPr lvl="0"/>
            <a:r>
              <a:rPr lang="fr-FR" sz="4100" dirty="0" smtClean="0"/>
              <a:t>Le ciblage se place à 2 niveaux: </a:t>
            </a:r>
            <a:r>
              <a:rPr lang="fr-FR" sz="4100" dirty="0" smtClean="0">
                <a:solidFill>
                  <a:srgbClr val="FFFF00"/>
                </a:solidFill>
              </a:rPr>
              <a:t>géographique</a:t>
            </a:r>
            <a:r>
              <a:rPr lang="fr-FR" sz="4100" dirty="0" smtClean="0"/>
              <a:t> (quelle(s) communauté(s) cibler) &amp; </a:t>
            </a:r>
            <a:r>
              <a:rPr lang="fr-FR" sz="4100" dirty="0" smtClean="0">
                <a:solidFill>
                  <a:srgbClr val="FFFF00"/>
                </a:solidFill>
              </a:rPr>
              <a:t>bénéficiaire</a:t>
            </a:r>
            <a:r>
              <a:rPr lang="fr-FR" sz="4100" dirty="0" smtClean="0"/>
              <a:t> (quelles familles/individus dans la communauté).</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685800" y="2286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Les buts de </a:t>
            </a:r>
            <a:r>
              <a:rPr lang="en-US" dirty="0" err="1" smtClean="0"/>
              <a:t>Sphère</a:t>
            </a:r>
            <a:r>
              <a:rPr lang="en-US" dirty="0" smtClean="0"/>
              <a:t>:</a:t>
            </a:r>
          </a:p>
        </p:txBody>
      </p:sp>
      <p:sp>
        <p:nvSpPr>
          <p:cNvPr id="15363" name="Rectangle 3"/>
          <p:cNvSpPr>
            <a:spLocks noGrp="1" noChangeArrowheads="1"/>
          </p:cNvSpPr>
          <p:nvPr>
            <p:ph type="body" idx="1"/>
          </p:nvPr>
        </p:nvSpPr>
        <p:spPr bwMode="auto">
          <a:xfrm>
            <a:off x="381000" y="1371600"/>
            <a:ext cx="8229600" cy="4525963"/>
          </a:xfrm>
          <a:noFill/>
          <a:ln>
            <a:miter lim="800000"/>
            <a:headEnd/>
            <a:tailEnd/>
          </a:ln>
        </p:spPr>
        <p:txBody>
          <a:bodyPr vert="horz" wrap="square" lIns="91440" tIns="45720" rIns="91440" bIns="45720" numCol="1" anchor="t" anchorCtr="0" compatLnSpc="1">
            <a:prstTxWarp prst="textNoShape">
              <a:avLst/>
            </a:prstTxWarp>
            <a:normAutofit/>
          </a:bodyPr>
          <a:lstStyle/>
          <a:p>
            <a:r>
              <a:rPr lang="en-US" sz="3600" dirty="0" err="1" smtClean="0"/>
              <a:t>Créer</a:t>
            </a:r>
            <a:r>
              <a:rPr lang="en-US" sz="3600" dirty="0" smtClean="0"/>
              <a:t> un language de travail </a:t>
            </a:r>
            <a:r>
              <a:rPr lang="en-US" sz="3600" dirty="0" err="1" smtClean="0"/>
              <a:t>commun</a:t>
            </a:r>
            <a:endParaRPr lang="en-US" sz="3600" dirty="0" smtClean="0"/>
          </a:p>
          <a:p>
            <a:r>
              <a:rPr lang="en-US" sz="3600" dirty="0" err="1" smtClean="0"/>
              <a:t>Améliorer</a:t>
            </a:r>
            <a:r>
              <a:rPr lang="en-US" sz="3600" dirty="0" smtClean="0"/>
              <a:t> </a:t>
            </a:r>
            <a:r>
              <a:rPr lang="en-US" sz="3600" dirty="0" err="1" smtClean="0"/>
              <a:t>l’efficacité</a:t>
            </a:r>
            <a:r>
              <a:rPr lang="en-US" sz="3600" dirty="0" smtClean="0"/>
              <a:t> des interventions </a:t>
            </a:r>
            <a:r>
              <a:rPr lang="en-US" sz="3600" dirty="0" err="1" smtClean="0"/>
              <a:t>humanitaires</a:t>
            </a:r>
            <a:endParaRPr lang="en-US" sz="3600" dirty="0" smtClean="0"/>
          </a:p>
          <a:p>
            <a:r>
              <a:rPr lang="en-US" sz="3600" dirty="0" err="1" smtClean="0"/>
              <a:t>Améliorer</a:t>
            </a:r>
            <a:r>
              <a:rPr lang="en-US" sz="3600" dirty="0" smtClean="0"/>
              <a:t> la </a:t>
            </a:r>
            <a:r>
              <a:rPr lang="en-US" sz="3600" dirty="0" err="1" smtClean="0"/>
              <a:t>redevabilité</a:t>
            </a:r>
            <a:r>
              <a:rPr lang="en-US" sz="3600" dirty="0" smtClean="0"/>
              <a:t> et la transparence</a:t>
            </a:r>
          </a:p>
          <a:p>
            <a:r>
              <a:rPr lang="en-US" sz="3600" dirty="0" err="1" smtClean="0"/>
              <a:t>Améliorer</a:t>
            </a:r>
            <a:r>
              <a:rPr lang="en-US" sz="3600" dirty="0" smtClean="0"/>
              <a:t> la </a:t>
            </a:r>
            <a:r>
              <a:rPr lang="en-US" sz="3600" dirty="0" err="1" smtClean="0"/>
              <a:t>qualité</a:t>
            </a:r>
            <a:r>
              <a:rPr lang="en-US" sz="3600" dirty="0" smtClean="0"/>
              <a:t> des </a:t>
            </a:r>
            <a:r>
              <a:rPr lang="en-US" sz="3600" dirty="0" err="1" smtClean="0"/>
              <a:t>programmes</a:t>
            </a:r>
            <a:endParaRPr lang="en-US" sz="3600"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Messages </a:t>
            </a:r>
            <a:r>
              <a:rPr lang="en-US" dirty="0" err="1"/>
              <a:t>Clés</a:t>
            </a:r>
            <a:r>
              <a:rPr lang="en-US" dirty="0"/>
              <a:t> </a:t>
            </a:r>
            <a:r>
              <a:rPr lang="en-US" dirty="0" smtClean="0"/>
              <a:t>(suite)</a:t>
            </a:r>
            <a:endParaRPr lang="en-US" dirty="0"/>
          </a:p>
        </p:txBody>
      </p:sp>
      <p:sp>
        <p:nvSpPr>
          <p:cNvPr id="3" name="Content Placeholder 2"/>
          <p:cNvSpPr>
            <a:spLocks noGrp="1"/>
          </p:cNvSpPr>
          <p:nvPr>
            <p:ph idx="1"/>
          </p:nvPr>
        </p:nvSpPr>
        <p:spPr>
          <a:xfrm>
            <a:off x="457200" y="1447800"/>
            <a:ext cx="8229600" cy="4678363"/>
          </a:xfrm>
        </p:spPr>
        <p:txBody>
          <a:bodyPr>
            <a:normAutofit fontScale="77500" lnSpcReduction="20000"/>
          </a:bodyPr>
          <a:lstStyle/>
          <a:p>
            <a:pPr lvl="0"/>
            <a:r>
              <a:rPr lang="fr-FR" sz="4100" dirty="0" smtClean="0"/>
              <a:t>Les équipes d’évaluation doivent régulièrement comparer les résultats de différentes zones pour développer une vue d’ensemble des différents niveaux d’impact, afin de prioriser les zones les plus touchées.</a:t>
            </a:r>
          </a:p>
          <a:p>
            <a:pPr marL="0" lvl="0" indent="0">
              <a:buNone/>
            </a:pPr>
            <a:endParaRPr lang="fr-FR" sz="4100" dirty="0" smtClean="0"/>
          </a:p>
          <a:p>
            <a:r>
              <a:rPr lang="fr-FR" sz="4100" dirty="0" smtClean="0"/>
              <a:t>Un ciblage général des familles affectées est souvent la stratégie de ciblage efficace la plus rapide, bien qu’un appui supplémentaire pour les plus vulnérables est souhaitable, si vous avez les ressources et capacités.</a:t>
            </a:r>
          </a:p>
          <a:p>
            <a:pPr lvl="0"/>
            <a:endParaRPr lang="en-US" sz="4100" dirty="0" smtClean="0"/>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Messages </a:t>
            </a:r>
            <a:r>
              <a:rPr lang="en-US" dirty="0" err="1"/>
              <a:t>Clés</a:t>
            </a:r>
            <a:r>
              <a:rPr lang="en-US" dirty="0"/>
              <a:t> (suite)</a:t>
            </a:r>
          </a:p>
        </p:txBody>
      </p:sp>
      <p:sp>
        <p:nvSpPr>
          <p:cNvPr id="3" name="Content Placeholder 2"/>
          <p:cNvSpPr>
            <a:spLocks noGrp="1"/>
          </p:cNvSpPr>
          <p:nvPr>
            <p:ph idx="1"/>
          </p:nvPr>
        </p:nvSpPr>
        <p:spPr/>
        <p:txBody>
          <a:bodyPr>
            <a:normAutofit fontScale="85000" lnSpcReduction="10000"/>
          </a:bodyPr>
          <a:lstStyle/>
          <a:p>
            <a:pPr lvl="0"/>
            <a:r>
              <a:rPr lang="fr-FR" dirty="0" smtClean="0"/>
              <a:t>Les décisions de ciblage influent sur et dépendent de l’échelle du programme (la taille) </a:t>
            </a:r>
            <a:r>
              <a:rPr lang="fr-FR" dirty="0"/>
              <a:t>. </a:t>
            </a:r>
            <a:r>
              <a:rPr lang="fr-FR" dirty="0" smtClean="0"/>
              <a:t>L’échelle dépend de vos ressources financières  et de la capacité de votre organisation (personnel, compétences, logistique).</a:t>
            </a:r>
          </a:p>
          <a:p>
            <a:pPr lvl="0"/>
            <a:r>
              <a:rPr lang="fr-FR" dirty="0" smtClean="0"/>
              <a:t>Des ressources limitées impliquent de faire des choix. Lorsqu’on décide qui cibler, mettre l’accent sur l’impact plutôt que de partager largement. N’essayez pas de tout faire partout.</a:t>
            </a:r>
          </a:p>
          <a:p>
            <a:pPr lvl="0"/>
            <a:r>
              <a:rPr lang="fr-FR" dirty="0" smtClean="0"/>
              <a:t>Utilisez un processus participatif lorsque possible.</a:t>
            </a:r>
          </a:p>
          <a:p>
            <a:pPr lvl="0"/>
            <a:r>
              <a:rPr lang="fr-FR" dirty="0" smtClean="0"/>
              <a:t>Les décisions de ciblage doivent être réexaminées dans le temps</a:t>
            </a:r>
          </a:p>
          <a:p>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Objectifs</a:t>
            </a:r>
            <a:r>
              <a:rPr lang="en-US" dirty="0" smtClean="0"/>
              <a:t> – </a:t>
            </a:r>
            <a:r>
              <a:rPr lang="en-US" dirty="0" err="1" smtClean="0"/>
              <a:t>outils</a:t>
            </a:r>
            <a:r>
              <a:rPr lang="en-US" dirty="0" smtClean="0"/>
              <a:t> </a:t>
            </a:r>
            <a:r>
              <a:rPr lang="en-US" dirty="0" err="1" smtClean="0"/>
              <a:t>d’analyse</a:t>
            </a:r>
            <a:endParaRPr lang="en-US" dirty="0"/>
          </a:p>
        </p:txBody>
      </p:sp>
      <p:sp>
        <p:nvSpPr>
          <p:cNvPr id="3" name="Content Placeholder 2"/>
          <p:cNvSpPr>
            <a:spLocks noGrp="1"/>
          </p:cNvSpPr>
          <p:nvPr>
            <p:ph idx="1"/>
          </p:nvPr>
        </p:nvSpPr>
        <p:spPr/>
        <p:txBody>
          <a:bodyPr>
            <a:normAutofit/>
          </a:bodyPr>
          <a:lstStyle/>
          <a:p>
            <a:pPr lvl="0"/>
            <a:r>
              <a:rPr lang="fr-FR" dirty="0" smtClean="0"/>
              <a:t>Les participants comprennent l’importance d’une bonne analyse de l’information collectée pendant </a:t>
            </a:r>
            <a:r>
              <a:rPr lang="fr-FR" dirty="0"/>
              <a:t>l’ </a:t>
            </a:r>
            <a:r>
              <a:rPr lang="fr-FR" dirty="0" smtClean="0"/>
              <a:t>évaluation.</a:t>
            </a:r>
          </a:p>
          <a:p>
            <a:pPr lvl="0"/>
            <a:r>
              <a:rPr lang="fr-FR" dirty="0" smtClean="0"/>
              <a:t>Les participants réfléchissent à des </a:t>
            </a:r>
            <a:r>
              <a:rPr lang="fr-FR" dirty="0"/>
              <a:t>outils variés </a:t>
            </a:r>
            <a:r>
              <a:rPr lang="fr-FR" dirty="0" smtClean="0"/>
              <a:t>qu’ils peuvent utiliser pour analyser les résultats </a:t>
            </a:r>
            <a:r>
              <a:rPr lang="fr-FR" dirty="0"/>
              <a:t>de l’ évaluation</a:t>
            </a:r>
            <a:r>
              <a:rPr lang="fr-FR" dirty="0" smtClean="0"/>
              <a:t>.</a:t>
            </a:r>
          </a:p>
          <a:p>
            <a:pPr lvl="0"/>
            <a:r>
              <a:rPr lang="fr-FR" dirty="0" smtClean="0"/>
              <a:t>Les participants développent leur capacité d’analyse de problème.</a:t>
            </a:r>
          </a:p>
          <a:p>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Travail de </a:t>
            </a:r>
            <a:r>
              <a:rPr lang="en-US" dirty="0" err="1" smtClean="0"/>
              <a:t>groupe</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lvl="0"/>
            <a:r>
              <a:rPr lang="fr-FR" dirty="0" smtClean="0"/>
              <a:t>Quels types d’outils et de méthodes utilisez-vous pour analyser l’information collectée pendant la phase d’évaluation? Soyez très spécifique.  </a:t>
            </a:r>
          </a:p>
          <a:p>
            <a:pPr lvl="0"/>
            <a:endParaRPr lang="fr-FR" dirty="0" smtClean="0"/>
          </a:p>
          <a:p>
            <a:pPr lvl="0"/>
            <a:r>
              <a:rPr lang="fr-FR" dirty="0" smtClean="0"/>
              <a:t>Quels sont les défis ou difficultés que vous expérimentez habituellement dans le processus d’analyse? Veuillez discuter en particulier:</a:t>
            </a:r>
          </a:p>
          <a:p>
            <a:pPr lvl="2"/>
            <a:r>
              <a:rPr lang="fr-FR" sz="3200" dirty="0" smtClean="0"/>
              <a:t>Les difficultés liées au processus</a:t>
            </a:r>
          </a:p>
          <a:p>
            <a:pPr lvl="2"/>
            <a:r>
              <a:rPr lang="fr-FR" sz="3200" dirty="0" smtClean="0"/>
              <a:t>Les difficultés liées à l’utilisation d’outils spécifiques</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Exercice</a:t>
            </a:r>
            <a:endParaRPr lang="en-US" dirty="0"/>
          </a:p>
        </p:txBody>
      </p:sp>
      <p:sp>
        <p:nvSpPr>
          <p:cNvPr id="3" name="Content Placeholder 2"/>
          <p:cNvSpPr>
            <a:spLocks noGrp="1"/>
          </p:cNvSpPr>
          <p:nvPr>
            <p:ph idx="1"/>
          </p:nvPr>
        </p:nvSpPr>
        <p:spPr/>
        <p:txBody>
          <a:bodyPr>
            <a:normAutofit/>
          </a:bodyPr>
          <a:lstStyle/>
          <a:p>
            <a:r>
              <a:rPr lang="fr-FR" sz="4400" dirty="0" smtClean="0"/>
              <a:t>Remplir la matrice d’information par lieu sur la base des résultats </a:t>
            </a:r>
            <a:r>
              <a:rPr lang="fr-FR" sz="4400" dirty="0"/>
              <a:t>de l’ évaluation </a:t>
            </a:r>
            <a:r>
              <a:rPr lang="fr-FR" sz="4400" dirty="0" smtClean="0"/>
              <a:t>faite par votre équipe</a:t>
            </a:r>
            <a:endParaRPr lang="fr-FR" sz="4400"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Exercice</a:t>
            </a:r>
            <a:endParaRPr lang="en-US" dirty="0"/>
          </a:p>
        </p:txBody>
      </p:sp>
      <p:sp>
        <p:nvSpPr>
          <p:cNvPr id="3" name="Content Placeholder 2"/>
          <p:cNvSpPr>
            <a:spLocks noGrp="1"/>
          </p:cNvSpPr>
          <p:nvPr>
            <p:ph idx="1"/>
          </p:nvPr>
        </p:nvSpPr>
        <p:spPr/>
        <p:txBody>
          <a:bodyPr>
            <a:normAutofit/>
          </a:bodyPr>
          <a:lstStyle/>
          <a:p>
            <a:r>
              <a:rPr lang="fr-FR" sz="4000" dirty="0" smtClean="0"/>
              <a:t>Remplir la matrice de priorités sur la base de l’information de la matrice par lieu. </a:t>
            </a:r>
          </a:p>
          <a:p>
            <a:pPr lvl="1"/>
            <a:r>
              <a:rPr lang="fr-FR" sz="3600" dirty="0" smtClean="0"/>
              <a:t>Problèmes dans la colonne verticale</a:t>
            </a:r>
          </a:p>
          <a:p>
            <a:pPr lvl="1"/>
            <a:r>
              <a:rPr lang="fr-FR" sz="3600" dirty="0" smtClean="0"/>
              <a:t>Les groupes dans l’horizontale</a:t>
            </a:r>
            <a:endParaRPr lang="fr-FR" sz="3600"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Exercice</a:t>
            </a:r>
            <a:endParaRPr lang="en-US" dirty="0"/>
          </a:p>
        </p:txBody>
      </p:sp>
      <p:sp>
        <p:nvSpPr>
          <p:cNvPr id="3" name="Content Placeholder 2"/>
          <p:cNvSpPr>
            <a:spLocks noGrp="1"/>
          </p:cNvSpPr>
          <p:nvPr>
            <p:ph idx="1"/>
          </p:nvPr>
        </p:nvSpPr>
        <p:spPr/>
        <p:txBody>
          <a:bodyPr>
            <a:normAutofit/>
          </a:bodyPr>
          <a:lstStyle/>
          <a:p>
            <a:r>
              <a:rPr lang="fr-FR" sz="4000" dirty="0" smtClean="0"/>
              <a:t>Remplir la matrice de priorités sur la base de l’information de la matrice par lieu. </a:t>
            </a:r>
          </a:p>
          <a:p>
            <a:pPr lvl="1"/>
            <a:r>
              <a:rPr lang="fr-FR" sz="3600" dirty="0" smtClean="0"/>
              <a:t>Problèmes dans la colonne verticale</a:t>
            </a:r>
          </a:p>
          <a:p>
            <a:pPr lvl="1"/>
            <a:r>
              <a:rPr lang="fr-FR" sz="3600" dirty="0" smtClean="0"/>
              <a:t>Les groupes dans l’horizontale</a:t>
            </a:r>
            <a:endParaRPr lang="fr-FR" sz="3600" dirty="0"/>
          </a:p>
        </p:txBody>
      </p:sp>
    </p:spTree>
    <p:extLst>
      <p:ext uri="{BB962C8B-B14F-4D97-AF65-F5344CB8AC3E}">
        <p14:creationId xmlns:p14="http://schemas.microsoft.com/office/powerpoint/2010/main" val="330504131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L’analyse</a:t>
            </a:r>
            <a:endParaRPr lang="en-US" dirty="0"/>
          </a:p>
        </p:txBody>
      </p:sp>
      <p:sp>
        <p:nvSpPr>
          <p:cNvPr id="3" name="Content Placeholder 2"/>
          <p:cNvSpPr>
            <a:spLocks noGrp="1"/>
          </p:cNvSpPr>
          <p:nvPr>
            <p:ph idx="1"/>
          </p:nvPr>
        </p:nvSpPr>
        <p:spPr>
          <a:xfrm>
            <a:off x="457200" y="1600200"/>
            <a:ext cx="8229600" cy="5105400"/>
          </a:xfrm>
        </p:spPr>
        <p:txBody>
          <a:bodyPr>
            <a:normAutofit fontScale="62500" lnSpcReduction="20000"/>
          </a:bodyPr>
          <a:lstStyle/>
          <a:p>
            <a:pPr marL="0" indent="0">
              <a:buNone/>
            </a:pPr>
            <a:r>
              <a:rPr lang="fr-FR" sz="4000" dirty="0"/>
              <a:t>L’analyse est le processus par lequel une synthèse est faite </a:t>
            </a:r>
            <a:r>
              <a:rPr lang="fr-FR" sz="4000" dirty="0" smtClean="0"/>
              <a:t>des informations </a:t>
            </a:r>
            <a:r>
              <a:rPr lang="fr-FR" sz="4000" dirty="0"/>
              <a:t>émanant </a:t>
            </a:r>
            <a:r>
              <a:rPr lang="fr-FR" sz="4000" dirty="0" smtClean="0"/>
              <a:t>de l’évaluation, </a:t>
            </a:r>
            <a:r>
              <a:rPr lang="fr-FR" sz="4000" dirty="0"/>
              <a:t>de façon </a:t>
            </a:r>
            <a:r>
              <a:rPr lang="fr-FR" sz="4000" dirty="0" smtClean="0"/>
              <a:t>à répondre </a:t>
            </a:r>
            <a:r>
              <a:rPr lang="fr-FR" sz="4000" dirty="0"/>
              <a:t>aux </a:t>
            </a:r>
            <a:r>
              <a:rPr lang="fr-FR" sz="4000" dirty="0" smtClean="0"/>
              <a:t>questions suivantes relatives aux vulnérabilité </a:t>
            </a:r>
            <a:r>
              <a:rPr lang="fr-FR" sz="4000" dirty="0"/>
              <a:t>et aux </a:t>
            </a:r>
            <a:r>
              <a:rPr lang="fr-FR" sz="4000" dirty="0" smtClean="0"/>
              <a:t>capacités </a:t>
            </a:r>
            <a:r>
              <a:rPr lang="fr-FR" sz="4000" dirty="0"/>
              <a:t>:</a:t>
            </a:r>
          </a:p>
          <a:p>
            <a:r>
              <a:rPr lang="fr-FR" sz="4000" dirty="0" smtClean="0"/>
              <a:t>Quels </a:t>
            </a:r>
            <a:r>
              <a:rPr lang="fr-FR" sz="4000" dirty="0"/>
              <a:t>sont les principaux problèmes ?</a:t>
            </a:r>
          </a:p>
          <a:p>
            <a:r>
              <a:rPr lang="fr-FR" sz="4000" dirty="0" smtClean="0"/>
              <a:t>Qui </a:t>
            </a:r>
            <a:r>
              <a:rPr lang="fr-FR" sz="4000" dirty="0"/>
              <a:t>est touché par ces problèmes ?</a:t>
            </a:r>
          </a:p>
          <a:p>
            <a:r>
              <a:rPr lang="fr-FR" sz="4000" dirty="0" smtClean="0"/>
              <a:t>Quelles </a:t>
            </a:r>
            <a:r>
              <a:rPr lang="fr-FR" sz="4000" dirty="0"/>
              <a:t>sont les capacités de la population sinistrée ? </a:t>
            </a:r>
            <a:r>
              <a:rPr lang="fr-FR" sz="4000" dirty="0" smtClean="0"/>
              <a:t>Dans quelle </a:t>
            </a:r>
            <a:r>
              <a:rPr lang="fr-FR" sz="4000" dirty="0"/>
              <a:t>mesure parvient-elle à faire face à ces problèmes ?</a:t>
            </a:r>
          </a:p>
          <a:p>
            <a:r>
              <a:rPr lang="fr-FR" sz="4000" dirty="0" smtClean="0"/>
              <a:t>La </a:t>
            </a:r>
            <a:r>
              <a:rPr lang="fr-FR" sz="4000" dirty="0"/>
              <a:t>population sinistrée bénéficie-t-elle d’une autre aide ?</a:t>
            </a:r>
          </a:p>
          <a:p>
            <a:r>
              <a:rPr lang="fr-FR" sz="4000" dirty="0" smtClean="0"/>
              <a:t>Quel est notre capacité de répondre efficacement?</a:t>
            </a:r>
          </a:p>
          <a:p>
            <a:r>
              <a:rPr lang="fr-FR" sz="4000" dirty="0" smtClean="0"/>
              <a:t>Notre intervention est-elle nécessaire </a:t>
            </a:r>
            <a:r>
              <a:rPr lang="fr-FR" sz="4000" dirty="0"/>
              <a:t>? Si tel est le cas, quel type d’intervention est requis </a:t>
            </a:r>
            <a:endParaRPr lang="fr-FR" sz="3600" dirty="0"/>
          </a:p>
        </p:txBody>
      </p:sp>
    </p:spTree>
    <p:extLst>
      <p:ext uri="{BB962C8B-B14F-4D97-AF65-F5344CB8AC3E}">
        <p14:creationId xmlns:p14="http://schemas.microsoft.com/office/powerpoint/2010/main" val="330504131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Messages </a:t>
            </a:r>
            <a:r>
              <a:rPr lang="en-US" dirty="0" err="1"/>
              <a:t>Clés</a:t>
            </a:r>
            <a:endParaRPr lang="en-US" dirty="0"/>
          </a:p>
        </p:txBody>
      </p:sp>
      <p:sp>
        <p:nvSpPr>
          <p:cNvPr id="3" name="Content Placeholder 2"/>
          <p:cNvSpPr>
            <a:spLocks noGrp="1"/>
          </p:cNvSpPr>
          <p:nvPr>
            <p:ph idx="1"/>
          </p:nvPr>
        </p:nvSpPr>
        <p:spPr/>
        <p:txBody>
          <a:bodyPr>
            <a:normAutofit fontScale="92500" lnSpcReduction="10000"/>
          </a:bodyPr>
          <a:lstStyle/>
          <a:p>
            <a:pPr lvl="0"/>
            <a:r>
              <a:rPr lang="fr-FR" sz="4000" dirty="0"/>
              <a:t>L’ évaluation </a:t>
            </a:r>
            <a:r>
              <a:rPr lang="fr-FR" sz="4000" dirty="0" smtClean="0"/>
              <a:t>et l’analyse se chevauchent souvent dans la réalité, même si elles sont présentées comme 2 étapes distinctes dans le cycle de projet</a:t>
            </a:r>
          </a:p>
          <a:p>
            <a:pPr lvl="0"/>
            <a:r>
              <a:rPr lang="fr-FR" sz="4000" dirty="0"/>
              <a:t>Vous devez analyser l’information de </a:t>
            </a:r>
            <a:r>
              <a:rPr lang="fr-FR" sz="4000" dirty="0" smtClean="0"/>
              <a:t>façon continue</a:t>
            </a:r>
            <a:r>
              <a:rPr lang="fr-FR" sz="4000" dirty="0"/>
              <a:t>, tout au long de l’évaluation. </a:t>
            </a:r>
            <a:r>
              <a:rPr lang="fr-FR" sz="4000" dirty="0" smtClean="0"/>
              <a:t>Ne </a:t>
            </a:r>
            <a:r>
              <a:rPr lang="fr-FR" sz="4000" dirty="0"/>
              <a:t>laissez pas l’analyse pour la </a:t>
            </a:r>
            <a:r>
              <a:rPr lang="fr-FR" sz="4000" dirty="0" smtClean="0"/>
              <a:t>fin.</a:t>
            </a:r>
          </a:p>
          <a:p>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Messages </a:t>
            </a:r>
            <a:r>
              <a:rPr lang="en-US" dirty="0" err="1" smtClean="0"/>
              <a:t>Clés</a:t>
            </a:r>
            <a:r>
              <a:rPr lang="en-US" dirty="0" smtClean="0"/>
              <a:t> (suite)</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pPr lvl="0"/>
            <a:r>
              <a:rPr lang="fr-FR" sz="3600" dirty="0" smtClean="0"/>
              <a:t>Dans les phases initiales de l’urgence, l’analyse peut être mieux faite en organisant l’information, en identifiant les risques et en priorisant les besoins. Une matrice de classement représente une bonne façon d’identifier les niveaux de priorité entre plusieurs  problèmes clés, avec des critères incluant ce que les différentes catégories de gens voient comme leurs priorités les plus essentielles. Des critères tels que les lacunes et les capacités peuvent ensuite </a:t>
            </a:r>
            <a:r>
              <a:rPr lang="fr-FR" sz="3600" dirty="0"/>
              <a:t>être appliqués </a:t>
            </a:r>
            <a:r>
              <a:rPr lang="fr-FR" sz="3600" dirty="0" smtClean="0"/>
              <a:t>à la matrice de de priorités.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381000" y="0"/>
            <a:ext cx="8305800" cy="1143000"/>
          </a:xfrm>
          <a:noFill/>
          <a:ln w="12700">
            <a:miter lim="800000"/>
            <a:headEnd/>
            <a:tailEnd/>
          </a:ln>
        </p:spPr>
        <p:txBody>
          <a:bodyPr vert="horz" wrap="square" lIns="91440" tIns="45720" rIns="91440" bIns="45720" numCol="1" anchor="t" anchorCtr="0" compatLnSpc="1">
            <a:prstTxWarp prst="textNoShape">
              <a:avLst/>
            </a:prstTxWarp>
            <a:normAutofit fontScale="90000"/>
          </a:bodyPr>
          <a:lstStyle/>
          <a:p>
            <a:pPr defTabSz="196850"/>
            <a:r>
              <a:rPr lang="en-GB" altLang="en-GB" sz="2400" b="1" dirty="0" smtClean="0">
                <a:solidFill>
                  <a:schemeClr val="hlink"/>
                </a:solidFill>
              </a:rPr>
              <a:t/>
            </a:r>
            <a:br>
              <a:rPr lang="en-GB" altLang="en-GB" sz="2400" b="1" dirty="0" smtClean="0">
                <a:solidFill>
                  <a:schemeClr val="hlink"/>
                </a:solidFill>
              </a:rPr>
            </a:br>
            <a:r>
              <a:rPr lang="en-GB" altLang="en-GB" sz="3200" b="1" dirty="0" err="1" smtClean="0"/>
              <a:t>Outils</a:t>
            </a:r>
            <a:r>
              <a:rPr lang="en-GB" altLang="en-GB" sz="3200" b="1" dirty="0" smtClean="0"/>
              <a:t> pour </a:t>
            </a:r>
            <a:r>
              <a:rPr lang="en-GB" altLang="en-GB" sz="3200" b="1" dirty="0" err="1" smtClean="0"/>
              <a:t>mettre</a:t>
            </a:r>
            <a:r>
              <a:rPr lang="en-GB" altLang="en-GB" sz="3200" b="1" dirty="0" smtClean="0"/>
              <a:t> les </a:t>
            </a:r>
            <a:r>
              <a:rPr lang="en-GB" altLang="en-GB" sz="3200" b="1" dirty="0" err="1" smtClean="0"/>
              <a:t>principes</a:t>
            </a:r>
            <a:r>
              <a:rPr lang="en-GB" altLang="en-GB" sz="3200" b="1" dirty="0" smtClean="0"/>
              <a:t> et </a:t>
            </a:r>
            <a:r>
              <a:rPr lang="en-GB" altLang="en-GB" sz="3200" b="1" dirty="0" err="1" smtClean="0"/>
              <a:t>valeurs</a:t>
            </a:r>
            <a:r>
              <a:rPr lang="en-GB" altLang="en-GB" sz="3200" b="1" dirty="0" smtClean="0"/>
              <a:t> en action</a:t>
            </a:r>
          </a:p>
        </p:txBody>
      </p:sp>
      <p:sp>
        <p:nvSpPr>
          <p:cNvPr id="20484" name="Rectangle 4"/>
          <p:cNvSpPr>
            <a:spLocks noChangeArrowheads="1"/>
          </p:cNvSpPr>
          <p:nvPr/>
        </p:nvSpPr>
        <p:spPr bwMode="auto">
          <a:xfrm>
            <a:off x="5791200" y="2438400"/>
            <a:ext cx="3657600" cy="1143000"/>
          </a:xfrm>
          <a:prstGeom prst="rect">
            <a:avLst/>
          </a:prstGeom>
          <a:noFill/>
          <a:ln w="12700">
            <a:noFill/>
            <a:miter lim="800000"/>
            <a:headEnd/>
            <a:tailEnd/>
          </a:ln>
        </p:spPr>
        <p:txBody>
          <a:bodyPr/>
          <a:lstStyle/>
          <a:p>
            <a:pPr defTabSz="196850"/>
            <a:r>
              <a:rPr lang="en-GB" altLang="en-GB" sz="2000" dirty="0" err="1" smtClean="0">
                <a:solidFill>
                  <a:schemeClr val="tx2"/>
                </a:solidFill>
                <a:effectLst/>
                <a:latin typeface="Arial" charset="0"/>
              </a:rPr>
              <a:t>Chaque</a:t>
            </a:r>
            <a:r>
              <a:rPr lang="en-GB" altLang="en-GB" sz="2000" dirty="0" smtClean="0">
                <a:solidFill>
                  <a:schemeClr val="tx2"/>
                </a:solidFill>
                <a:effectLst/>
                <a:latin typeface="Arial" charset="0"/>
              </a:rPr>
              <a:t> </a:t>
            </a:r>
            <a:r>
              <a:rPr lang="en-GB" altLang="en-GB" sz="2000" dirty="0" err="1" smtClean="0">
                <a:solidFill>
                  <a:schemeClr val="tx2"/>
                </a:solidFill>
                <a:effectLst/>
                <a:latin typeface="Arial" charset="0"/>
              </a:rPr>
              <a:t>chapitre</a:t>
            </a:r>
            <a:r>
              <a:rPr lang="en-GB" altLang="en-GB" sz="2000" dirty="0" smtClean="0">
                <a:solidFill>
                  <a:schemeClr val="tx2"/>
                </a:solidFill>
                <a:effectLst/>
                <a:latin typeface="Arial" charset="0"/>
              </a:rPr>
              <a:t> </a:t>
            </a:r>
            <a:r>
              <a:rPr lang="en-GB" altLang="en-GB" sz="2000" dirty="0" err="1" smtClean="0">
                <a:solidFill>
                  <a:schemeClr val="tx2"/>
                </a:solidFill>
                <a:effectLst/>
                <a:latin typeface="Arial" charset="0"/>
              </a:rPr>
              <a:t>contient</a:t>
            </a:r>
            <a:r>
              <a:rPr lang="en-GB" altLang="en-GB" sz="2000" dirty="0" smtClean="0">
                <a:solidFill>
                  <a:schemeClr val="tx2"/>
                </a:solidFill>
                <a:effectLst/>
                <a:latin typeface="Arial" charset="0"/>
              </a:rPr>
              <a:t>:</a:t>
            </a:r>
            <a:endParaRPr lang="en-GB" altLang="en-GB" sz="2000" dirty="0">
              <a:solidFill>
                <a:schemeClr val="tx2"/>
              </a:solidFill>
              <a:effectLst/>
              <a:latin typeface="Arial" charset="0"/>
            </a:endParaRPr>
          </a:p>
        </p:txBody>
      </p:sp>
      <p:sp>
        <p:nvSpPr>
          <p:cNvPr id="20486" name="Rectangle 6"/>
          <p:cNvSpPr>
            <a:spLocks noChangeArrowheads="1"/>
          </p:cNvSpPr>
          <p:nvPr/>
        </p:nvSpPr>
        <p:spPr bwMode="auto">
          <a:xfrm>
            <a:off x="5867400" y="3048000"/>
            <a:ext cx="3048000" cy="609600"/>
          </a:xfrm>
          <a:prstGeom prst="rect">
            <a:avLst/>
          </a:prstGeom>
          <a:noFill/>
          <a:ln w="12700">
            <a:noFill/>
            <a:miter lim="800000"/>
            <a:headEnd/>
            <a:tailEnd/>
          </a:ln>
        </p:spPr>
        <p:txBody>
          <a:bodyPr/>
          <a:lstStyle/>
          <a:p>
            <a:pPr defTabSz="196850"/>
            <a:r>
              <a:rPr lang="fr-CH" altLang="en-GB" sz="2000" dirty="0">
                <a:solidFill>
                  <a:srgbClr val="FF0000"/>
                </a:solidFill>
                <a:effectLst/>
                <a:latin typeface="Arial" charset="0"/>
              </a:rPr>
              <a:t>•	</a:t>
            </a:r>
            <a:r>
              <a:rPr lang="en-US" altLang="en-GB" sz="2000" b="1" dirty="0" smtClean="0">
                <a:solidFill>
                  <a:schemeClr val="tx2"/>
                </a:solidFill>
                <a:effectLst/>
                <a:latin typeface="Arial" charset="0"/>
              </a:rPr>
              <a:t>Standard minimum</a:t>
            </a:r>
            <a:endParaRPr lang="en-US" altLang="en-GB" sz="2000" b="1" dirty="0">
              <a:solidFill>
                <a:schemeClr val="tx2"/>
              </a:solidFill>
              <a:effectLst/>
              <a:latin typeface="Arial" charset="0"/>
            </a:endParaRPr>
          </a:p>
          <a:p>
            <a:pPr defTabSz="196850"/>
            <a:endParaRPr lang="en-GB" altLang="en-GB" sz="2000" b="1" dirty="0">
              <a:solidFill>
                <a:schemeClr val="tx2"/>
              </a:solidFill>
              <a:effectLst/>
              <a:latin typeface="Arial" charset="0"/>
            </a:endParaRPr>
          </a:p>
        </p:txBody>
      </p:sp>
      <p:grpSp>
        <p:nvGrpSpPr>
          <p:cNvPr id="2" name="Group 73"/>
          <p:cNvGrpSpPr>
            <a:grpSpLocks/>
          </p:cNvGrpSpPr>
          <p:nvPr/>
        </p:nvGrpSpPr>
        <p:grpSpPr bwMode="auto">
          <a:xfrm>
            <a:off x="2362199" y="1066800"/>
            <a:ext cx="2628107" cy="681038"/>
            <a:chOff x="1680" y="672"/>
            <a:chExt cx="1344" cy="429"/>
          </a:xfrm>
        </p:grpSpPr>
        <p:sp>
          <p:nvSpPr>
            <p:cNvPr id="16432" name="Rectangle 3"/>
            <p:cNvSpPr>
              <a:spLocks noChangeArrowheads="1"/>
            </p:cNvSpPr>
            <p:nvPr/>
          </p:nvSpPr>
          <p:spPr bwMode="auto">
            <a:xfrm>
              <a:off x="1680" y="672"/>
              <a:ext cx="1200" cy="429"/>
            </a:xfrm>
            <a:prstGeom prst="rect">
              <a:avLst/>
            </a:prstGeom>
            <a:noFill/>
            <a:ln w="12700">
              <a:noFill/>
              <a:miter lim="800000"/>
              <a:headEnd/>
              <a:tailEnd/>
            </a:ln>
          </p:spPr>
          <p:txBody>
            <a:bodyPr/>
            <a:lstStyle/>
            <a:p>
              <a:pPr defTabSz="196850"/>
              <a:r>
                <a:rPr lang="en-GB" altLang="en-GB" sz="1400" b="1" dirty="0">
                  <a:solidFill>
                    <a:schemeClr val="tx2"/>
                  </a:solidFill>
                  <a:effectLst/>
                  <a:latin typeface="Arial" charset="0"/>
                </a:rPr>
                <a:t>Introduction</a:t>
              </a:r>
              <a:br>
                <a:rPr lang="en-GB" altLang="en-GB" sz="1400" b="1" dirty="0">
                  <a:solidFill>
                    <a:schemeClr val="tx2"/>
                  </a:solidFill>
                  <a:effectLst/>
                  <a:latin typeface="Arial" charset="0"/>
                </a:rPr>
              </a:br>
              <a:r>
                <a:rPr lang="en-GB" altLang="en-GB" sz="1400" b="1" dirty="0" err="1" smtClean="0">
                  <a:solidFill>
                    <a:schemeClr val="tx2"/>
                  </a:solidFill>
                  <a:effectLst/>
                  <a:latin typeface="Arial" charset="0"/>
                </a:rPr>
                <a:t>Qu’est-ce</a:t>
              </a:r>
              <a:r>
                <a:rPr lang="en-GB" altLang="en-GB" sz="1400" b="1" dirty="0" smtClean="0">
                  <a:solidFill>
                    <a:schemeClr val="tx2"/>
                  </a:solidFill>
                  <a:effectLst/>
                  <a:latin typeface="Arial" charset="0"/>
                </a:rPr>
                <a:t> </a:t>
              </a:r>
              <a:r>
                <a:rPr lang="en-GB" altLang="en-GB" sz="1400" b="1" dirty="0" err="1" smtClean="0">
                  <a:solidFill>
                    <a:schemeClr val="tx2"/>
                  </a:solidFill>
                  <a:effectLst/>
                  <a:latin typeface="Arial" charset="0"/>
                </a:rPr>
                <a:t>que</a:t>
              </a:r>
              <a:r>
                <a:rPr lang="en-GB" altLang="en-GB" sz="1400" b="1" dirty="0" smtClean="0">
                  <a:solidFill>
                    <a:schemeClr val="tx2"/>
                  </a:solidFill>
                  <a:effectLst/>
                  <a:latin typeface="Arial" charset="0"/>
                </a:rPr>
                <a:t>  </a:t>
              </a:r>
              <a:r>
                <a:rPr lang="en-GB" altLang="en-GB" sz="1400" dirty="0" err="1" smtClean="0">
                  <a:solidFill>
                    <a:schemeClr val="tx2"/>
                  </a:solidFill>
                  <a:effectLst/>
                  <a:latin typeface="Arial" charset="0"/>
                </a:rPr>
                <a:t>Sphère</a:t>
              </a:r>
              <a:r>
                <a:rPr lang="en-GB" altLang="en-GB" sz="1400" dirty="0">
                  <a:solidFill>
                    <a:schemeClr val="tx2"/>
                  </a:solidFill>
                  <a:effectLst/>
                  <a:latin typeface="Arial" charset="0"/>
                </a:rPr>
                <a:t>?</a:t>
              </a:r>
              <a:r>
                <a:rPr lang="fr-CH" altLang="en-GB" sz="1400" dirty="0">
                  <a:solidFill>
                    <a:schemeClr val="tx2"/>
                  </a:solidFill>
                  <a:effectLst/>
                  <a:latin typeface="Arial" charset="0"/>
                </a:rPr>
                <a:t/>
              </a:r>
              <a:br>
                <a:rPr lang="fr-CH" altLang="en-GB" sz="1400" dirty="0">
                  <a:solidFill>
                    <a:schemeClr val="tx2"/>
                  </a:solidFill>
                  <a:effectLst/>
                  <a:latin typeface="Arial" charset="0"/>
                </a:rPr>
              </a:br>
              <a:endParaRPr lang="en-GB" altLang="en-GB" sz="2000" dirty="0">
                <a:solidFill>
                  <a:schemeClr val="tx2"/>
                </a:solidFill>
                <a:effectLst/>
                <a:latin typeface="Arial" charset="0"/>
              </a:endParaRPr>
            </a:p>
          </p:txBody>
        </p:sp>
        <p:sp>
          <p:nvSpPr>
            <p:cNvPr id="16433" name="Rectangle 16"/>
            <p:cNvSpPr>
              <a:spLocks noChangeArrowheads="1"/>
            </p:cNvSpPr>
            <p:nvPr/>
          </p:nvSpPr>
          <p:spPr bwMode="auto">
            <a:xfrm>
              <a:off x="1680" y="672"/>
              <a:ext cx="1344" cy="343"/>
            </a:xfrm>
            <a:prstGeom prst="rect">
              <a:avLst/>
            </a:prstGeom>
            <a:noFill/>
            <a:ln w="50800">
              <a:solidFill>
                <a:srgbClr val="FF0000"/>
              </a:solidFill>
              <a:miter lim="800000"/>
              <a:headEnd/>
              <a:tailEnd/>
            </a:ln>
          </p:spPr>
          <p:txBody>
            <a:bodyPr/>
            <a:lstStyle/>
            <a:p>
              <a:pPr defTabSz="196850"/>
              <a:endParaRPr lang="en-GB" altLang="en-GB" sz="2000">
                <a:solidFill>
                  <a:schemeClr val="tx2"/>
                </a:solidFill>
                <a:effectLst/>
                <a:latin typeface="Arial" charset="0"/>
              </a:endParaRPr>
            </a:p>
          </p:txBody>
        </p:sp>
      </p:grpSp>
      <p:sp>
        <p:nvSpPr>
          <p:cNvPr id="20522" name="Rectangle 42"/>
          <p:cNvSpPr>
            <a:spLocks noChangeArrowheads="1"/>
          </p:cNvSpPr>
          <p:nvPr/>
        </p:nvSpPr>
        <p:spPr bwMode="auto">
          <a:xfrm>
            <a:off x="5867400" y="4114800"/>
            <a:ext cx="3048000" cy="609600"/>
          </a:xfrm>
          <a:prstGeom prst="rect">
            <a:avLst/>
          </a:prstGeom>
          <a:noFill/>
          <a:ln w="12700">
            <a:noFill/>
            <a:miter lim="800000"/>
            <a:headEnd/>
            <a:tailEnd/>
          </a:ln>
        </p:spPr>
        <p:txBody>
          <a:bodyPr/>
          <a:lstStyle/>
          <a:p>
            <a:pPr defTabSz="196850"/>
            <a:r>
              <a:rPr lang="fr-CH" altLang="en-GB" sz="2000" dirty="0">
                <a:solidFill>
                  <a:srgbClr val="FF0000"/>
                </a:solidFill>
                <a:effectLst/>
                <a:latin typeface="Arial" charset="0"/>
              </a:rPr>
              <a:t>•	</a:t>
            </a:r>
            <a:r>
              <a:rPr lang="en-US" altLang="en-GB" sz="2000" b="1" dirty="0" err="1" smtClean="0">
                <a:solidFill>
                  <a:schemeClr val="tx2"/>
                </a:solidFill>
                <a:effectLst/>
                <a:latin typeface="Arial" charset="0"/>
              </a:rPr>
              <a:t>Indicateurs</a:t>
            </a:r>
            <a:r>
              <a:rPr lang="en-US" altLang="en-GB" sz="2000" b="1" dirty="0" smtClean="0">
                <a:solidFill>
                  <a:schemeClr val="tx2"/>
                </a:solidFill>
                <a:effectLst/>
                <a:latin typeface="Arial" charset="0"/>
              </a:rPr>
              <a:t> </a:t>
            </a:r>
            <a:r>
              <a:rPr lang="en-US" altLang="en-GB" sz="2000" b="1" dirty="0" err="1" smtClean="0">
                <a:solidFill>
                  <a:schemeClr val="tx2"/>
                </a:solidFill>
                <a:effectLst/>
                <a:latin typeface="Arial" charset="0"/>
              </a:rPr>
              <a:t>clés</a:t>
            </a:r>
            <a:endParaRPr lang="en-GB" altLang="en-GB" sz="2000" b="1" dirty="0">
              <a:solidFill>
                <a:schemeClr val="tx2"/>
              </a:solidFill>
              <a:effectLst/>
              <a:latin typeface="Arial" charset="0"/>
            </a:endParaRPr>
          </a:p>
        </p:txBody>
      </p:sp>
      <p:sp>
        <p:nvSpPr>
          <p:cNvPr id="20523" name="Rectangle 43"/>
          <p:cNvSpPr>
            <a:spLocks noChangeArrowheads="1"/>
          </p:cNvSpPr>
          <p:nvPr/>
        </p:nvSpPr>
        <p:spPr bwMode="auto">
          <a:xfrm>
            <a:off x="5867400" y="4724400"/>
            <a:ext cx="3048000" cy="609600"/>
          </a:xfrm>
          <a:prstGeom prst="rect">
            <a:avLst/>
          </a:prstGeom>
          <a:noFill/>
          <a:ln w="12700">
            <a:noFill/>
            <a:miter lim="800000"/>
            <a:headEnd/>
            <a:tailEnd/>
          </a:ln>
        </p:spPr>
        <p:txBody>
          <a:bodyPr/>
          <a:lstStyle/>
          <a:p>
            <a:pPr defTabSz="196850"/>
            <a:r>
              <a:rPr lang="fr-CH" altLang="en-GB" sz="2000" dirty="0">
                <a:solidFill>
                  <a:srgbClr val="FF0000"/>
                </a:solidFill>
                <a:effectLst/>
                <a:latin typeface="Arial" charset="0"/>
              </a:rPr>
              <a:t>•	</a:t>
            </a:r>
            <a:r>
              <a:rPr lang="en-US" altLang="en-GB" sz="2000" b="1" dirty="0" smtClean="0">
                <a:solidFill>
                  <a:schemeClr val="tx2"/>
                </a:solidFill>
                <a:effectLst/>
                <a:latin typeface="Arial" charset="0"/>
              </a:rPr>
              <a:t>Notes </a:t>
            </a:r>
            <a:r>
              <a:rPr lang="en-US" altLang="en-GB" sz="2000" b="1" dirty="0" err="1" smtClean="0">
                <a:solidFill>
                  <a:schemeClr val="tx2"/>
                </a:solidFill>
                <a:effectLst/>
                <a:latin typeface="Arial" charset="0"/>
              </a:rPr>
              <a:t>d’orientation</a:t>
            </a:r>
            <a:endParaRPr lang="en-GB" altLang="en-GB" sz="2000" b="1" dirty="0">
              <a:solidFill>
                <a:schemeClr val="tx2"/>
              </a:solidFill>
              <a:effectLst/>
              <a:latin typeface="Arial" charset="0"/>
            </a:endParaRPr>
          </a:p>
        </p:txBody>
      </p:sp>
      <p:sp>
        <p:nvSpPr>
          <p:cNvPr id="20487" name="Rectangle 7"/>
          <p:cNvSpPr>
            <a:spLocks noChangeArrowheads="1"/>
          </p:cNvSpPr>
          <p:nvPr/>
        </p:nvSpPr>
        <p:spPr bwMode="auto">
          <a:xfrm>
            <a:off x="685800" y="1905000"/>
            <a:ext cx="1371600" cy="533400"/>
          </a:xfrm>
          <a:prstGeom prst="rect">
            <a:avLst/>
          </a:prstGeom>
          <a:noFill/>
          <a:ln w="12700">
            <a:noFill/>
            <a:miter lim="800000"/>
            <a:headEnd/>
            <a:tailEnd/>
          </a:ln>
        </p:spPr>
        <p:txBody>
          <a:bodyPr/>
          <a:lstStyle/>
          <a:p>
            <a:pPr defTabSz="196850"/>
            <a:r>
              <a:rPr lang="en-GB" altLang="en-GB" sz="1400" dirty="0" smtClean="0">
                <a:solidFill>
                  <a:schemeClr val="tx2"/>
                </a:solidFill>
                <a:effectLst/>
                <a:latin typeface="Arial" charset="0"/>
              </a:rPr>
              <a:t>Le Code de </a:t>
            </a:r>
            <a:r>
              <a:rPr lang="en-GB" altLang="en-GB" sz="1400" dirty="0" err="1" smtClean="0">
                <a:solidFill>
                  <a:schemeClr val="tx2"/>
                </a:solidFill>
                <a:effectLst/>
                <a:latin typeface="Arial" charset="0"/>
              </a:rPr>
              <a:t>conduite</a:t>
            </a:r>
            <a:endParaRPr lang="en-GB" altLang="en-GB" sz="4000" dirty="0">
              <a:solidFill>
                <a:srgbClr val="FF0000"/>
              </a:solidFill>
              <a:effectLst/>
              <a:latin typeface="Arial" charset="0"/>
            </a:endParaRPr>
          </a:p>
        </p:txBody>
      </p:sp>
      <p:sp>
        <p:nvSpPr>
          <p:cNvPr id="20506" name="Rectangle 26"/>
          <p:cNvSpPr>
            <a:spLocks noChangeArrowheads="1"/>
          </p:cNvSpPr>
          <p:nvPr/>
        </p:nvSpPr>
        <p:spPr bwMode="auto">
          <a:xfrm>
            <a:off x="685800" y="1905000"/>
            <a:ext cx="1633538" cy="533400"/>
          </a:xfrm>
          <a:prstGeom prst="rect">
            <a:avLst/>
          </a:prstGeom>
          <a:noFill/>
          <a:ln w="50800">
            <a:solidFill>
              <a:srgbClr val="FF0000"/>
            </a:solidFill>
            <a:miter lim="800000"/>
            <a:headEnd/>
            <a:tailEnd/>
          </a:ln>
        </p:spPr>
        <p:txBody>
          <a:bodyPr/>
          <a:lstStyle/>
          <a:p>
            <a:pPr defTabSz="196850"/>
            <a:endParaRPr lang="en-GB" altLang="en-GB" sz="2000">
              <a:solidFill>
                <a:schemeClr val="tx2"/>
              </a:solidFill>
              <a:effectLst/>
              <a:latin typeface="Arial" charset="0"/>
            </a:endParaRPr>
          </a:p>
        </p:txBody>
      </p:sp>
      <p:sp>
        <p:nvSpPr>
          <p:cNvPr id="20521" name="Rectangle 41"/>
          <p:cNvSpPr>
            <a:spLocks noChangeArrowheads="1"/>
          </p:cNvSpPr>
          <p:nvPr/>
        </p:nvSpPr>
        <p:spPr bwMode="auto">
          <a:xfrm>
            <a:off x="6248400" y="1371600"/>
            <a:ext cx="1676400" cy="1295400"/>
          </a:xfrm>
          <a:prstGeom prst="rect">
            <a:avLst/>
          </a:prstGeom>
          <a:noFill/>
          <a:ln w="12700">
            <a:noFill/>
            <a:miter lim="800000"/>
            <a:headEnd/>
            <a:tailEnd/>
          </a:ln>
        </p:spPr>
        <p:txBody>
          <a:bodyPr/>
          <a:lstStyle/>
          <a:p>
            <a:pPr algn="ctr" defTabSz="196850"/>
            <a:r>
              <a:rPr lang="en-GB" altLang="en-GB" sz="2800" b="1" dirty="0" smtClean="0">
                <a:effectLst/>
                <a:latin typeface="Arial" charset="0"/>
              </a:rPr>
              <a:t>Edition 2011</a:t>
            </a:r>
            <a:endParaRPr lang="en-GB" altLang="en-GB" sz="1400" dirty="0">
              <a:effectLst/>
              <a:latin typeface="Arial" charset="0"/>
            </a:endParaRPr>
          </a:p>
        </p:txBody>
      </p:sp>
      <p:sp>
        <p:nvSpPr>
          <p:cNvPr id="20525" name="AutoShape 45"/>
          <p:cNvSpPr>
            <a:spLocks noChangeArrowheads="1"/>
          </p:cNvSpPr>
          <p:nvPr/>
        </p:nvSpPr>
        <p:spPr bwMode="auto">
          <a:xfrm rot="5400000">
            <a:off x="2176463" y="2095500"/>
            <a:ext cx="528637" cy="157163"/>
          </a:xfrm>
          <a:prstGeom prst="triangle">
            <a:avLst>
              <a:gd name="adj" fmla="val 50000"/>
            </a:avLst>
          </a:prstGeom>
          <a:solidFill>
            <a:srgbClr val="FF0000"/>
          </a:solidFill>
          <a:ln w="12700">
            <a:solidFill>
              <a:schemeClr val="bg1"/>
            </a:solidFill>
            <a:miter lim="800000"/>
            <a:headEnd/>
            <a:tailEnd/>
          </a:ln>
          <a:effectLst/>
        </p:spPr>
        <p:txBody>
          <a:bodyPr wrap="none" anchor="ctr"/>
          <a:lstStyle/>
          <a:p>
            <a:pPr>
              <a:defRPr/>
            </a:pPr>
            <a:endParaRPr lang="en-US"/>
          </a:p>
        </p:txBody>
      </p:sp>
      <p:grpSp>
        <p:nvGrpSpPr>
          <p:cNvPr id="3" name="Group 64"/>
          <p:cNvGrpSpPr>
            <a:grpSpLocks/>
          </p:cNvGrpSpPr>
          <p:nvPr/>
        </p:nvGrpSpPr>
        <p:grpSpPr bwMode="auto">
          <a:xfrm>
            <a:off x="2667000" y="1905000"/>
            <a:ext cx="2133600" cy="914400"/>
            <a:chOff x="1680" y="1200"/>
            <a:chExt cx="1344" cy="576"/>
          </a:xfrm>
        </p:grpSpPr>
        <p:sp>
          <p:nvSpPr>
            <p:cNvPr id="16429" name="Rectangle 19"/>
            <p:cNvSpPr>
              <a:spLocks noChangeArrowheads="1"/>
            </p:cNvSpPr>
            <p:nvPr/>
          </p:nvSpPr>
          <p:spPr bwMode="auto">
            <a:xfrm>
              <a:off x="1680" y="1200"/>
              <a:ext cx="1056" cy="336"/>
            </a:xfrm>
            <a:prstGeom prst="rect">
              <a:avLst/>
            </a:prstGeom>
            <a:noFill/>
            <a:ln w="12700">
              <a:noFill/>
              <a:miter lim="800000"/>
              <a:headEnd/>
              <a:tailEnd/>
            </a:ln>
          </p:spPr>
          <p:txBody>
            <a:bodyPr/>
            <a:lstStyle/>
            <a:p>
              <a:pPr defTabSz="196850"/>
              <a:r>
                <a:rPr lang="en-GB" altLang="en-GB" sz="1400" dirty="0" smtClean="0">
                  <a:solidFill>
                    <a:schemeClr val="tx2"/>
                  </a:solidFill>
                  <a:effectLst/>
                  <a:latin typeface="Arial" charset="0"/>
                </a:rPr>
                <a:t>La </a:t>
              </a:r>
              <a:r>
                <a:rPr lang="en-GB" altLang="en-GB" sz="1400" dirty="0" err="1" smtClean="0">
                  <a:solidFill>
                    <a:schemeClr val="tx2"/>
                  </a:solidFill>
                  <a:effectLst/>
                  <a:latin typeface="Arial" charset="0"/>
                </a:rPr>
                <a:t>Charte</a:t>
              </a:r>
              <a:r>
                <a:rPr lang="en-GB" altLang="en-GB" sz="1400" dirty="0" smtClean="0">
                  <a:solidFill>
                    <a:schemeClr val="tx2"/>
                  </a:solidFill>
                  <a:effectLst/>
                  <a:latin typeface="Arial" charset="0"/>
                </a:rPr>
                <a:t> </a:t>
              </a:r>
              <a:r>
                <a:rPr lang="en-GB" altLang="en-GB" sz="1400" dirty="0" err="1" smtClean="0">
                  <a:solidFill>
                    <a:schemeClr val="tx2"/>
                  </a:solidFill>
                  <a:effectLst/>
                  <a:latin typeface="Arial" charset="0"/>
                </a:rPr>
                <a:t>Humanitaire</a:t>
              </a:r>
              <a:endParaRPr lang="en-GB" altLang="en-GB" sz="1400" dirty="0">
                <a:solidFill>
                  <a:schemeClr val="tx2"/>
                </a:solidFill>
                <a:effectLst/>
                <a:latin typeface="Arial" charset="0"/>
              </a:endParaRPr>
            </a:p>
          </p:txBody>
        </p:sp>
        <p:sp>
          <p:nvSpPr>
            <p:cNvPr id="16430" name="Rectangle 20"/>
            <p:cNvSpPr>
              <a:spLocks noChangeArrowheads="1"/>
            </p:cNvSpPr>
            <p:nvPr/>
          </p:nvSpPr>
          <p:spPr bwMode="auto">
            <a:xfrm>
              <a:off x="1680" y="1200"/>
              <a:ext cx="1344" cy="336"/>
            </a:xfrm>
            <a:prstGeom prst="rect">
              <a:avLst/>
            </a:prstGeom>
            <a:noFill/>
            <a:ln w="50800">
              <a:solidFill>
                <a:srgbClr val="FF0000"/>
              </a:solidFill>
              <a:miter lim="800000"/>
              <a:headEnd/>
              <a:tailEnd/>
            </a:ln>
          </p:spPr>
          <p:txBody>
            <a:bodyPr/>
            <a:lstStyle/>
            <a:p>
              <a:pPr defTabSz="196850"/>
              <a:endParaRPr lang="en-GB" altLang="en-GB" sz="2000">
                <a:solidFill>
                  <a:schemeClr val="tx2"/>
                </a:solidFill>
                <a:effectLst/>
                <a:latin typeface="Arial" charset="0"/>
              </a:endParaRPr>
            </a:p>
          </p:txBody>
        </p:sp>
        <p:sp>
          <p:nvSpPr>
            <p:cNvPr id="20526" name="AutoShape 46"/>
            <p:cNvSpPr>
              <a:spLocks noChangeArrowheads="1"/>
            </p:cNvSpPr>
            <p:nvPr/>
          </p:nvSpPr>
          <p:spPr bwMode="auto">
            <a:xfrm rot="-10768691">
              <a:off x="2112" y="1584"/>
              <a:ext cx="432" cy="192"/>
            </a:xfrm>
            <a:prstGeom prst="triangle">
              <a:avLst>
                <a:gd name="adj" fmla="val 50000"/>
              </a:avLst>
            </a:prstGeom>
            <a:solidFill>
              <a:srgbClr val="FF0000"/>
            </a:solidFill>
            <a:ln w="12700">
              <a:solidFill>
                <a:schemeClr val="bg1"/>
              </a:solidFill>
              <a:miter lim="800000"/>
              <a:headEnd/>
              <a:tailEnd/>
            </a:ln>
            <a:effectLst/>
          </p:spPr>
          <p:txBody>
            <a:bodyPr wrap="none" anchor="ctr"/>
            <a:lstStyle/>
            <a:p>
              <a:pPr>
                <a:defRPr/>
              </a:pPr>
              <a:endParaRPr lang="en-US"/>
            </a:p>
          </p:txBody>
        </p:sp>
      </p:grpSp>
      <p:grpSp>
        <p:nvGrpSpPr>
          <p:cNvPr id="4" name="Group 66"/>
          <p:cNvGrpSpPr>
            <a:grpSpLocks/>
          </p:cNvGrpSpPr>
          <p:nvPr/>
        </p:nvGrpSpPr>
        <p:grpSpPr bwMode="auto">
          <a:xfrm>
            <a:off x="2519363" y="2895600"/>
            <a:ext cx="3043238" cy="3581400"/>
            <a:chOff x="1587" y="1824"/>
            <a:chExt cx="1917" cy="2256"/>
          </a:xfrm>
        </p:grpSpPr>
        <p:sp>
          <p:nvSpPr>
            <p:cNvPr id="16425" name="Rectangle 31"/>
            <p:cNvSpPr>
              <a:spLocks noChangeArrowheads="1"/>
            </p:cNvSpPr>
            <p:nvPr/>
          </p:nvSpPr>
          <p:spPr bwMode="auto">
            <a:xfrm>
              <a:off x="1587" y="1824"/>
              <a:ext cx="1437" cy="336"/>
            </a:xfrm>
            <a:prstGeom prst="rect">
              <a:avLst/>
            </a:prstGeom>
            <a:noFill/>
            <a:ln w="25400">
              <a:solidFill>
                <a:srgbClr val="FF0000"/>
              </a:solidFill>
              <a:miter lim="800000"/>
              <a:headEnd/>
              <a:tailEnd/>
            </a:ln>
          </p:spPr>
          <p:txBody>
            <a:bodyPr/>
            <a:lstStyle/>
            <a:p>
              <a:pPr defTabSz="196850"/>
              <a:endParaRPr lang="en-GB" altLang="en-GB" sz="2000">
                <a:solidFill>
                  <a:schemeClr val="tx2"/>
                </a:solidFill>
                <a:effectLst/>
                <a:latin typeface="Arial" charset="0"/>
              </a:endParaRPr>
            </a:p>
          </p:txBody>
        </p:sp>
        <p:sp>
          <p:nvSpPr>
            <p:cNvPr id="16426" name="Rectangle 32"/>
            <p:cNvSpPr>
              <a:spLocks noChangeArrowheads="1"/>
            </p:cNvSpPr>
            <p:nvPr/>
          </p:nvSpPr>
          <p:spPr bwMode="auto">
            <a:xfrm>
              <a:off x="1680" y="1824"/>
              <a:ext cx="1200" cy="336"/>
            </a:xfrm>
            <a:prstGeom prst="rect">
              <a:avLst/>
            </a:prstGeom>
            <a:noFill/>
            <a:ln w="25400">
              <a:noFill/>
              <a:miter lim="800000"/>
              <a:headEnd/>
              <a:tailEnd/>
            </a:ln>
          </p:spPr>
          <p:txBody>
            <a:bodyPr/>
            <a:lstStyle/>
            <a:p>
              <a:pPr defTabSz="196850"/>
              <a:endParaRPr lang="en-GB" altLang="en-GB" sz="1400">
                <a:solidFill>
                  <a:schemeClr val="tx2"/>
                </a:solidFill>
                <a:effectLst/>
                <a:latin typeface="Arial" charset="0"/>
              </a:endParaRPr>
            </a:p>
          </p:txBody>
        </p:sp>
        <p:sp>
          <p:nvSpPr>
            <p:cNvPr id="20535" name="Line 55"/>
            <p:cNvSpPr>
              <a:spLocks noChangeShapeType="1"/>
            </p:cNvSpPr>
            <p:nvPr/>
          </p:nvSpPr>
          <p:spPr bwMode="auto">
            <a:xfrm>
              <a:off x="3504" y="2016"/>
              <a:ext cx="0" cy="2064"/>
            </a:xfrm>
            <a:prstGeom prst="line">
              <a:avLst/>
            </a:prstGeom>
            <a:noFill/>
            <a:ln w="25400">
              <a:solidFill>
                <a:schemeClr val="tx1"/>
              </a:solidFill>
              <a:round/>
              <a:headEnd/>
              <a:tailEnd/>
            </a:ln>
            <a:effectLst/>
          </p:spPr>
          <p:txBody>
            <a:bodyPr wrap="none" anchor="ctr"/>
            <a:lstStyle/>
            <a:p>
              <a:pPr>
                <a:defRPr/>
              </a:pPr>
              <a:endParaRPr lang="en-US"/>
            </a:p>
          </p:txBody>
        </p:sp>
        <p:sp>
          <p:nvSpPr>
            <p:cNvPr id="20537" name="Line 57"/>
            <p:cNvSpPr>
              <a:spLocks noChangeShapeType="1"/>
            </p:cNvSpPr>
            <p:nvPr/>
          </p:nvSpPr>
          <p:spPr bwMode="auto">
            <a:xfrm>
              <a:off x="3024" y="2016"/>
              <a:ext cx="480" cy="0"/>
            </a:xfrm>
            <a:prstGeom prst="line">
              <a:avLst/>
            </a:prstGeom>
            <a:noFill/>
            <a:ln w="25400">
              <a:solidFill>
                <a:schemeClr val="tx1"/>
              </a:solidFill>
              <a:round/>
              <a:headEnd/>
              <a:tailEnd/>
            </a:ln>
            <a:effectLst/>
          </p:spPr>
          <p:txBody>
            <a:bodyPr wrap="none" anchor="ctr"/>
            <a:lstStyle/>
            <a:p>
              <a:pPr>
                <a:defRPr/>
              </a:pPr>
              <a:endParaRPr lang="en-US"/>
            </a:p>
          </p:txBody>
        </p:sp>
      </p:grpSp>
      <p:grpSp>
        <p:nvGrpSpPr>
          <p:cNvPr id="5" name="Group 71"/>
          <p:cNvGrpSpPr>
            <a:grpSpLocks/>
          </p:cNvGrpSpPr>
          <p:nvPr/>
        </p:nvGrpSpPr>
        <p:grpSpPr bwMode="auto">
          <a:xfrm>
            <a:off x="2519363" y="4114800"/>
            <a:ext cx="3043237" cy="533400"/>
            <a:chOff x="1680" y="2256"/>
            <a:chExt cx="1824" cy="336"/>
          </a:xfrm>
        </p:grpSpPr>
        <p:sp>
          <p:nvSpPr>
            <p:cNvPr id="16420" name="Rectangle 37"/>
            <p:cNvSpPr>
              <a:spLocks noChangeArrowheads="1"/>
            </p:cNvSpPr>
            <p:nvPr/>
          </p:nvSpPr>
          <p:spPr bwMode="auto">
            <a:xfrm>
              <a:off x="1680" y="2256"/>
              <a:ext cx="1344" cy="336"/>
            </a:xfrm>
            <a:prstGeom prst="rect">
              <a:avLst/>
            </a:prstGeom>
            <a:noFill/>
            <a:ln w="25400">
              <a:solidFill>
                <a:srgbClr val="FF0000"/>
              </a:solidFill>
              <a:miter lim="800000"/>
              <a:headEnd/>
              <a:tailEnd/>
            </a:ln>
          </p:spPr>
          <p:txBody>
            <a:bodyPr/>
            <a:lstStyle/>
            <a:p>
              <a:pPr defTabSz="196850"/>
              <a:endParaRPr lang="en-GB" altLang="en-GB" sz="2000">
                <a:solidFill>
                  <a:schemeClr val="tx2"/>
                </a:solidFill>
                <a:effectLst/>
                <a:latin typeface="Arial" charset="0"/>
              </a:endParaRPr>
            </a:p>
          </p:txBody>
        </p:sp>
        <p:grpSp>
          <p:nvGrpSpPr>
            <p:cNvPr id="6" name="Group 67"/>
            <p:cNvGrpSpPr>
              <a:grpSpLocks/>
            </p:cNvGrpSpPr>
            <p:nvPr/>
          </p:nvGrpSpPr>
          <p:grpSpPr bwMode="auto">
            <a:xfrm>
              <a:off x="1680" y="2256"/>
              <a:ext cx="1824" cy="336"/>
              <a:chOff x="1680" y="2256"/>
              <a:chExt cx="1824" cy="336"/>
            </a:xfrm>
          </p:grpSpPr>
          <p:sp>
            <p:nvSpPr>
              <p:cNvPr id="16422" name="Rectangle 33"/>
              <p:cNvSpPr>
                <a:spLocks noChangeArrowheads="1"/>
              </p:cNvSpPr>
              <p:nvPr/>
            </p:nvSpPr>
            <p:spPr bwMode="auto">
              <a:xfrm>
                <a:off x="1680" y="2256"/>
                <a:ext cx="1392" cy="336"/>
              </a:xfrm>
              <a:prstGeom prst="rect">
                <a:avLst/>
              </a:prstGeom>
              <a:noFill/>
              <a:ln w="25400">
                <a:noFill/>
                <a:miter lim="800000"/>
                <a:headEnd/>
                <a:tailEnd/>
              </a:ln>
            </p:spPr>
            <p:txBody>
              <a:bodyPr/>
              <a:lstStyle/>
              <a:p>
                <a:pPr defTabSz="196850"/>
                <a:r>
                  <a:rPr lang="en-GB" altLang="en-GB" sz="1400" dirty="0" smtClean="0">
                    <a:solidFill>
                      <a:schemeClr val="tx2"/>
                    </a:solidFill>
                    <a:effectLst/>
                    <a:latin typeface="Arial" charset="0"/>
                  </a:rPr>
                  <a:t>Eau, </a:t>
                </a:r>
                <a:r>
                  <a:rPr lang="en-GB" altLang="en-GB" sz="1400" dirty="0" err="1" smtClean="0">
                    <a:solidFill>
                      <a:schemeClr val="tx2"/>
                    </a:solidFill>
                    <a:effectLst/>
                    <a:latin typeface="Arial" charset="0"/>
                  </a:rPr>
                  <a:t>assainissement</a:t>
                </a:r>
                <a:r>
                  <a:rPr lang="en-GB" altLang="en-GB" sz="1400" dirty="0" smtClean="0">
                    <a:solidFill>
                      <a:schemeClr val="tx2"/>
                    </a:solidFill>
                    <a:effectLst/>
                    <a:latin typeface="Arial" charset="0"/>
                  </a:rPr>
                  <a:t> et promotion de </a:t>
                </a:r>
                <a:r>
                  <a:rPr lang="en-GB" altLang="en-GB" sz="1400" dirty="0" err="1" smtClean="0">
                    <a:solidFill>
                      <a:schemeClr val="tx2"/>
                    </a:solidFill>
                    <a:effectLst/>
                    <a:latin typeface="Arial" charset="0"/>
                  </a:rPr>
                  <a:t>l’hygiène</a:t>
                </a:r>
                <a:endParaRPr lang="en-GB" altLang="en-GB" sz="1400" dirty="0">
                  <a:solidFill>
                    <a:schemeClr val="tx2"/>
                  </a:solidFill>
                  <a:effectLst/>
                  <a:latin typeface="Arial" charset="0"/>
                </a:endParaRPr>
              </a:p>
            </p:txBody>
          </p:sp>
          <p:sp>
            <p:nvSpPr>
              <p:cNvPr id="20531" name="AutoShape 51"/>
              <p:cNvSpPr>
                <a:spLocks noChangeArrowheads="1"/>
              </p:cNvSpPr>
              <p:nvPr/>
            </p:nvSpPr>
            <p:spPr bwMode="auto">
              <a:xfrm rot="-5400333">
                <a:off x="2977" y="2351"/>
                <a:ext cx="333" cy="144"/>
              </a:xfrm>
              <a:prstGeom prst="triangle">
                <a:avLst>
                  <a:gd name="adj" fmla="val 50000"/>
                </a:avLst>
              </a:prstGeom>
              <a:solidFill>
                <a:srgbClr val="FF0000"/>
              </a:solidFill>
              <a:ln w="25400">
                <a:solidFill>
                  <a:schemeClr val="bg1"/>
                </a:solidFill>
                <a:miter lim="800000"/>
                <a:headEnd/>
                <a:tailEnd/>
              </a:ln>
              <a:effectLst/>
            </p:spPr>
            <p:txBody>
              <a:bodyPr wrap="none" anchor="ctr"/>
              <a:lstStyle/>
              <a:p>
                <a:pPr>
                  <a:defRPr/>
                </a:pPr>
                <a:endParaRPr lang="en-US"/>
              </a:p>
            </p:txBody>
          </p:sp>
          <p:sp>
            <p:nvSpPr>
              <p:cNvPr id="20538" name="Line 58"/>
              <p:cNvSpPr>
                <a:spLocks noChangeShapeType="1"/>
              </p:cNvSpPr>
              <p:nvPr/>
            </p:nvSpPr>
            <p:spPr bwMode="auto">
              <a:xfrm>
                <a:off x="3216" y="2400"/>
                <a:ext cx="288" cy="0"/>
              </a:xfrm>
              <a:prstGeom prst="line">
                <a:avLst/>
              </a:prstGeom>
              <a:noFill/>
              <a:ln w="25400">
                <a:solidFill>
                  <a:schemeClr val="tx1"/>
                </a:solidFill>
                <a:round/>
                <a:headEnd/>
                <a:tailEnd/>
              </a:ln>
              <a:effectLst/>
            </p:spPr>
            <p:txBody>
              <a:bodyPr wrap="none" anchor="ctr"/>
              <a:lstStyle/>
              <a:p>
                <a:pPr>
                  <a:defRPr/>
                </a:pPr>
                <a:endParaRPr lang="en-US"/>
              </a:p>
            </p:txBody>
          </p:sp>
        </p:grpSp>
      </p:grpSp>
      <p:grpSp>
        <p:nvGrpSpPr>
          <p:cNvPr id="7" name="Group 72"/>
          <p:cNvGrpSpPr>
            <a:grpSpLocks/>
          </p:cNvGrpSpPr>
          <p:nvPr/>
        </p:nvGrpSpPr>
        <p:grpSpPr bwMode="auto">
          <a:xfrm>
            <a:off x="2519363" y="4800600"/>
            <a:ext cx="3043237" cy="533400"/>
            <a:chOff x="1680" y="2688"/>
            <a:chExt cx="1824" cy="336"/>
          </a:xfrm>
        </p:grpSpPr>
        <p:sp>
          <p:nvSpPr>
            <p:cNvPr id="16416" name="Rectangle 34"/>
            <p:cNvSpPr>
              <a:spLocks noChangeArrowheads="1"/>
            </p:cNvSpPr>
            <p:nvPr/>
          </p:nvSpPr>
          <p:spPr bwMode="auto">
            <a:xfrm>
              <a:off x="1680" y="2688"/>
              <a:ext cx="1296" cy="336"/>
            </a:xfrm>
            <a:prstGeom prst="rect">
              <a:avLst/>
            </a:prstGeom>
            <a:noFill/>
            <a:ln w="25400">
              <a:noFill/>
              <a:miter lim="800000"/>
              <a:headEnd/>
              <a:tailEnd/>
            </a:ln>
          </p:spPr>
          <p:txBody>
            <a:bodyPr/>
            <a:lstStyle/>
            <a:p>
              <a:pPr defTabSz="196850"/>
              <a:r>
                <a:rPr lang="en-GB" altLang="en-GB" sz="1400" dirty="0" smtClean="0">
                  <a:solidFill>
                    <a:schemeClr val="tx2"/>
                  </a:solidFill>
                  <a:effectLst/>
                  <a:latin typeface="Arial" charset="0"/>
                </a:rPr>
                <a:t>S</a:t>
              </a:r>
              <a:r>
                <a:rPr lang="en-US" sz="1400" dirty="0" err="1" smtClean="0"/>
                <a:t>écurité</a:t>
              </a:r>
              <a:r>
                <a:rPr lang="en-US" sz="1400" dirty="0" smtClean="0"/>
                <a:t> </a:t>
              </a:r>
              <a:r>
                <a:rPr lang="en-US" sz="1400" dirty="0" err="1" smtClean="0"/>
                <a:t>alimentaire</a:t>
              </a:r>
              <a:r>
                <a:rPr lang="en-US" sz="1400" dirty="0" smtClean="0"/>
                <a:t> et nutrition</a:t>
              </a:r>
              <a:r>
                <a:rPr lang="en-GB" altLang="en-GB" sz="1400" dirty="0" smtClean="0">
                  <a:solidFill>
                    <a:schemeClr val="tx2"/>
                  </a:solidFill>
                  <a:effectLst/>
                  <a:latin typeface="Arial" charset="0"/>
                </a:rPr>
                <a:t> </a:t>
              </a:r>
              <a:endParaRPr lang="en-GB" altLang="en-GB" sz="1400" dirty="0">
                <a:solidFill>
                  <a:schemeClr val="tx2"/>
                </a:solidFill>
                <a:effectLst/>
                <a:latin typeface="Arial" charset="0"/>
              </a:endParaRPr>
            </a:p>
          </p:txBody>
        </p:sp>
        <p:sp>
          <p:nvSpPr>
            <p:cNvPr id="16417" name="Rectangle 38"/>
            <p:cNvSpPr>
              <a:spLocks noChangeArrowheads="1"/>
            </p:cNvSpPr>
            <p:nvPr/>
          </p:nvSpPr>
          <p:spPr bwMode="auto">
            <a:xfrm>
              <a:off x="1680" y="2688"/>
              <a:ext cx="1344" cy="336"/>
            </a:xfrm>
            <a:prstGeom prst="rect">
              <a:avLst/>
            </a:prstGeom>
            <a:noFill/>
            <a:ln w="25400">
              <a:solidFill>
                <a:srgbClr val="FF0000"/>
              </a:solidFill>
              <a:miter lim="800000"/>
              <a:headEnd/>
              <a:tailEnd/>
            </a:ln>
          </p:spPr>
          <p:txBody>
            <a:bodyPr/>
            <a:lstStyle/>
            <a:p>
              <a:pPr defTabSz="196850"/>
              <a:endParaRPr lang="en-GB" altLang="en-GB" sz="2000">
                <a:solidFill>
                  <a:schemeClr val="tx2"/>
                </a:solidFill>
                <a:effectLst/>
                <a:latin typeface="Arial" charset="0"/>
              </a:endParaRPr>
            </a:p>
          </p:txBody>
        </p:sp>
        <p:sp>
          <p:nvSpPr>
            <p:cNvPr id="20529" name="AutoShape 49"/>
            <p:cNvSpPr>
              <a:spLocks noChangeArrowheads="1"/>
            </p:cNvSpPr>
            <p:nvPr/>
          </p:nvSpPr>
          <p:spPr bwMode="auto">
            <a:xfrm rot="-5400333">
              <a:off x="2977" y="2786"/>
              <a:ext cx="333" cy="144"/>
            </a:xfrm>
            <a:prstGeom prst="triangle">
              <a:avLst>
                <a:gd name="adj" fmla="val 50000"/>
              </a:avLst>
            </a:prstGeom>
            <a:solidFill>
              <a:srgbClr val="FF0000"/>
            </a:solidFill>
            <a:ln w="25400">
              <a:solidFill>
                <a:schemeClr val="bg1"/>
              </a:solidFill>
              <a:miter lim="800000"/>
              <a:headEnd/>
              <a:tailEnd/>
            </a:ln>
            <a:effectLst/>
          </p:spPr>
          <p:txBody>
            <a:bodyPr wrap="none" anchor="ctr"/>
            <a:lstStyle/>
            <a:p>
              <a:pPr>
                <a:defRPr/>
              </a:pPr>
              <a:endParaRPr lang="en-US"/>
            </a:p>
          </p:txBody>
        </p:sp>
        <p:sp>
          <p:nvSpPr>
            <p:cNvPr id="20539" name="Line 59"/>
            <p:cNvSpPr>
              <a:spLocks noChangeShapeType="1"/>
            </p:cNvSpPr>
            <p:nvPr/>
          </p:nvSpPr>
          <p:spPr bwMode="auto">
            <a:xfrm>
              <a:off x="3216" y="2832"/>
              <a:ext cx="288" cy="0"/>
            </a:xfrm>
            <a:prstGeom prst="line">
              <a:avLst/>
            </a:prstGeom>
            <a:noFill/>
            <a:ln w="25400">
              <a:solidFill>
                <a:schemeClr val="tx1"/>
              </a:solidFill>
              <a:round/>
              <a:headEnd/>
              <a:tailEnd/>
            </a:ln>
            <a:effectLst/>
          </p:spPr>
          <p:txBody>
            <a:bodyPr wrap="none" anchor="ctr"/>
            <a:lstStyle/>
            <a:p>
              <a:pPr>
                <a:defRPr/>
              </a:pPr>
              <a:endParaRPr lang="en-US"/>
            </a:p>
          </p:txBody>
        </p:sp>
      </p:grpSp>
      <p:grpSp>
        <p:nvGrpSpPr>
          <p:cNvPr id="8" name="Group 69"/>
          <p:cNvGrpSpPr>
            <a:grpSpLocks/>
          </p:cNvGrpSpPr>
          <p:nvPr/>
        </p:nvGrpSpPr>
        <p:grpSpPr bwMode="auto">
          <a:xfrm>
            <a:off x="2519363" y="5486400"/>
            <a:ext cx="3043237" cy="533400"/>
            <a:chOff x="1680" y="3120"/>
            <a:chExt cx="1824" cy="336"/>
          </a:xfrm>
        </p:grpSpPr>
        <p:sp>
          <p:nvSpPr>
            <p:cNvPr id="16412" name="Rectangle 35"/>
            <p:cNvSpPr>
              <a:spLocks noChangeArrowheads="1"/>
            </p:cNvSpPr>
            <p:nvPr/>
          </p:nvSpPr>
          <p:spPr bwMode="auto">
            <a:xfrm>
              <a:off x="1680" y="3120"/>
              <a:ext cx="1200" cy="336"/>
            </a:xfrm>
            <a:prstGeom prst="rect">
              <a:avLst/>
            </a:prstGeom>
            <a:noFill/>
            <a:ln w="25400">
              <a:noFill/>
              <a:miter lim="800000"/>
              <a:headEnd/>
              <a:tailEnd/>
            </a:ln>
          </p:spPr>
          <p:txBody>
            <a:bodyPr/>
            <a:lstStyle/>
            <a:p>
              <a:pPr defTabSz="196850"/>
              <a:r>
                <a:rPr lang="en-GB" altLang="en-GB" sz="1400" dirty="0" err="1" smtClean="0">
                  <a:solidFill>
                    <a:schemeClr val="tx2"/>
                  </a:solidFill>
                  <a:effectLst/>
                  <a:latin typeface="+mj-lt"/>
                </a:rPr>
                <a:t>Abris</a:t>
              </a:r>
              <a:r>
                <a:rPr lang="en-GB" altLang="en-GB" sz="1400" dirty="0" smtClean="0">
                  <a:solidFill>
                    <a:schemeClr val="tx2"/>
                  </a:solidFill>
                  <a:effectLst/>
                  <a:latin typeface="+mj-lt"/>
                </a:rPr>
                <a:t>, habitat et articles non </a:t>
              </a:r>
              <a:r>
                <a:rPr lang="en-GB" altLang="en-GB" sz="1400" dirty="0" err="1" smtClean="0">
                  <a:solidFill>
                    <a:schemeClr val="tx2"/>
                  </a:solidFill>
                  <a:effectLst/>
                  <a:latin typeface="+mj-lt"/>
                </a:rPr>
                <a:t>alimentaires</a:t>
              </a:r>
              <a:endParaRPr lang="en-GB" altLang="en-GB" sz="1400" dirty="0">
                <a:solidFill>
                  <a:schemeClr val="tx2"/>
                </a:solidFill>
                <a:effectLst/>
                <a:latin typeface="+mj-lt"/>
              </a:endParaRPr>
            </a:p>
          </p:txBody>
        </p:sp>
        <p:sp>
          <p:nvSpPr>
            <p:cNvPr id="16413" name="Rectangle 39"/>
            <p:cNvSpPr>
              <a:spLocks noChangeArrowheads="1"/>
            </p:cNvSpPr>
            <p:nvPr/>
          </p:nvSpPr>
          <p:spPr bwMode="auto">
            <a:xfrm>
              <a:off x="1680" y="3120"/>
              <a:ext cx="1344" cy="336"/>
            </a:xfrm>
            <a:prstGeom prst="rect">
              <a:avLst/>
            </a:prstGeom>
            <a:noFill/>
            <a:ln w="25400">
              <a:solidFill>
                <a:srgbClr val="FF0000"/>
              </a:solidFill>
              <a:miter lim="800000"/>
              <a:headEnd/>
              <a:tailEnd/>
            </a:ln>
          </p:spPr>
          <p:txBody>
            <a:bodyPr/>
            <a:lstStyle/>
            <a:p>
              <a:pPr defTabSz="196850"/>
              <a:endParaRPr lang="en-GB" altLang="en-GB" sz="2000">
                <a:solidFill>
                  <a:schemeClr val="tx2"/>
                </a:solidFill>
                <a:effectLst/>
                <a:latin typeface="Arial" charset="0"/>
              </a:endParaRPr>
            </a:p>
          </p:txBody>
        </p:sp>
        <p:sp>
          <p:nvSpPr>
            <p:cNvPr id="20534" name="AutoShape 54"/>
            <p:cNvSpPr>
              <a:spLocks noChangeArrowheads="1"/>
            </p:cNvSpPr>
            <p:nvPr/>
          </p:nvSpPr>
          <p:spPr bwMode="auto">
            <a:xfrm rot="-5400333">
              <a:off x="2977" y="3215"/>
              <a:ext cx="333" cy="144"/>
            </a:xfrm>
            <a:prstGeom prst="triangle">
              <a:avLst>
                <a:gd name="adj" fmla="val 50000"/>
              </a:avLst>
            </a:prstGeom>
            <a:solidFill>
              <a:srgbClr val="FF0000"/>
            </a:solidFill>
            <a:ln w="25400">
              <a:solidFill>
                <a:schemeClr val="bg1"/>
              </a:solidFill>
              <a:miter lim="800000"/>
              <a:headEnd/>
              <a:tailEnd/>
            </a:ln>
            <a:effectLst/>
          </p:spPr>
          <p:txBody>
            <a:bodyPr wrap="none" anchor="ctr"/>
            <a:lstStyle/>
            <a:p>
              <a:pPr>
                <a:defRPr/>
              </a:pPr>
              <a:endParaRPr lang="en-US"/>
            </a:p>
          </p:txBody>
        </p:sp>
        <p:sp>
          <p:nvSpPr>
            <p:cNvPr id="20540" name="Line 60"/>
            <p:cNvSpPr>
              <a:spLocks noChangeShapeType="1"/>
            </p:cNvSpPr>
            <p:nvPr/>
          </p:nvSpPr>
          <p:spPr bwMode="auto">
            <a:xfrm>
              <a:off x="3216" y="3264"/>
              <a:ext cx="288" cy="0"/>
            </a:xfrm>
            <a:prstGeom prst="line">
              <a:avLst/>
            </a:prstGeom>
            <a:noFill/>
            <a:ln w="25400">
              <a:solidFill>
                <a:schemeClr val="tx1"/>
              </a:solidFill>
              <a:round/>
              <a:headEnd/>
              <a:tailEnd/>
            </a:ln>
            <a:effectLst/>
          </p:spPr>
          <p:txBody>
            <a:bodyPr wrap="none" anchor="ctr"/>
            <a:lstStyle/>
            <a:p>
              <a:pPr>
                <a:defRPr/>
              </a:pPr>
              <a:endParaRPr lang="en-US"/>
            </a:p>
          </p:txBody>
        </p:sp>
      </p:grpSp>
      <p:grpSp>
        <p:nvGrpSpPr>
          <p:cNvPr id="9" name="Group 70"/>
          <p:cNvGrpSpPr>
            <a:grpSpLocks/>
          </p:cNvGrpSpPr>
          <p:nvPr/>
        </p:nvGrpSpPr>
        <p:grpSpPr bwMode="auto">
          <a:xfrm>
            <a:off x="2519363" y="6172200"/>
            <a:ext cx="3043237" cy="533400"/>
            <a:chOff x="1680" y="3552"/>
            <a:chExt cx="1824" cy="336"/>
          </a:xfrm>
        </p:grpSpPr>
        <p:sp>
          <p:nvSpPr>
            <p:cNvPr id="16408" name="Rectangle 36"/>
            <p:cNvSpPr>
              <a:spLocks noChangeArrowheads="1"/>
            </p:cNvSpPr>
            <p:nvPr/>
          </p:nvSpPr>
          <p:spPr bwMode="auto">
            <a:xfrm>
              <a:off x="1680" y="3552"/>
              <a:ext cx="1056" cy="336"/>
            </a:xfrm>
            <a:prstGeom prst="rect">
              <a:avLst/>
            </a:prstGeom>
            <a:noFill/>
            <a:ln w="25400">
              <a:noFill/>
              <a:miter lim="800000"/>
              <a:headEnd/>
              <a:tailEnd/>
            </a:ln>
          </p:spPr>
          <p:txBody>
            <a:bodyPr/>
            <a:lstStyle/>
            <a:p>
              <a:pPr defTabSz="196850"/>
              <a:r>
                <a:rPr lang="en-GB" altLang="en-GB" sz="1400" dirty="0" smtClean="0">
                  <a:solidFill>
                    <a:schemeClr val="tx2"/>
                  </a:solidFill>
                  <a:effectLst/>
                  <a:latin typeface="Arial" charset="0"/>
                </a:rPr>
                <a:t>Action sanitaire</a:t>
              </a:r>
              <a:endParaRPr lang="en-GB" altLang="en-GB" sz="1400" dirty="0">
                <a:solidFill>
                  <a:schemeClr val="tx2"/>
                </a:solidFill>
                <a:effectLst/>
                <a:latin typeface="Arial" charset="0"/>
              </a:endParaRPr>
            </a:p>
          </p:txBody>
        </p:sp>
        <p:sp>
          <p:nvSpPr>
            <p:cNvPr id="16409" name="Rectangle 40"/>
            <p:cNvSpPr>
              <a:spLocks noChangeArrowheads="1"/>
            </p:cNvSpPr>
            <p:nvPr/>
          </p:nvSpPr>
          <p:spPr bwMode="auto">
            <a:xfrm>
              <a:off x="1680" y="3552"/>
              <a:ext cx="1344" cy="336"/>
            </a:xfrm>
            <a:prstGeom prst="rect">
              <a:avLst/>
            </a:prstGeom>
            <a:noFill/>
            <a:ln w="25400">
              <a:solidFill>
                <a:srgbClr val="FF0000"/>
              </a:solidFill>
              <a:miter lim="800000"/>
              <a:headEnd/>
              <a:tailEnd/>
            </a:ln>
          </p:spPr>
          <p:txBody>
            <a:bodyPr/>
            <a:lstStyle/>
            <a:p>
              <a:pPr defTabSz="196850"/>
              <a:endParaRPr lang="en-GB" altLang="en-GB" sz="2000">
                <a:solidFill>
                  <a:schemeClr val="tx2"/>
                </a:solidFill>
                <a:effectLst/>
                <a:latin typeface="Arial" charset="0"/>
              </a:endParaRPr>
            </a:p>
          </p:txBody>
        </p:sp>
        <p:sp>
          <p:nvSpPr>
            <p:cNvPr id="20533" name="AutoShape 53"/>
            <p:cNvSpPr>
              <a:spLocks noChangeArrowheads="1"/>
            </p:cNvSpPr>
            <p:nvPr/>
          </p:nvSpPr>
          <p:spPr bwMode="auto">
            <a:xfrm rot="-5400333">
              <a:off x="2977" y="3650"/>
              <a:ext cx="333" cy="144"/>
            </a:xfrm>
            <a:prstGeom prst="triangle">
              <a:avLst>
                <a:gd name="adj" fmla="val 50000"/>
              </a:avLst>
            </a:prstGeom>
            <a:solidFill>
              <a:srgbClr val="FF0000"/>
            </a:solidFill>
            <a:ln w="25400">
              <a:solidFill>
                <a:schemeClr val="bg1"/>
              </a:solidFill>
              <a:miter lim="800000"/>
              <a:headEnd/>
              <a:tailEnd/>
            </a:ln>
            <a:effectLst/>
          </p:spPr>
          <p:txBody>
            <a:bodyPr wrap="none" anchor="ctr"/>
            <a:lstStyle/>
            <a:p>
              <a:pPr>
                <a:defRPr/>
              </a:pPr>
              <a:endParaRPr lang="en-US"/>
            </a:p>
          </p:txBody>
        </p:sp>
        <p:sp>
          <p:nvSpPr>
            <p:cNvPr id="20541" name="Line 61"/>
            <p:cNvSpPr>
              <a:spLocks noChangeShapeType="1"/>
            </p:cNvSpPr>
            <p:nvPr/>
          </p:nvSpPr>
          <p:spPr bwMode="auto">
            <a:xfrm>
              <a:off x="3216" y="3744"/>
              <a:ext cx="288" cy="0"/>
            </a:xfrm>
            <a:prstGeom prst="line">
              <a:avLst/>
            </a:prstGeom>
            <a:noFill/>
            <a:ln w="25400">
              <a:solidFill>
                <a:schemeClr val="tx1"/>
              </a:solidFill>
              <a:round/>
              <a:headEnd/>
              <a:tailEnd/>
            </a:ln>
            <a:effectLst/>
          </p:spPr>
          <p:txBody>
            <a:bodyPr wrap="none" anchor="ctr"/>
            <a:lstStyle/>
            <a:p>
              <a:pPr>
                <a:defRPr/>
              </a:pPr>
              <a:endParaRPr lang="en-US"/>
            </a:p>
          </p:txBody>
        </p:sp>
      </p:grpSp>
      <p:sp>
        <p:nvSpPr>
          <p:cNvPr id="16402" name="Rectangle 32"/>
          <p:cNvSpPr>
            <a:spLocks noChangeArrowheads="1"/>
          </p:cNvSpPr>
          <p:nvPr/>
        </p:nvSpPr>
        <p:spPr bwMode="auto">
          <a:xfrm>
            <a:off x="2743200" y="3505200"/>
            <a:ext cx="1905000" cy="533400"/>
          </a:xfrm>
          <a:prstGeom prst="rect">
            <a:avLst/>
          </a:prstGeom>
          <a:noFill/>
          <a:ln w="25400">
            <a:noFill/>
            <a:miter lim="800000"/>
            <a:headEnd/>
            <a:tailEnd/>
          </a:ln>
        </p:spPr>
        <p:txBody>
          <a:bodyPr/>
          <a:lstStyle/>
          <a:p>
            <a:pPr defTabSz="196850"/>
            <a:r>
              <a:rPr lang="en-GB" altLang="en-GB" sz="1400" dirty="0" smtClean="0">
                <a:solidFill>
                  <a:schemeClr val="tx2"/>
                </a:solidFill>
                <a:effectLst/>
                <a:latin typeface="Arial" charset="0"/>
              </a:rPr>
              <a:t>Standards </a:t>
            </a:r>
            <a:r>
              <a:rPr lang="en-GB" altLang="en-GB" sz="1400" dirty="0" err="1" smtClean="0">
                <a:solidFill>
                  <a:schemeClr val="tx2"/>
                </a:solidFill>
                <a:effectLst/>
                <a:latin typeface="Arial" charset="0"/>
              </a:rPr>
              <a:t>essentiels</a:t>
            </a:r>
            <a:endParaRPr lang="en-GB" altLang="en-GB" sz="1400" dirty="0">
              <a:solidFill>
                <a:schemeClr val="tx2"/>
              </a:solidFill>
              <a:effectLst/>
              <a:latin typeface="Arial" charset="0"/>
            </a:endParaRPr>
          </a:p>
        </p:txBody>
      </p:sp>
      <p:grpSp>
        <p:nvGrpSpPr>
          <p:cNvPr id="10" name="Group 66"/>
          <p:cNvGrpSpPr>
            <a:grpSpLocks/>
          </p:cNvGrpSpPr>
          <p:nvPr/>
        </p:nvGrpSpPr>
        <p:grpSpPr bwMode="auto">
          <a:xfrm>
            <a:off x="2519363" y="3505200"/>
            <a:ext cx="3043237" cy="533400"/>
            <a:chOff x="1680" y="1824"/>
            <a:chExt cx="1824" cy="336"/>
          </a:xfrm>
        </p:grpSpPr>
        <p:sp>
          <p:nvSpPr>
            <p:cNvPr id="16406" name="Rectangle 31"/>
            <p:cNvSpPr>
              <a:spLocks noChangeArrowheads="1"/>
            </p:cNvSpPr>
            <p:nvPr/>
          </p:nvSpPr>
          <p:spPr bwMode="auto">
            <a:xfrm>
              <a:off x="1680" y="1824"/>
              <a:ext cx="1344" cy="336"/>
            </a:xfrm>
            <a:prstGeom prst="rect">
              <a:avLst/>
            </a:prstGeom>
            <a:noFill/>
            <a:ln w="25400">
              <a:solidFill>
                <a:srgbClr val="FF0000"/>
              </a:solidFill>
              <a:miter lim="800000"/>
              <a:headEnd/>
              <a:tailEnd/>
            </a:ln>
          </p:spPr>
          <p:txBody>
            <a:bodyPr/>
            <a:lstStyle/>
            <a:p>
              <a:pPr defTabSz="196850"/>
              <a:endParaRPr lang="en-GB" altLang="en-GB" sz="2000">
                <a:solidFill>
                  <a:schemeClr val="tx2"/>
                </a:solidFill>
                <a:effectLst/>
                <a:latin typeface="Arial" charset="0"/>
              </a:endParaRPr>
            </a:p>
          </p:txBody>
        </p:sp>
        <p:sp>
          <p:nvSpPr>
            <p:cNvPr id="49" name="Line 57"/>
            <p:cNvSpPr>
              <a:spLocks noChangeShapeType="1"/>
            </p:cNvSpPr>
            <p:nvPr/>
          </p:nvSpPr>
          <p:spPr bwMode="auto">
            <a:xfrm>
              <a:off x="3024" y="2016"/>
              <a:ext cx="480" cy="0"/>
            </a:xfrm>
            <a:prstGeom prst="line">
              <a:avLst/>
            </a:prstGeom>
            <a:noFill/>
            <a:ln w="25400">
              <a:solidFill>
                <a:schemeClr val="tx1"/>
              </a:solidFill>
              <a:round/>
              <a:headEnd/>
              <a:tailEnd/>
            </a:ln>
            <a:effectLst/>
          </p:spPr>
          <p:txBody>
            <a:bodyPr wrap="none" anchor="ctr"/>
            <a:lstStyle/>
            <a:p>
              <a:pPr>
                <a:defRPr/>
              </a:pPr>
              <a:endParaRPr lang="en-US"/>
            </a:p>
          </p:txBody>
        </p:sp>
      </p:grpSp>
      <p:sp>
        <p:nvSpPr>
          <p:cNvPr id="16404" name="Rectangle 32"/>
          <p:cNvSpPr>
            <a:spLocks noChangeArrowheads="1"/>
          </p:cNvSpPr>
          <p:nvPr/>
        </p:nvSpPr>
        <p:spPr bwMode="auto">
          <a:xfrm>
            <a:off x="2819400" y="2971800"/>
            <a:ext cx="1905000" cy="533400"/>
          </a:xfrm>
          <a:prstGeom prst="rect">
            <a:avLst/>
          </a:prstGeom>
          <a:noFill/>
          <a:ln w="25400">
            <a:noFill/>
            <a:miter lim="800000"/>
            <a:headEnd/>
            <a:tailEnd/>
          </a:ln>
        </p:spPr>
        <p:txBody>
          <a:bodyPr/>
          <a:lstStyle/>
          <a:p>
            <a:pPr defTabSz="196850"/>
            <a:r>
              <a:rPr lang="en-GB" altLang="en-GB" sz="1400" dirty="0" smtClean="0">
                <a:solidFill>
                  <a:schemeClr val="tx2"/>
                </a:solidFill>
                <a:effectLst/>
                <a:latin typeface="Arial" charset="0"/>
              </a:rPr>
              <a:t>Les </a:t>
            </a:r>
            <a:r>
              <a:rPr lang="en-GB" altLang="en-GB" sz="1400" dirty="0" err="1" smtClean="0">
                <a:solidFill>
                  <a:schemeClr val="tx2"/>
                </a:solidFill>
                <a:effectLst/>
                <a:latin typeface="Arial" charset="0"/>
              </a:rPr>
              <a:t>principes</a:t>
            </a:r>
            <a:r>
              <a:rPr lang="en-GB" altLang="en-GB" sz="1400" dirty="0" smtClean="0">
                <a:solidFill>
                  <a:schemeClr val="tx2"/>
                </a:solidFill>
                <a:effectLst/>
                <a:latin typeface="Arial" charset="0"/>
              </a:rPr>
              <a:t> de protection</a:t>
            </a:r>
            <a:endParaRPr lang="en-GB" altLang="en-GB" sz="1400" dirty="0">
              <a:solidFill>
                <a:schemeClr val="tx2"/>
              </a:solidFill>
              <a:effectLst/>
              <a:latin typeface="Arial" charset="0"/>
            </a:endParaRPr>
          </a:p>
        </p:txBody>
      </p:sp>
      <p:sp>
        <p:nvSpPr>
          <p:cNvPr id="51" name="Rectangle 6"/>
          <p:cNvSpPr>
            <a:spLocks noChangeArrowheads="1"/>
          </p:cNvSpPr>
          <p:nvPr/>
        </p:nvSpPr>
        <p:spPr bwMode="auto">
          <a:xfrm>
            <a:off x="5867400" y="3581400"/>
            <a:ext cx="3048000" cy="609600"/>
          </a:xfrm>
          <a:prstGeom prst="rect">
            <a:avLst/>
          </a:prstGeom>
          <a:noFill/>
          <a:ln w="12700">
            <a:noFill/>
            <a:miter lim="800000"/>
            <a:headEnd/>
            <a:tailEnd/>
          </a:ln>
        </p:spPr>
        <p:txBody>
          <a:bodyPr/>
          <a:lstStyle/>
          <a:p>
            <a:pPr defTabSz="196850"/>
            <a:r>
              <a:rPr lang="fr-CH" altLang="en-GB" sz="2000" dirty="0">
                <a:solidFill>
                  <a:srgbClr val="FF0000"/>
                </a:solidFill>
                <a:effectLst/>
                <a:latin typeface="Arial" charset="0"/>
              </a:rPr>
              <a:t>•	</a:t>
            </a:r>
            <a:r>
              <a:rPr lang="fr-CH" altLang="en-GB" sz="2000" b="1" dirty="0" smtClean="0">
                <a:effectLst/>
                <a:latin typeface="Arial" charset="0"/>
              </a:rPr>
              <a:t>Actions clés</a:t>
            </a:r>
            <a:endParaRPr lang="en-US" altLang="en-GB" sz="2000" b="1" dirty="0">
              <a:solidFill>
                <a:schemeClr val="tx2"/>
              </a:solidFill>
              <a:effectLst/>
              <a:latin typeface="Arial" charset="0"/>
            </a:endParaRPr>
          </a:p>
          <a:p>
            <a:pPr defTabSz="196850"/>
            <a:endParaRPr lang="en-GB" altLang="en-GB" sz="2000" b="1" dirty="0">
              <a:solidFill>
                <a:schemeClr val="tx2"/>
              </a:solidFill>
              <a:effectLst/>
              <a:latin typeface="Arial"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Messages </a:t>
            </a:r>
            <a:r>
              <a:rPr lang="en-US" dirty="0" err="1"/>
              <a:t>Clés</a:t>
            </a:r>
            <a:r>
              <a:rPr lang="en-US" dirty="0"/>
              <a:t> (suite)</a:t>
            </a:r>
          </a:p>
        </p:txBody>
      </p:sp>
      <p:sp>
        <p:nvSpPr>
          <p:cNvPr id="3" name="Content Placeholder 2"/>
          <p:cNvSpPr>
            <a:spLocks noGrp="1"/>
          </p:cNvSpPr>
          <p:nvPr>
            <p:ph idx="1"/>
          </p:nvPr>
        </p:nvSpPr>
        <p:spPr/>
        <p:txBody>
          <a:bodyPr>
            <a:normAutofit/>
          </a:bodyPr>
          <a:lstStyle/>
          <a:p>
            <a:pPr lvl="0"/>
            <a:r>
              <a:rPr lang="fr-FR" dirty="0" smtClean="0"/>
              <a:t>L’arbre à problème peut être un bon outil pour analyser &amp; comprendre les problèmes pour le moyen et long termes</a:t>
            </a:r>
            <a:r>
              <a:rPr lang="fr-FR" dirty="0"/>
              <a:t>. </a:t>
            </a:r>
            <a:r>
              <a:rPr lang="fr-FR" dirty="0" smtClean="0"/>
              <a:t>L’énoncé du problème central doit être défini avec attention: il </a:t>
            </a:r>
            <a:r>
              <a:rPr lang="fr-FR" dirty="0"/>
              <a:t>devrait être lié </a:t>
            </a:r>
            <a:r>
              <a:rPr lang="fr-FR" dirty="0" smtClean="0"/>
              <a:t>à la situation, pas trop général; il ne devrait pas être l’absence d’une solution; &amp; il doit dire Qui, Quoi, Où. </a:t>
            </a:r>
          </a:p>
          <a:p>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Objectif</a:t>
            </a:r>
            <a:endParaRPr lang="en-US" dirty="0"/>
          </a:p>
        </p:txBody>
      </p:sp>
      <p:sp>
        <p:nvSpPr>
          <p:cNvPr id="3" name="Content Placeholder 2"/>
          <p:cNvSpPr>
            <a:spLocks noGrp="1"/>
          </p:cNvSpPr>
          <p:nvPr>
            <p:ph idx="1"/>
          </p:nvPr>
        </p:nvSpPr>
        <p:spPr/>
        <p:txBody>
          <a:bodyPr/>
          <a:lstStyle/>
          <a:p>
            <a:pPr lvl="0"/>
            <a:r>
              <a:rPr lang="fr-FR" sz="4400" dirty="0" smtClean="0"/>
              <a:t>Pratiquer l’analyse des lacunes &amp; l’analyse des capacités pour décider des problèmes auxquels répondre.  </a:t>
            </a:r>
          </a:p>
          <a:p>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Exercice</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fr-FR" sz="3600" dirty="0" smtClean="0"/>
              <a:t>En utilisant les documents d’analyse des capacités et d’analyse des lacunes, révisez la matrice de priorités et décidez sur quels problèmes vous voulez vous concentrer</a:t>
            </a:r>
          </a:p>
          <a:p>
            <a:endParaRPr lang="fr-FR" sz="3600" dirty="0" smtClean="0"/>
          </a:p>
          <a:p>
            <a:r>
              <a:rPr lang="fr-FR" sz="3600" dirty="0" smtClean="0"/>
              <a:t>Soyez prêts à défendre vos choix</a:t>
            </a:r>
            <a:endParaRPr lang="fr-FR" sz="3600"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Travaux</a:t>
            </a:r>
            <a:r>
              <a:rPr lang="en-US" dirty="0" smtClean="0"/>
              <a:t> en </a:t>
            </a:r>
            <a:r>
              <a:rPr lang="en-US" dirty="0" err="1" smtClean="0"/>
              <a:t>paires</a:t>
            </a:r>
            <a:endParaRPr lang="en-US" dirty="0"/>
          </a:p>
        </p:txBody>
      </p:sp>
      <p:sp>
        <p:nvSpPr>
          <p:cNvPr id="3" name="Content Placeholder 2"/>
          <p:cNvSpPr>
            <a:spLocks noGrp="1"/>
          </p:cNvSpPr>
          <p:nvPr>
            <p:ph idx="1"/>
          </p:nvPr>
        </p:nvSpPr>
        <p:spPr/>
        <p:txBody>
          <a:bodyPr>
            <a:normAutofit/>
          </a:bodyPr>
          <a:lstStyle/>
          <a:p>
            <a:r>
              <a:rPr lang="fr-FR" sz="4400" dirty="0" smtClean="0"/>
              <a:t>En paires discutez des leçons apprises basées sur votre expérience de la coordination dans les urgences</a:t>
            </a:r>
            <a:endParaRPr lang="fr-FR" sz="4400"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 </a:t>
            </a:r>
            <a:r>
              <a:rPr lang="en-US" dirty="0" err="1" smtClean="0"/>
              <a:t>Clés</a:t>
            </a:r>
            <a:endParaRPr lang="en-US" dirty="0"/>
          </a:p>
        </p:txBody>
      </p:sp>
      <p:sp>
        <p:nvSpPr>
          <p:cNvPr id="3" name="Content Placeholder 2"/>
          <p:cNvSpPr>
            <a:spLocks noGrp="1"/>
          </p:cNvSpPr>
          <p:nvPr>
            <p:ph idx="1"/>
          </p:nvPr>
        </p:nvSpPr>
        <p:spPr/>
        <p:txBody>
          <a:bodyPr>
            <a:normAutofit fontScale="85000" lnSpcReduction="10000"/>
          </a:bodyPr>
          <a:lstStyle/>
          <a:p>
            <a:pPr lvl="0"/>
            <a:r>
              <a:rPr lang="fr-FR" dirty="0" smtClean="0"/>
              <a:t>Il n’est pas nécessaire de répondre à tous les problèmes identifiés à travers l’analyse des problèmes car d’autres agences peuvent en faire une partie, &amp; il se peut que nous n’ayons pas la capacité d’y répondre efficacement.</a:t>
            </a:r>
          </a:p>
          <a:p>
            <a:pPr lvl="0"/>
            <a:r>
              <a:rPr lang="fr-FR" dirty="0" smtClean="0"/>
              <a:t>S’il y a un besoin essentiel non couvert &amp; nous n’avons pas la capacité d’y répondre correctement, nous devons alors faire le plaidoyer pour que quelqu'un d’autre y réponde plutôt que de mal le faire.</a:t>
            </a:r>
          </a:p>
          <a:p>
            <a:pPr lvl="0"/>
            <a:r>
              <a:rPr lang="fr-FR" dirty="0" smtClean="0"/>
              <a:t>L’analyse des lacunes nous dit ce que les autres agences font et nous aide a ajuster notre ciblage.</a:t>
            </a:r>
          </a:p>
          <a:p>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Messages </a:t>
            </a:r>
            <a:r>
              <a:rPr lang="en-US" dirty="0" err="1"/>
              <a:t>Clés</a:t>
            </a:r>
            <a:endParaRPr lang="en-US" dirty="0"/>
          </a:p>
        </p:txBody>
      </p:sp>
      <p:sp>
        <p:nvSpPr>
          <p:cNvPr id="3" name="Content Placeholder 2"/>
          <p:cNvSpPr>
            <a:spLocks noGrp="1"/>
          </p:cNvSpPr>
          <p:nvPr>
            <p:ph idx="1"/>
          </p:nvPr>
        </p:nvSpPr>
        <p:spPr/>
        <p:txBody>
          <a:bodyPr>
            <a:normAutofit fontScale="92500" lnSpcReduction="20000"/>
          </a:bodyPr>
          <a:lstStyle/>
          <a:p>
            <a:pPr lvl="0"/>
            <a:r>
              <a:rPr lang="fr-FR" dirty="0" smtClean="0"/>
              <a:t>Nous ne devons pas retarder la réponse aux besoins urgents et essentiels à cause de lacunes dans  l’information.</a:t>
            </a:r>
          </a:p>
          <a:p>
            <a:pPr lvl="0"/>
            <a:r>
              <a:rPr lang="fr-FR" dirty="0" smtClean="0"/>
              <a:t>L’analyse des lacunes et les décisions de programmation doivent être régulièrement révisées sur la base des changements dans le contexte.  </a:t>
            </a:r>
          </a:p>
          <a:p>
            <a:r>
              <a:rPr lang="fr-FR" dirty="0" smtClean="0"/>
              <a:t>L’analyse des capacités nous dit ce que sont nos forces et nos faiblesses, et ceci doit nous guider pour la décision des secteurs dans lesquels on intervient.</a:t>
            </a:r>
            <a:endParaRPr lang="fr-FR"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Ecriture</a:t>
            </a:r>
            <a:r>
              <a:rPr lang="en-US" dirty="0" smtClean="0"/>
              <a:t> de proposition </a:t>
            </a:r>
            <a:r>
              <a:rPr lang="en-US" dirty="0" err="1" smtClean="0"/>
              <a:t>d’urgence</a:t>
            </a:r>
            <a:r>
              <a:rPr lang="en-US" dirty="0" smtClean="0"/>
              <a:t>: </a:t>
            </a:r>
            <a:r>
              <a:rPr lang="en-US" dirty="0" err="1" smtClean="0"/>
              <a:t>Objectif</a:t>
            </a:r>
            <a:endParaRPr lang="en-US" dirty="0"/>
          </a:p>
        </p:txBody>
      </p:sp>
      <p:sp>
        <p:nvSpPr>
          <p:cNvPr id="3" name="Content Placeholder 2"/>
          <p:cNvSpPr>
            <a:spLocks noGrp="1"/>
          </p:cNvSpPr>
          <p:nvPr>
            <p:ph idx="1"/>
          </p:nvPr>
        </p:nvSpPr>
        <p:spPr/>
        <p:txBody>
          <a:bodyPr>
            <a:normAutofit/>
          </a:bodyPr>
          <a:lstStyle/>
          <a:p>
            <a:pPr lvl="0"/>
            <a:r>
              <a:rPr lang="fr-FR" sz="3600" dirty="0" smtClean="0"/>
              <a:t>Les participants sont capables de préparer une proposition d’urgence de qualité, logique, structurée et complète</a:t>
            </a:r>
            <a:endParaRPr lang="fr-FR" sz="3600"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Remue</a:t>
            </a:r>
            <a:r>
              <a:rPr lang="en-US" dirty="0" smtClean="0"/>
              <a:t>-meninges</a:t>
            </a:r>
            <a:endParaRPr lang="en-US" dirty="0"/>
          </a:p>
        </p:txBody>
      </p:sp>
      <p:sp>
        <p:nvSpPr>
          <p:cNvPr id="3" name="Content Placeholder 2"/>
          <p:cNvSpPr>
            <a:spLocks noGrp="1"/>
          </p:cNvSpPr>
          <p:nvPr>
            <p:ph idx="1"/>
          </p:nvPr>
        </p:nvSpPr>
        <p:spPr/>
        <p:txBody>
          <a:bodyPr>
            <a:normAutofit/>
          </a:bodyPr>
          <a:lstStyle/>
          <a:p>
            <a:pPr lvl="0"/>
            <a:r>
              <a:rPr lang="fr-FR" sz="5400" dirty="0" smtClean="0"/>
              <a:t>Qu’est-ce qu’une </a:t>
            </a:r>
            <a:r>
              <a:rPr lang="fr-FR" sz="5400" dirty="0" smtClean="0"/>
              <a:t>bonne proposition d’urgence?</a:t>
            </a:r>
            <a:endParaRPr lang="fr-FR" sz="5400" dirty="0"/>
          </a:p>
        </p:txBody>
      </p:sp>
    </p:spTree>
    <p:extLst>
      <p:ext uri="{BB962C8B-B14F-4D97-AF65-F5344CB8AC3E}">
        <p14:creationId xmlns:p14="http://schemas.microsoft.com/office/powerpoint/2010/main" val="191374157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 </a:t>
            </a:r>
            <a:r>
              <a:rPr lang="en-US" dirty="0" err="1" smtClean="0"/>
              <a:t>exemple</a:t>
            </a:r>
            <a:r>
              <a:rPr lang="en-US" dirty="0" smtClean="0"/>
              <a:t> de format</a:t>
            </a:r>
            <a:endParaRPr lang="en-US" dirty="0"/>
          </a:p>
        </p:txBody>
      </p:sp>
      <p:sp>
        <p:nvSpPr>
          <p:cNvPr id="3" name="Content Placeholder 2"/>
          <p:cNvSpPr>
            <a:spLocks noGrp="1"/>
          </p:cNvSpPr>
          <p:nvPr>
            <p:ph idx="1"/>
          </p:nvPr>
        </p:nvSpPr>
        <p:spPr/>
        <p:txBody>
          <a:bodyPr>
            <a:normAutofit/>
          </a:bodyPr>
          <a:lstStyle/>
          <a:p>
            <a:pPr lvl="0"/>
            <a:endParaRPr lang="fr-FR" sz="4000" dirty="0" smtClean="0"/>
          </a:p>
          <a:p>
            <a:pPr lvl="0"/>
            <a:endParaRPr lang="fr-FR" sz="4000" dirty="0"/>
          </a:p>
          <a:p>
            <a:pPr lvl="0"/>
            <a:r>
              <a:rPr lang="fr-FR" sz="4000" dirty="0" smtClean="0"/>
              <a:t>Distribuer et décrire le format</a:t>
            </a:r>
            <a:endParaRPr lang="fr-FR" sz="4000" dirty="0"/>
          </a:p>
        </p:txBody>
      </p:sp>
    </p:spTree>
    <p:extLst>
      <p:ext uri="{BB962C8B-B14F-4D97-AF65-F5344CB8AC3E}">
        <p14:creationId xmlns:p14="http://schemas.microsoft.com/office/powerpoint/2010/main" val="108261658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Exercice d’écriture</a:t>
            </a:r>
            <a:endParaRPr lang="fr-FR" dirty="0"/>
          </a:p>
        </p:txBody>
      </p:sp>
      <p:sp>
        <p:nvSpPr>
          <p:cNvPr id="3" name="Content Placeholder 2"/>
          <p:cNvSpPr>
            <a:spLocks noGrp="1"/>
          </p:cNvSpPr>
          <p:nvPr>
            <p:ph idx="1"/>
          </p:nvPr>
        </p:nvSpPr>
        <p:spPr/>
        <p:txBody>
          <a:bodyPr>
            <a:normAutofit fontScale="92500" lnSpcReduction="10000"/>
          </a:bodyPr>
          <a:lstStyle/>
          <a:p>
            <a:r>
              <a:rPr lang="fr-FR" dirty="0" smtClean="0"/>
              <a:t>A l’aide de notre scenario et de l’analyse menée ces derniers jours, écrire une brève proposition d’urgence pour une intervention en réponse au problème d’abri, dans un contexte ou les marchés locaux fournissent des matériaux </a:t>
            </a:r>
            <a:r>
              <a:rPr lang="fr-FR" dirty="0" smtClean="0"/>
              <a:t>appropriés pour l’abri d’urgence, en quantité suffisante et à des prix raisonnables.</a:t>
            </a:r>
            <a:r>
              <a:rPr lang="fr-FR" dirty="0" smtClean="0"/>
              <a:t> Vous ciblez 500 familles de la commune de </a:t>
            </a:r>
            <a:r>
              <a:rPr lang="fr-FR" dirty="0" err="1" smtClean="0"/>
              <a:t>Nasirabad</a:t>
            </a:r>
            <a:r>
              <a:rPr lang="fr-FR" dirty="0" smtClean="0"/>
              <a:t> dont les cases sont écroulées mais qui sont restées au village pour reconstruire dès que possible. </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r>
              <a:rPr lang="en-GB" altLang="en-GB" sz="3200" b="1" dirty="0" smtClean="0"/>
              <a:t>Se familiariser avec le </a:t>
            </a:r>
            <a:r>
              <a:rPr lang="en-GB" altLang="en-GB" sz="3200" b="1" dirty="0" err="1" smtClean="0"/>
              <a:t>manuel</a:t>
            </a:r>
            <a:r>
              <a:rPr lang="en-GB" altLang="en-GB" sz="3200" b="1" dirty="0" smtClean="0"/>
              <a:t> </a:t>
            </a:r>
            <a:r>
              <a:rPr lang="en-GB" altLang="en-GB" sz="3200" b="1" dirty="0" err="1" smtClean="0"/>
              <a:t>Sphère</a:t>
            </a:r>
            <a:r>
              <a:rPr lang="en-GB" altLang="en-GB" sz="3200" b="1" dirty="0" smtClean="0"/>
              <a:t> </a:t>
            </a:r>
            <a:endParaRPr lang="en-US" sz="3200" b="1" dirty="0" smtClean="0"/>
          </a:p>
        </p:txBody>
      </p:sp>
      <p:sp>
        <p:nvSpPr>
          <p:cNvPr id="17411" name="Rectangle 3"/>
          <p:cNvSpPr>
            <a:spLocks noGrp="1" noChangeArrowheads="1"/>
          </p:cNvSpPr>
          <p:nvPr>
            <p:ph type="body" idx="1"/>
          </p:nvPr>
        </p:nvSpPr>
        <p:spPr bwMode="auto">
          <a:xfrm>
            <a:off x="457200" y="990600"/>
            <a:ext cx="8229600" cy="5135563"/>
          </a:xfrm>
          <a:noFill/>
          <a:ln>
            <a:miter lim="800000"/>
            <a:headEnd/>
            <a:tailEnd/>
          </a:ln>
        </p:spPr>
        <p:txBody>
          <a:bodyPr vert="horz" wrap="square" lIns="91440" tIns="45720" rIns="91440" bIns="45720" numCol="1" anchor="t" anchorCtr="0" compatLnSpc="1">
            <a:prstTxWarp prst="textNoShape">
              <a:avLst/>
            </a:prstTxWarp>
            <a:normAutofit/>
          </a:bodyPr>
          <a:lstStyle/>
          <a:p>
            <a:pPr defTabSz="196850"/>
            <a:r>
              <a:rPr lang="en-GB" sz="3600" dirty="0" smtClean="0"/>
              <a:t>   </a:t>
            </a:r>
            <a:r>
              <a:rPr lang="fr-FR" altLang="en-GB" sz="3000" b="1" dirty="0" smtClean="0">
                <a:solidFill>
                  <a:srgbClr val="FFFFCC"/>
                </a:solidFill>
                <a:latin typeface="Arial" charset="0"/>
              </a:rPr>
              <a:t>Repérez et marquez ces sections dans votre manuel pour vous permettre de trouver rapidement les sujets clés :</a:t>
            </a:r>
          </a:p>
          <a:p>
            <a:pPr>
              <a:buFontTx/>
              <a:buNone/>
            </a:pPr>
            <a:r>
              <a:rPr lang="fr-FR" sz="3600" dirty="0" smtClean="0"/>
              <a:t>		- La Charte Humanitaire</a:t>
            </a:r>
          </a:p>
          <a:p>
            <a:pPr>
              <a:buFontTx/>
              <a:buNone/>
            </a:pPr>
            <a:r>
              <a:rPr lang="fr-FR" sz="3600" dirty="0" smtClean="0"/>
              <a:t>		- Les principes de protection</a:t>
            </a:r>
          </a:p>
          <a:p>
            <a:pPr>
              <a:buFontTx/>
              <a:buNone/>
            </a:pPr>
            <a:r>
              <a:rPr lang="fr-FR" sz="3600" dirty="0" smtClean="0"/>
              <a:t>		- </a:t>
            </a:r>
            <a:r>
              <a:rPr lang="fr-FR" altLang="en-GB" sz="3600" dirty="0" smtClean="0"/>
              <a:t>La table des matières pour chaque 	chapitre technique</a:t>
            </a:r>
            <a:endParaRPr lang="fr-FR" sz="3600" dirty="0" smtClean="0"/>
          </a:p>
          <a:p>
            <a:pPr>
              <a:buFontTx/>
              <a:buNone/>
            </a:pPr>
            <a:r>
              <a:rPr lang="fr-FR" sz="3600" dirty="0" smtClean="0"/>
              <a:t>		- Le Code de Conduite</a:t>
            </a:r>
          </a:p>
          <a:p>
            <a:pPr>
              <a:buFontTx/>
              <a:buNone/>
            </a:pPr>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Exercice d’écriture</a:t>
            </a:r>
            <a:endParaRPr lang="fr-FR" dirty="0"/>
          </a:p>
        </p:txBody>
      </p:sp>
      <p:sp>
        <p:nvSpPr>
          <p:cNvPr id="3" name="Content Placeholder 2"/>
          <p:cNvSpPr>
            <a:spLocks noGrp="1"/>
          </p:cNvSpPr>
          <p:nvPr>
            <p:ph idx="1"/>
          </p:nvPr>
        </p:nvSpPr>
        <p:spPr/>
        <p:txBody>
          <a:bodyPr>
            <a:normAutofit/>
          </a:bodyPr>
          <a:lstStyle/>
          <a:p>
            <a:r>
              <a:rPr lang="fr-FR" dirty="0" smtClean="0"/>
              <a:t>Discuter de votre stratégie d’intervention puis écrivez:</a:t>
            </a:r>
          </a:p>
          <a:p>
            <a:r>
              <a:rPr lang="fr-FR" dirty="0" smtClean="0">
                <a:solidFill>
                  <a:srgbClr val="FFFF00"/>
                </a:solidFill>
              </a:rPr>
              <a:t>Analyse du problème</a:t>
            </a:r>
            <a:r>
              <a:rPr lang="fr-FR" dirty="0" smtClean="0"/>
              <a:t> en 5 lignes maxi</a:t>
            </a:r>
          </a:p>
          <a:p>
            <a:r>
              <a:rPr lang="fr-FR" dirty="0" smtClean="0">
                <a:solidFill>
                  <a:srgbClr val="FFFF00"/>
                </a:solidFill>
              </a:rPr>
              <a:t>Un cadre de résultats </a:t>
            </a:r>
            <a:r>
              <a:rPr lang="fr-FR" dirty="0" smtClean="0"/>
              <a:t>(1 but, 1 objectif et 2 Résultats Intermédiaires au max).</a:t>
            </a:r>
          </a:p>
          <a:p>
            <a:r>
              <a:rPr lang="fr-FR" dirty="0" smtClean="0">
                <a:solidFill>
                  <a:srgbClr val="FFFF00"/>
                </a:solidFill>
              </a:rPr>
              <a:t>Activités principales</a:t>
            </a:r>
            <a:endParaRPr lang="fr-FR" dirty="0" smtClean="0">
              <a:solidFill>
                <a:srgbClr val="FFFF00"/>
              </a:solidFill>
            </a:endParaRPr>
          </a:p>
          <a:p>
            <a:endParaRPr lang="fr-FR" dirty="0"/>
          </a:p>
        </p:txBody>
      </p:sp>
    </p:spTree>
    <p:extLst>
      <p:ext uri="{BB962C8B-B14F-4D97-AF65-F5344CB8AC3E}">
        <p14:creationId xmlns:p14="http://schemas.microsoft.com/office/powerpoint/2010/main" val="219929298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 </a:t>
            </a:r>
            <a:r>
              <a:rPr lang="en-US" dirty="0" err="1" smtClean="0"/>
              <a:t>Clés</a:t>
            </a:r>
            <a:endParaRPr lang="en-US" dirty="0"/>
          </a:p>
        </p:txBody>
      </p:sp>
      <p:sp>
        <p:nvSpPr>
          <p:cNvPr id="3" name="Content Placeholder 2"/>
          <p:cNvSpPr>
            <a:spLocks noGrp="1"/>
          </p:cNvSpPr>
          <p:nvPr>
            <p:ph idx="1"/>
          </p:nvPr>
        </p:nvSpPr>
        <p:spPr/>
        <p:txBody>
          <a:bodyPr>
            <a:normAutofit fontScale="92500" lnSpcReduction="20000"/>
          </a:bodyPr>
          <a:lstStyle/>
          <a:p>
            <a:pPr lvl="0"/>
            <a:r>
              <a:rPr lang="fr-FR" dirty="0" smtClean="0"/>
              <a:t>Les propositions d’urgence</a:t>
            </a:r>
            <a:r>
              <a:rPr lang="fr-FR" dirty="0" smtClean="0"/>
              <a:t> documentent de manière structurée et logique, les décisions de l’organisation </a:t>
            </a:r>
            <a:r>
              <a:rPr lang="fr-FR" dirty="0" smtClean="0"/>
              <a:t>(quoi, où, qui, comment) à communiquer à certaines parties prenantes, particulièrement celles en mesure de financer l’intervention proposée. </a:t>
            </a:r>
          </a:p>
          <a:p>
            <a:pPr lvl="0"/>
            <a:r>
              <a:rPr lang="fr-FR" dirty="0" smtClean="0"/>
              <a:t>Il est important de garder la proposition simple et bien structurée </a:t>
            </a:r>
            <a:r>
              <a:rPr lang="fr-FR" dirty="0" smtClean="0">
                <a:sym typeface="Wingdings"/>
              </a:rPr>
              <a:t></a:t>
            </a:r>
            <a:r>
              <a:rPr lang="fr-FR" dirty="0" smtClean="0"/>
              <a:t> la rapidité de préparation est primordiale.</a:t>
            </a:r>
          </a:p>
          <a:p>
            <a:pPr lvl="0"/>
            <a:r>
              <a:rPr lang="fr-FR" dirty="0" smtClean="0"/>
              <a:t>Utilisez une liste de contrôle pour </a:t>
            </a:r>
            <a:r>
              <a:rPr lang="fr-FR" dirty="0" smtClean="0"/>
              <a:t>évaluer la qualité de la proposition</a:t>
            </a:r>
            <a:endParaRPr lang="fr-FR" dirty="0" smtClean="0"/>
          </a:p>
          <a:p>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 </a:t>
            </a:r>
            <a:r>
              <a:rPr lang="en-US" dirty="0" err="1" smtClean="0"/>
              <a:t>Clés</a:t>
            </a:r>
            <a:r>
              <a:rPr lang="en-US" dirty="0" smtClean="0"/>
              <a:t> (suite)</a:t>
            </a:r>
            <a:endParaRPr lang="en-US" dirty="0"/>
          </a:p>
        </p:txBody>
      </p:sp>
      <p:sp>
        <p:nvSpPr>
          <p:cNvPr id="3" name="Content Placeholder 2"/>
          <p:cNvSpPr>
            <a:spLocks noGrp="1"/>
          </p:cNvSpPr>
          <p:nvPr>
            <p:ph idx="1"/>
          </p:nvPr>
        </p:nvSpPr>
        <p:spPr>
          <a:xfrm>
            <a:off x="457200" y="1600200"/>
            <a:ext cx="8229600" cy="5105400"/>
          </a:xfrm>
        </p:spPr>
        <p:txBody>
          <a:bodyPr>
            <a:normAutofit fontScale="92500"/>
          </a:bodyPr>
          <a:lstStyle/>
          <a:p>
            <a:pPr marL="0" indent="0">
              <a:buNone/>
            </a:pPr>
            <a:r>
              <a:rPr lang="fr-FR" dirty="0" smtClean="0"/>
              <a:t>Les éléments essentiels d’une bonne proposition d’urgence incluent:</a:t>
            </a:r>
          </a:p>
          <a:p>
            <a:r>
              <a:rPr lang="fr-FR" dirty="0" smtClean="0">
                <a:solidFill>
                  <a:srgbClr val="FFFF00"/>
                </a:solidFill>
              </a:rPr>
              <a:t>La description de la situation d’urgence </a:t>
            </a:r>
            <a:r>
              <a:rPr lang="fr-FR" dirty="0" smtClean="0"/>
              <a:t>comprenant une analyse des problèmes centraux</a:t>
            </a:r>
          </a:p>
          <a:p>
            <a:r>
              <a:rPr lang="fr-FR" dirty="0" smtClean="0">
                <a:solidFill>
                  <a:srgbClr val="FFFF00"/>
                </a:solidFill>
              </a:rPr>
              <a:t>La stratégie d’intervention </a:t>
            </a:r>
            <a:r>
              <a:rPr lang="fr-FR" dirty="0" smtClean="0"/>
              <a:t>incluant un cadre des résultats, une description détaillée des activités et la structure organisationnelle.</a:t>
            </a:r>
          </a:p>
          <a:p>
            <a:r>
              <a:rPr lang="fr-FR" dirty="0" smtClean="0">
                <a:solidFill>
                  <a:srgbClr val="FFFF00"/>
                </a:solidFill>
              </a:rPr>
              <a:t>Un plan de suivi et évaluation</a:t>
            </a:r>
          </a:p>
          <a:p>
            <a:r>
              <a:rPr lang="fr-FR" dirty="0" smtClean="0">
                <a:solidFill>
                  <a:srgbClr val="FFFF00"/>
                </a:solidFill>
              </a:rPr>
              <a:t>Un budget  </a:t>
            </a:r>
            <a:r>
              <a:rPr lang="fr-FR" dirty="0" smtClean="0"/>
              <a:t>avec coûts détaillés désagrégés par type de dépense</a:t>
            </a:r>
            <a:r>
              <a:rPr lang="fr-FR" dirty="0" smtClean="0"/>
              <a:t> </a:t>
            </a:r>
            <a:endParaRPr lang="fr-FR" dirty="0"/>
          </a:p>
        </p:txBody>
      </p:sp>
    </p:spTree>
    <p:extLst>
      <p:ext uri="{BB962C8B-B14F-4D97-AF65-F5344CB8AC3E}">
        <p14:creationId xmlns:p14="http://schemas.microsoft.com/office/powerpoint/2010/main" val="2441883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p:cNvSpPr>
            <a:spLocks noGrp="1" noChangeArrowheads="1"/>
          </p:cNvSpPr>
          <p:nvPr>
            <p:ph type="title"/>
          </p:nvPr>
        </p:nvSpPr>
        <p:spPr bwMode="auto">
          <a:xfrm>
            <a:off x="685800" y="0"/>
            <a:ext cx="7772400" cy="1143000"/>
          </a:xfrm>
          <a:noFill/>
          <a:ln w="12700">
            <a:miter lim="800000"/>
            <a:headEnd/>
            <a:tailEnd/>
          </a:ln>
        </p:spPr>
        <p:txBody>
          <a:bodyPr vert="horz" wrap="square" lIns="91440" tIns="45720" rIns="91440" bIns="45720" numCol="1" anchor="t" anchorCtr="0" compatLnSpc="1">
            <a:prstTxWarp prst="textNoShape">
              <a:avLst/>
            </a:prstTxWarp>
            <a:normAutofit/>
          </a:bodyPr>
          <a:lstStyle/>
          <a:p>
            <a:pPr defTabSz="196850"/>
            <a:r>
              <a:rPr lang="en-GB" altLang="en-GB" sz="3600" dirty="0" smtClean="0"/>
              <a:t>La </a:t>
            </a:r>
            <a:r>
              <a:rPr lang="en-GB" altLang="en-GB" sz="3600" dirty="0" err="1" smtClean="0"/>
              <a:t>Charte</a:t>
            </a:r>
            <a:r>
              <a:rPr lang="en-GB" altLang="en-GB" sz="3600" dirty="0" smtClean="0"/>
              <a:t> </a:t>
            </a:r>
            <a:r>
              <a:rPr lang="en-GB" altLang="en-GB" sz="3600" dirty="0" err="1" smtClean="0"/>
              <a:t>Humanitaire</a:t>
            </a:r>
            <a:endParaRPr lang="en-GB" altLang="en-GB" dirty="0" smtClean="0"/>
          </a:p>
        </p:txBody>
      </p:sp>
      <p:sp>
        <p:nvSpPr>
          <p:cNvPr id="115716" name="Rectangle 4"/>
          <p:cNvSpPr>
            <a:spLocks noChangeArrowheads="1"/>
          </p:cNvSpPr>
          <p:nvPr/>
        </p:nvSpPr>
        <p:spPr bwMode="auto">
          <a:xfrm>
            <a:off x="609600" y="1524000"/>
            <a:ext cx="8153400" cy="762000"/>
          </a:xfrm>
          <a:prstGeom prst="rect">
            <a:avLst/>
          </a:prstGeom>
          <a:noFill/>
          <a:ln w="12700">
            <a:noFill/>
            <a:miter lim="800000"/>
            <a:headEnd/>
            <a:tailEnd/>
          </a:ln>
        </p:spPr>
        <p:txBody>
          <a:bodyPr/>
          <a:lstStyle/>
          <a:p>
            <a:pPr defTabSz="196850"/>
            <a:r>
              <a:rPr lang="en-GB" altLang="en-GB" sz="2800" dirty="0" smtClean="0">
                <a:effectLst/>
                <a:latin typeface="Arial Black" pitchFamily="34" charset="0"/>
              </a:rPr>
              <a:t>“</a:t>
            </a:r>
            <a:r>
              <a:rPr lang="fr-FR" altLang="en-GB" sz="2800" dirty="0">
                <a:latin typeface="Arial Black" pitchFamily="34" charset="0"/>
              </a:rPr>
              <a:t>En tant qu’agences humanitaires </a:t>
            </a:r>
            <a:r>
              <a:rPr lang="fr-FR" altLang="en-GB" sz="2800" dirty="0" smtClean="0">
                <a:latin typeface="Arial Black" pitchFamily="34" charset="0"/>
              </a:rPr>
              <a:t>aux </a:t>
            </a:r>
            <a:r>
              <a:rPr lang="fr-FR" altLang="en-GB" sz="2800" dirty="0">
                <a:latin typeface="Arial Black" pitchFamily="34" charset="0"/>
              </a:rPr>
              <a:t>niveaux local, national et international, nous </a:t>
            </a:r>
            <a:r>
              <a:rPr lang="fr-FR" altLang="en-GB" sz="2800" dirty="0" smtClean="0">
                <a:latin typeface="Arial Black" pitchFamily="34" charset="0"/>
              </a:rPr>
              <a:t>nous </a:t>
            </a:r>
            <a:r>
              <a:rPr lang="fr-FR" altLang="en-GB" sz="2800" dirty="0">
                <a:latin typeface="Arial Black" pitchFamily="34" charset="0"/>
              </a:rPr>
              <a:t>engageons à promouvoir et à respecter les principes de cette Charte, et à </a:t>
            </a:r>
            <a:r>
              <a:rPr lang="fr-FR" altLang="en-GB" sz="2800" dirty="0" smtClean="0">
                <a:latin typeface="Arial Black" pitchFamily="34" charset="0"/>
              </a:rPr>
              <a:t>appliquer </a:t>
            </a:r>
            <a:r>
              <a:rPr lang="fr-FR" altLang="en-GB" sz="2800" dirty="0">
                <a:latin typeface="Arial Black" pitchFamily="34" charset="0"/>
              </a:rPr>
              <a:t>les standards minimums dans les efforts que nous accomplissons </a:t>
            </a:r>
            <a:r>
              <a:rPr lang="fr-FR" altLang="en-GB" sz="2800" dirty="0" smtClean="0">
                <a:latin typeface="Arial Black" pitchFamily="34" charset="0"/>
              </a:rPr>
              <a:t>pour venir </a:t>
            </a:r>
            <a:r>
              <a:rPr lang="fr-FR" altLang="en-GB" sz="2800" dirty="0">
                <a:latin typeface="Arial Black" pitchFamily="34" charset="0"/>
              </a:rPr>
              <a:t>en aide aux personnes touchées par une catastrophe et les protéger.</a:t>
            </a:r>
            <a:r>
              <a:rPr lang="en-GB" altLang="en-GB" sz="2800" dirty="0" smtClean="0">
                <a:effectLst/>
                <a:latin typeface="Arial Black" pitchFamily="34" charset="0"/>
              </a:rPr>
              <a:t>”</a:t>
            </a:r>
            <a:endParaRPr lang="en-GB" altLang="en-GB" sz="2800" dirty="0">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5716"/>
                                        </p:tgtEl>
                                        <p:attrNameLst>
                                          <p:attrName>style.visibility</p:attrName>
                                        </p:attrNameLst>
                                      </p:cBhvr>
                                      <p:to>
                                        <p:strVal val="visible"/>
                                      </p:to>
                                    </p:set>
                                    <p:anim calcmode="lin" valueType="num">
                                      <p:cBhvr additive="base">
                                        <p:cTn id="7" dur="500" fill="hold"/>
                                        <p:tgtEl>
                                          <p:spTgt spid="115716"/>
                                        </p:tgtEl>
                                        <p:attrNameLst>
                                          <p:attrName>ppt_x</p:attrName>
                                        </p:attrNameLst>
                                      </p:cBhvr>
                                      <p:tavLst>
                                        <p:tav tm="0">
                                          <p:val>
                                            <p:strVal val="0-#ppt_w/2"/>
                                          </p:val>
                                        </p:tav>
                                        <p:tav tm="100000">
                                          <p:val>
                                            <p:strVal val="#ppt_x"/>
                                          </p:val>
                                        </p:tav>
                                      </p:tavLst>
                                    </p:anim>
                                    <p:anim calcmode="lin" valueType="num">
                                      <p:cBhvr additive="base">
                                        <p:cTn id="8" dur="500" fill="hold"/>
                                        <p:tgtEl>
                                          <p:spTgt spid="1157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6" grpId="0" autoUpdateAnimBg="0" rev="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3898</TotalTime>
  <Words>3590</Words>
  <Application>Microsoft Office PowerPoint</Application>
  <PresentationFormat>On-screen Show (4:3)</PresentationFormat>
  <Paragraphs>325</Paragraphs>
  <Slides>82</Slides>
  <Notes>5</Notes>
  <HiddenSlides>0</HiddenSlides>
  <MMClips>0</MMClips>
  <ScaleCrop>false</ScaleCrop>
  <HeadingPairs>
    <vt:vector size="4" baseType="variant">
      <vt:variant>
        <vt:lpstr>Theme</vt:lpstr>
      </vt:variant>
      <vt:variant>
        <vt:i4>1</vt:i4>
      </vt:variant>
      <vt:variant>
        <vt:lpstr>Slide Titles</vt:lpstr>
      </vt:variant>
      <vt:variant>
        <vt:i4>82</vt:i4>
      </vt:variant>
    </vt:vector>
  </HeadingPairs>
  <TitlesOfParts>
    <vt:vector size="83" baseType="lpstr">
      <vt:lpstr>Office Theme</vt:lpstr>
      <vt:lpstr>Formation sur la réponse aux urgences</vt:lpstr>
      <vt:lpstr>Se présenter</vt:lpstr>
      <vt:lpstr>Objectifs</vt:lpstr>
      <vt:lpstr>Objectifs</vt:lpstr>
      <vt:lpstr>Intro à Sphère: Objectif</vt:lpstr>
      <vt:lpstr>Les buts de Sphère:</vt:lpstr>
      <vt:lpstr> Outils pour mettre les principes et valeurs en action</vt:lpstr>
      <vt:lpstr>Se familiariser avec le manuel Sphère </vt:lpstr>
      <vt:lpstr>La Charte Humanitaire</vt:lpstr>
      <vt:lpstr>Rôles et obligations (p.23)</vt:lpstr>
      <vt:lpstr>Message Clé</vt:lpstr>
      <vt:lpstr>Code de conduite : Objectifs</vt:lpstr>
      <vt:lpstr>Exercice</vt:lpstr>
      <vt:lpstr>Messages Clés</vt:lpstr>
      <vt:lpstr>Les Standard essentiels: objectif</vt:lpstr>
      <vt:lpstr>Questions</vt:lpstr>
      <vt:lpstr>Message Clé</vt:lpstr>
      <vt:lpstr>Dėfinitions  - Objectif</vt:lpstr>
      <vt:lpstr>Définitions</vt:lpstr>
      <vt:lpstr>Définitions</vt:lpstr>
      <vt:lpstr>Analysez &amp; Catégorisez</vt:lpstr>
      <vt:lpstr>Exercice Scenario</vt:lpstr>
      <vt:lpstr>Messages Clés</vt:lpstr>
      <vt:lpstr>Messages Clés</vt:lpstr>
      <vt:lpstr>Pourquoi une méthodologie de l’évaluation?</vt:lpstr>
      <vt:lpstr>Evaluation d’urgence: Objectifs</vt:lpstr>
      <vt:lpstr>Etude de cas - questions</vt:lpstr>
      <vt:lpstr>Exercice - discussion</vt:lpstr>
      <vt:lpstr>Pourquoi faisons-nous des évaluations?</vt:lpstr>
      <vt:lpstr>Mener de bonnes évaluations - astuces</vt:lpstr>
      <vt:lpstr>Astuces (suite)</vt:lpstr>
      <vt:lpstr>Resources</vt:lpstr>
      <vt:lpstr>Messages Clés</vt:lpstr>
      <vt:lpstr>Planification: Objectifs</vt:lpstr>
      <vt:lpstr> </vt:lpstr>
      <vt:lpstr> </vt:lpstr>
      <vt:lpstr> </vt:lpstr>
      <vt:lpstr>Messages Clés</vt:lpstr>
      <vt:lpstr>Messages Clés</vt:lpstr>
      <vt:lpstr>Messages Clés</vt:lpstr>
      <vt:lpstr>Biais &amp; Triangulation: Objectif</vt:lpstr>
      <vt:lpstr>PowerPoint Presentation</vt:lpstr>
      <vt:lpstr>PowerPoint Presentation</vt:lpstr>
      <vt:lpstr>Analyse des parties prenantes: Objectif</vt:lpstr>
      <vt:lpstr>Parties prenantes</vt:lpstr>
      <vt:lpstr>Exercice</vt:lpstr>
      <vt:lpstr>Messages Clés</vt:lpstr>
      <vt:lpstr>Quelle information collecter: Objectif</vt:lpstr>
      <vt:lpstr>Exercice</vt:lpstr>
      <vt:lpstr>Oui/Non Exercice de réflexion</vt:lpstr>
      <vt:lpstr>Messages clés</vt:lpstr>
      <vt:lpstr>Messages Clés (suite)</vt:lpstr>
      <vt:lpstr>Faire des interviews: Objectif</vt:lpstr>
      <vt:lpstr>Exercice d’interview</vt:lpstr>
      <vt:lpstr>Messages Clés</vt:lpstr>
      <vt:lpstr>Messages Clés (suite)</vt:lpstr>
      <vt:lpstr>Ciblage: objectif</vt:lpstr>
      <vt:lpstr>Questions</vt:lpstr>
      <vt:lpstr>Messages Clés</vt:lpstr>
      <vt:lpstr>Messages Clés (suite)</vt:lpstr>
      <vt:lpstr>Messages Clés (suite)</vt:lpstr>
      <vt:lpstr>Objectifs – outils d’analyse</vt:lpstr>
      <vt:lpstr>Travail de groupe</vt:lpstr>
      <vt:lpstr>Exercice</vt:lpstr>
      <vt:lpstr>Exercice</vt:lpstr>
      <vt:lpstr>Exercice</vt:lpstr>
      <vt:lpstr>L’analyse</vt:lpstr>
      <vt:lpstr>Messages Clés</vt:lpstr>
      <vt:lpstr>Messages Clés (suite)</vt:lpstr>
      <vt:lpstr>Messages Clés (suite)</vt:lpstr>
      <vt:lpstr>Objectif</vt:lpstr>
      <vt:lpstr>Exercice</vt:lpstr>
      <vt:lpstr>Travaux en paires</vt:lpstr>
      <vt:lpstr>Messages Clés</vt:lpstr>
      <vt:lpstr>Messages Clés</vt:lpstr>
      <vt:lpstr>Ecriture de proposition d’urgence: Objectif</vt:lpstr>
      <vt:lpstr>Remue-meninges</vt:lpstr>
      <vt:lpstr>Un exemple de format</vt:lpstr>
      <vt:lpstr>Exercice d’écriture</vt:lpstr>
      <vt:lpstr>Exercice d’écriture</vt:lpstr>
      <vt:lpstr>Messages Clés</vt:lpstr>
      <vt:lpstr>Messages Clés (suite)</vt:lpstr>
    </vt:vector>
  </TitlesOfParts>
  <Company>Catholic Relief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EARO Accountability &amp; Protection Workshop</dc:title>
  <dc:creator>ehenning</dc:creator>
  <cp:lastModifiedBy>Jean-Philippe Debus</cp:lastModifiedBy>
  <cp:revision>142</cp:revision>
  <dcterms:created xsi:type="dcterms:W3CDTF">2012-08-04T12:52:26Z</dcterms:created>
  <dcterms:modified xsi:type="dcterms:W3CDTF">2012-09-27T19:18:16Z</dcterms:modified>
</cp:coreProperties>
</file>