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6" r:id="rId2"/>
    <p:sldId id="258" r:id="rId3"/>
    <p:sldId id="259" r:id="rId4"/>
    <p:sldId id="295" r:id="rId5"/>
    <p:sldId id="351" r:id="rId6"/>
    <p:sldId id="297" r:id="rId7"/>
    <p:sldId id="298" r:id="rId8"/>
    <p:sldId id="342" r:id="rId9"/>
    <p:sldId id="399" r:id="rId10"/>
    <p:sldId id="400" r:id="rId11"/>
    <p:sldId id="301" r:id="rId12"/>
    <p:sldId id="404" r:id="rId13"/>
    <p:sldId id="306" r:id="rId14"/>
    <p:sldId id="307" r:id="rId15"/>
    <p:sldId id="308" r:id="rId16"/>
    <p:sldId id="309" r:id="rId17"/>
    <p:sldId id="401" r:id="rId18"/>
    <p:sldId id="346" r:id="rId19"/>
    <p:sldId id="300" r:id="rId20"/>
    <p:sldId id="345" r:id="rId21"/>
    <p:sldId id="330" r:id="rId22"/>
    <p:sldId id="331" r:id="rId23"/>
    <p:sldId id="327" r:id="rId24"/>
    <p:sldId id="316" r:id="rId25"/>
    <p:sldId id="319" r:id="rId26"/>
    <p:sldId id="317" r:id="rId27"/>
    <p:sldId id="403" r:id="rId28"/>
    <p:sldId id="320" r:id="rId29"/>
    <p:sldId id="322" r:id="rId30"/>
    <p:sldId id="323" r:id="rId31"/>
    <p:sldId id="325" r:id="rId32"/>
    <p:sldId id="34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9" autoAdjust="0"/>
    <p:restoredTop sz="98496" autoAdjust="0"/>
  </p:normalViewPr>
  <p:slideViewPr>
    <p:cSldViewPr>
      <p:cViewPr varScale="1">
        <p:scale>
          <a:sx n="51" d="100"/>
          <a:sy n="51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3EBDF-BFE9-404C-9E4F-9CDAEBE30048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4C9B4-B8BE-4D7D-BBF0-35E496741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82AF1-6C54-4820-BD31-ECEEBFE7C4FF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A321D-F73F-4CAA-A890-3A9D8E746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6FF88-A21C-4FB8-8E4F-B628E7D0B31C}" type="datetimeFigureOut">
              <a:rPr lang="en-US" smtClean="0"/>
              <a:pPr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894D-43D9-41BC-AE43-29EC54972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Security Planning &amp; Emergency Preparedness Planning Workshop</a:t>
            </a:r>
          </a:p>
          <a:p>
            <a:pPr algn="ctr">
              <a:buNone/>
            </a:pPr>
            <a:r>
              <a:rPr lang="en-US" sz="4400" dirty="0" smtClean="0"/>
              <a:t>Kenya </a:t>
            </a:r>
          </a:p>
          <a:p>
            <a:pPr algn="ctr">
              <a:buNone/>
            </a:pPr>
            <a:r>
              <a:rPr lang="en-US" sz="3600" dirty="0" smtClean="0"/>
              <a:t>June 14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-15</a:t>
            </a:r>
            <a:r>
              <a:rPr lang="en-US" sz="3600" baseline="30000" dirty="0" smtClean="0"/>
              <a:t>th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worked well?</a:t>
            </a:r>
          </a:p>
          <a:p>
            <a:r>
              <a:rPr lang="en-US" sz="4000" dirty="0" smtClean="0"/>
              <a:t>What were challenges?</a:t>
            </a:r>
          </a:p>
          <a:p>
            <a:r>
              <a:rPr lang="en-US" sz="4000" dirty="0" smtClean="0"/>
              <a:t>What should have been done differently?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Setting the Scene: </a:t>
            </a:r>
            <a:br>
              <a:rPr lang="en-US" sz="4800" dirty="0" smtClean="0"/>
            </a:br>
            <a:r>
              <a:rPr lang="en-US" sz="4800" dirty="0" smtClean="0"/>
              <a:t>Anticipated Scenario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4400" dirty="0" smtClean="0"/>
              <a:t>Common understanding of potential emergency scenario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 smtClean="0"/>
              <a:t>Potential triggers</a:t>
            </a:r>
          </a:p>
          <a:p>
            <a:pPr lvl="1">
              <a:buFont typeface="Arial" pitchFamily="34" charset="0"/>
              <a:buChar char="•"/>
            </a:pPr>
            <a:r>
              <a:rPr lang="en-US" sz="4400" dirty="0" smtClean="0"/>
              <a:t>Map of flashpoints &amp; concentration areas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Elements of a potential scenario</a:t>
            </a:r>
          </a:p>
          <a:p>
            <a:r>
              <a:rPr lang="en-US" sz="4000" dirty="0" smtClean="0"/>
              <a:t>List of triggers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u="sng" dirty="0" smtClean="0"/>
              <a:t>Flashpoints</a:t>
            </a:r>
            <a:r>
              <a:rPr lang="en-US" sz="4000" dirty="0" smtClean="0"/>
              <a:t> – potential for outbreak of violence- F</a:t>
            </a:r>
            <a:endParaRPr lang="en-US" sz="4000" u="sng" dirty="0" smtClean="0"/>
          </a:p>
          <a:p>
            <a:r>
              <a:rPr lang="en-US" sz="4000" u="sng" dirty="0" smtClean="0"/>
              <a:t>Concentration areas </a:t>
            </a:r>
            <a:r>
              <a:rPr lang="en-US" sz="4000" dirty="0" smtClean="0"/>
              <a:t>– high numbers of population that need to be served (in addition to flashpoint areas) - CA</a:t>
            </a:r>
          </a:p>
          <a:p>
            <a:r>
              <a:rPr lang="en-US" sz="4000" dirty="0" smtClean="0"/>
              <a:t>Areas of limited access/movement due to security - X</a:t>
            </a:r>
          </a:p>
          <a:p>
            <a:r>
              <a:rPr lang="en-US" sz="4000" dirty="0" smtClean="0"/>
              <a:t>Existing IDP camps - 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Analysis</a:t>
            </a:r>
            <a:r>
              <a:rPr lang="en-US" dirty="0"/>
              <a:t>:</a:t>
            </a:r>
            <a:r>
              <a:rPr lang="en-US" dirty="0" smtClean="0"/>
              <a:t>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400" dirty="0" smtClean="0"/>
              <a:t>Common understanding of possible impacts on affected communities in the emergency scenario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4000" dirty="0" smtClean="0"/>
              <a:t>Imagine you are one of the affected households</a:t>
            </a:r>
          </a:p>
          <a:p>
            <a:pPr lvl="1"/>
            <a:r>
              <a:rPr lang="en-US" sz="3200" dirty="0" smtClean="0"/>
              <a:t>Describe the conditions you are facing</a:t>
            </a:r>
          </a:p>
          <a:p>
            <a:pPr lvl="2"/>
            <a:r>
              <a:rPr lang="en-US" sz="2800" dirty="0" smtClean="0"/>
              <a:t>E.g. Families have little or no water</a:t>
            </a:r>
          </a:p>
          <a:p>
            <a:pPr lvl="2"/>
            <a:r>
              <a:rPr lang="en-US" sz="2800" dirty="0" smtClean="0"/>
              <a:t>E.g. Families displaced</a:t>
            </a:r>
          </a:p>
          <a:p>
            <a:pPr lvl="1"/>
            <a:r>
              <a:rPr lang="en-US" sz="3200" dirty="0" smtClean="0"/>
              <a:t>Consider the impact on different age groups &amp; gender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Family </a:t>
            </a:r>
            <a:r>
              <a:rPr lang="en-US" dirty="0"/>
              <a:t>assets  (land, livestock, housing etc)</a:t>
            </a:r>
          </a:p>
          <a:p>
            <a:pPr lvl="0"/>
            <a:r>
              <a:rPr lang="en-US" dirty="0"/>
              <a:t>Livelihood (source of income on daily </a:t>
            </a:r>
            <a:r>
              <a:rPr lang="en-US" dirty="0" smtClean="0"/>
              <a:t>basis</a:t>
            </a:r>
            <a:r>
              <a:rPr lang="en-US" dirty="0"/>
              <a:t>, e.g. salaried job etc)</a:t>
            </a:r>
          </a:p>
          <a:p>
            <a:pPr lvl="0"/>
            <a:r>
              <a:rPr lang="en-US" dirty="0"/>
              <a:t>Social  assets (community support)</a:t>
            </a:r>
          </a:p>
          <a:p>
            <a:pPr lvl="0"/>
            <a:r>
              <a:rPr lang="en-US" dirty="0"/>
              <a:t>Access to services (health clinics, markets, water etc)</a:t>
            </a:r>
          </a:p>
          <a:p>
            <a:pPr lvl="0"/>
            <a:r>
              <a:rPr lang="en-US" dirty="0"/>
              <a:t>Security concerns</a:t>
            </a:r>
          </a:p>
          <a:p>
            <a:pPr lvl="0"/>
            <a:r>
              <a:rPr lang="en-US" dirty="0"/>
              <a:t>Dignity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Group/</a:t>
            </a:r>
            <a:br>
              <a:rPr lang="en-US" dirty="0" smtClean="0"/>
            </a:br>
            <a:r>
              <a:rPr lang="en-US" dirty="0" smtClean="0"/>
              <a:t>Local Partner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Identify community group/local partner capacity to respond to an emergency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Community group/local partner capacity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Location – towns/ villages where groups are situated </a:t>
            </a:r>
            <a:endParaRPr lang="en-US" dirty="0" smtClean="0"/>
          </a:p>
          <a:p>
            <a:r>
              <a:rPr lang="en-GB" dirty="0" smtClean="0"/>
              <a:t>Number of members – record the total number of members</a:t>
            </a:r>
            <a:endParaRPr lang="en-US" dirty="0" smtClean="0"/>
          </a:p>
          <a:p>
            <a:r>
              <a:rPr lang="en-GB" dirty="0" smtClean="0"/>
              <a:t>Activities – record main group activities </a:t>
            </a:r>
            <a:endParaRPr lang="en-US" dirty="0" smtClean="0"/>
          </a:p>
          <a:p>
            <a:r>
              <a:rPr lang="en-GB" dirty="0" smtClean="0"/>
              <a:t>Emergency response skills – in an emergency situation what do you think this group could do?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Day 1 Wrap Up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What went well?</a:t>
            </a:r>
          </a:p>
          <a:p>
            <a:r>
              <a:rPr lang="en-US" sz="4400" dirty="0" smtClean="0"/>
              <a:t>What could have been done better?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Understanding of how to carry out proper field assessments &amp; manage information from assessments appropriately</a:t>
            </a:r>
          </a:p>
          <a:p>
            <a:pPr lvl="0"/>
            <a:r>
              <a:rPr lang="en-US" dirty="0" smtClean="0"/>
              <a:t>Common understanding of potential emergency scenario</a:t>
            </a:r>
          </a:p>
          <a:p>
            <a:pPr lvl="0"/>
            <a:r>
              <a:rPr lang="en-US" dirty="0" smtClean="0"/>
              <a:t>Common understanding of impact of this potential emergency scenario</a:t>
            </a:r>
          </a:p>
          <a:p>
            <a:pPr lvl="0"/>
            <a:r>
              <a:rPr lang="en-US" dirty="0" smtClean="0"/>
              <a:t>Identify coordinated capacity to respond to an emergency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Coordination: Objectives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GB" sz="4400" dirty="0" smtClean="0"/>
              <a:t>Recognize importance of coordination in emergencies</a:t>
            </a:r>
            <a:endParaRPr lang="en-US" sz="4400" dirty="0" smtClean="0"/>
          </a:p>
          <a:p>
            <a:pPr lvl="0"/>
            <a:r>
              <a:rPr lang="en-GB" sz="4400" dirty="0" smtClean="0"/>
              <a:t>Recognize what other agencies/key actors plan on doing 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Identify </a:t>
            </a:r>
            <a:r>
              <a:rPr lang="en-US" sz="4400" u="sng" dirty="0" smtClean="0"/>
              <a:t>structural</a:t>
            </a:r>
            <a:r>
              <a:rPr lang="en-US" sz="4400" dirty="0" smtClean="0"/>
              <a:t> resources which can be mobilized to support an emergency response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Hospitals</a:t>
            </a:r>
          </a:p>
          <a:p>
            <a:r>
              <a:rPr lang="en-US" dirty="0" smtClean="0"/>
              <a:t>Warehouses</a:t>
            </a:r>
          </a:p>
          <a:p>
            <a:r>
              <a:rPr lang="en-US" dirty="0" smtClean="0"/>
              <a:t>Churches</a:t>
            </a:r>
          </a:p>
          <a:p>
            <a:r>
              <a:rPr lang="en-US" dirty="0" smtClean="0"/>
              <a:t>Community centers</a:t>
            </a:r>
          </a:p>
          <a:p>
            <a:r>
              <a:rPr lang="en-US" dirty="0" smtClean="0"/>
              <a:t>Schools</a:t>
            </a:r>
          </a:p>
          <a:p>
            <a:r>
              <a:rPr lang="en-US" dirty="0" smtClean="0"/>
              <a:t>NGO clinics</a:t>
            </a:r>
          </a:p>
          <a:p>
            <a:r>
              <a:rPr lang="en-US" dirty="0" smtClean="0"/>
              <a:t>Government services</a:t>
            </a:r>
          </a:p>
          <a:p>
            <a:r>
              <a:rPr lang="en-US" dirty="0" err="1" smtClean="0"/>
              <a:t>Showgrounds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Capacity Analysis: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4000" dirty="0" smtClean="0"/>
              <a:t>Identify capacity to respond to an emergency</a:t>
            </a:r>
          </a:p>
          <a:p>
            <a:pPr lvl="0"/>
            <a:r>
              <a:rPr lang="en-GB" sz="4000" dirty="0" smtClean="0"/>
              <a:t>Rank combined response programming strengths </a:t>
            </a:r>
            <a:endParaRPr lang="en-US" sz="4000" dirty="0" smtClean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organization</a:t>
            </a:r>
          </a:p>
          <a:p>
            <a:r>
              <a:rPr lang="en-US" sz="3600" dirty="0" smtClean="0"/>
              <a:t>Your partners</a:t>
            </a:r>
          </a:p>
          <a:p>
            <a:pPr>
              <a:buNone/>
            </a:pPr>
            <a:endParaRPr lang="en-US" sz="3600" dirty="0"/>
          </a:p>
          <a:p>
            <a:r>
              <a:rPr lang="en-US" sz="3600" dirty="0" smtClean="0"/>
              <a:t>1 = Strong capacity</a:t>
            </a:r>
          </a:p>
          <a:p>
            <a:r>
              <a:rPr lang="en-US" sz="3600" dirty="0" smtClean="0"/>
              <a:t>2 = Average capacity</a:t>
            </a:r>
          </a:p>
          <a:p>
            <a:r>
              <a:rPr lang="en-US" sz="3600" dirty="0" smtClean="0"/>
              <a:t>3 = Low capacity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Prioritize response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Identify 3 Response activities that meet community &amp; household needs </a:t>
            </a:r>
            <a:r>
              <a:rPr lang="en-US" sz="4000" u="sng" dirty="0" smtClean="0"/>
              <a:t>and</a:t>
            </a:r>
            <a:r>
              <a:rPr lang="en-US" sz="4000" dirty="0" smtClean="0"/>
              <a:t> where you, partners, and/or community groups have capacity to respond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Emergence Preparedness &amp; </a:t>
            </a:r>
            <a:br>
              <a:rPr lang="en-US" dirty="0" smtClean="0"/>
            </a:br>
            <a:r>
              <a:rPr lang="en-US" dirty="0" smtClean="0"/>
              <a:t>Response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3600" i="1" dirty="0" smtClean="0"/>
              <a:t>	Documented  </a:t>
            </a:r>
            <a:r>
              <a:rPr lang="en-US" sz="3600" i="1" u="sng" dirty="0" smtClean="0"/>
              <a:t>realistic</a:t>
            </a:r>
            <a:r>
              <a:rPr lang="en-US" sz="3600" i="1" dirty="0" smtClean="0"/>
              <a:t> plan </a:t>
            </a:r>
            <a:r>
              <a:rPr lang="en-US" sz="3600" i="1" dirty="0"/>
              <a:t>that takes into account the possible emergency/disaster scenarios and maps out exactly </a:t>
            </a:r>
            <a:r>
              <a:rPr lang="en-US" sz="3600" b="1" i="1" dirty="0"/>
              <a:t>how</a:t>
            </a:r>
            <a:r>
              <a:rPr lang="en-US" sz="3600" i="1" dirty="0"/>
              <a:t> an organization or institution could help those affected by the </a:t>
            </a:r>
            <a:r>
              <a:rPr lang="en-US" sz="3600" i="1" dirty="0" smtClean="0"/>
              <a:t>emergency/disaster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Elements of EPP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Map of flashpoints/concentration areas</a:t>
            </a:r>
          </a:p>
          <a:p>
            <a:r>
              <a:rPr lang="en-US" sz="4400" dirty="0" smtClean="0"/>
              <a:t>Coordination plan</a:t>
            </a:r>
          </a:p>
          <a:p>
            <a:r>
              <a:rPr lang="en-US" sz="4400" dirty="0" smtClean="0"/>
              <a:t>List of structural resources</a:t>
            </a:r>
          </a:p>
          <a:p>
            <a:r>
              <a:rPr lang="en-US" sz="4400" dirty="0" smtClean="0"/>
              <a:t>Prioritized response activities &amp; how to prepare for them</a:t>
            </a:r>
          </a:p>
          <a:p>
            <a:r>
              <a:rPr lang="en-US" sz="4400" dirty="0" smtClean="0"/>
              <a:t>Critical action points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Response activity</a:t>
            </a:r>
          </a:p>
          <a:p>
            <a:r>
              <a:rPr lang="en-US" sz="4000" dirty="0" smtClean="0"/>
              <a:t>Detailed activities related to that response</a:t>
            </a:r>
          </a:p>
          <a:p>
            <a:r>
              <a:rPr lang="en-US" sz="4000" dirty="0" smtClean="0"/>
              <a:t>Preparedness steps needed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Action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Identify 3 Critical Action Points that can be accomplished in 1-2 months</a:t>
            </a:r>
          </a:p>
          <a:p>
            <a:r>
              <a:rPr lang="en-US" sz="4000" dirty="0" smtClean="0"/>
              <a:t>Prioritized activities that are critical in ensuring that your organization &amp; partners are prepared to assist an emergency response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Objectives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600" dirty="0" smtClean="0"/>
              <a:t>Identify resources which can be mobilized to support an emergency response</a:t>
            </a:r>
          </a:p>
          <a:p>
            <a:pPr lvl="0"/>
            <a:r>
              <a:rPr lang="en-US" sz="3600" dirty="0" smtClean="0"/>
              <a:t>Identify priority response sectors</a:t>
            </a:r>
          </a:p>
          <a:p>
            <a:pPr lvl="0"/>
            <a:r>
              <a:rPr lang="en-US" sz="3600" dirty="0" smtClean="0"/>
              <a:t>Start to prepare elements for a </a:t>
            </a:r>
            <a:r>
              <a:rPr lang="en-US" sz="3600" u="sng" dirty="0" smtClean="0"/>
              <a:t>realistic and focused </a:t>
            </a:r>
            <a:r>
              <a:rPr lang="en-US" sz="3600" dirty="0" smtClean="0"/>
              <a:t>Emergency Preparedness &amp; Response Plan </a:t>
            </a:r>
          </a:p>
          <a:p>
            <a:pPr lvl="0"/>
            <a:r>
              <a:rPr lang="en-US" sz="3600" dirty="0" smtClean="0"/>
              <a:t>Start preparation of a revised &amp; focused security plan.</a:t>
            </a:r>
          </a:p>
          <a:p>
            <a:pPr lvl="0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Look at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column – “Preparedness Steps” - from previous exercise</a:t>
            </a:r>
          </a:p>
          <a:p>
            <a:r>
              <a:rPr lang="en-US" sz="3600" dirty="0" smtClean="0"/>
              <a:t>What is critical</a:t>
            </a:r>
          </a:p>
          <a:p>
            <a:r>
              <a:rPr lang="en-US" sz="3600" dirty="0" smtClean="0"/>
              <a:t>What can realistically be achieved</a:t>
            </a:r>
          </a:p>
          <a:p>
            <a:r>
              <a:rPr lang="en-US" sz="3600" dirty="0" smtClean="0"/>
              <a:t>Also consider coordination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Critical Action Points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799" y="838200"/>
          <a:ext cx="8763001" cy="586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1"/>
                <a:gridCol w="2057400"/>
                <a:gridCol w="2362200"/>
                <a:gridCol w="1676400"/>
              </a:tblGrid>
              <a:tr h="533399"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 Action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Person(s) 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Resources/Support Needed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  <a:endParaRPr lang="en-US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Scenario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Joseph, Mohammed, </a:t>
                      </a:r>
                      <a:r>
                        <a:rPr lang="en-US" dirty="0" err="1" smtClean="0"/>
                        <a:t>Timon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Aug. 31st</a:t>
                      </a:r>
                      <a:endParaRPr lang="en-US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en-US" dirty="0" smtClean="0"/>
                        <a:t>Staffing Emergency. Org. Chart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 </a:t>
                      </a:r>
                      <a:r>
                        <a:rPr lang="en-US" dirty="0" err="1" smtClean="0"/>
                        <a:t>Wendo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smtClean="0"/>
                        <a:t>HR)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Sept. 15th</a:t>
                      </a:r>
                      <a:endParaRPr 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Mapping – Fine</a:t>
                      </a:r>
                      <a:r>
                        <a:rPr lang="en-US" baseline="0" dirty="0" smtClean="0"/>
                        <a:t> Tune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Gregory</a:t>
                      </a:r>
                      <a:r>
                        <a:rPr lang="en-US" baseline="0" dirty="0" smtClean="0"/>
                        <a:t> 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from</a:t>
                      </a:r>
                      <a:r>
                        <a:rPr lang="en-US" baseline="0" dirty="0" smtClean="0"/>
                        <a:t> Michael M.; KK </a:t>
                      </a:r>
                      <a:r>
                        <a:rPr lang="en-US" baseline="0" dirty="0" smtClean="0"/>
                        <a:t>support; </a:t>
                      </a:r>
                      <a:r>
                        <a:rPr lang="en-US" baseline="0" smtClean="0"/>
                        <a:t>Kingston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Aug. 31st</a:t>
                      </a:r>
                      <a:endParaRPr lang="en-US" dirty="0"/>
                    </a:p>
                  </a:txBody>
                  <a:tcPr/>
                </a:tc>
              </a:tr>
              <a:tr h="1219199">
                <a:tc>
                  <a:txBody>
                    <a:bodyPr/>
                    <a:lstStyle/>
                    <a:p>
                      <a:r>
                        <a:rPr lang="en-US" dirty="0" smtClean="0"/>
                        <a:t>Preparedness/</a:t>
                      </a:r>
                      <a:r>
                        <a:rPr lang="en-US" dirty="0" err="1" smtClean="0"/>
                        <a:t>Coord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Workshop w/ Partners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PM, Ted, Peter K., Budget</a:t>
                      </a:r>
                      <a:r>
                        <a:rPr lang="en-US" baseline="0" dirty="0" smtClean="0"/>
                        <a:t> for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Sept. </a:t>
                      </a:r>
                      <a:r>
                        <a:rPr lang="en-US" smtClean="0"/>
                        <a:t>15th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Day 2 Wrap Up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What went well?</a:t>
            </a:r>
          </a:p>
          <a:p>
            <a:r>
              <a:rPr lang="en-US" sz="4400" dirty="0" smtClean="0"/>
              <a:t>What could have been done better?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Introduction to Security &amp; EPP: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Understand aim of Security &amp; EPP workshop</a:t>
            </a:r>
          </a:p>
          <a:p>
            <a:pPr lvl="0"/>
            <a:r>
              <a:rPr lang="en-US" sz="3600" dirty="0" smtClean="0"/>
              <a:t>Undertake to share workshop outcomes &amp; commitments &amp; ensure implementation of resulting action plan</a:t>
            </a:r>
          </a:p>
          <a:p>
            <a:pPr marL="623888" indent="-514350">
              <a:buNone/>
            </a:pPr>
            <a:r>
              <a:rPr lang="en-US" dirty="0" smtClean="0">
                <a:latin typeface="Lucida Sans Unicode" pitchFamily="34" charset="0"/>
              </a:rPr>
              <a:t> </a:t>
            </a:r>
          </a:p>
          <a:p>
            <a:pPr marL="623888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Start of a revised security manual/plan</a:t>
            </a:r>
          </a:p>
          <a:p>
            <a:r>
              <a:rPr lang="en-US" sz="3600" dirty="0" smtClean="0"/>
              <a:t>Elements of emergency preparedness plan</a:t>
            </a:r>
          </a:p>
          <a:p>
            <a:r>
              <a:rPr lang="en-US" sz="3600" dirty="0" smtClean="0"/>
              <a:t>Action points to ensure successful preparedness for response</a:t>
            </a:r>
          </a:p>
          <a:p>
            <a:r>
              <a:rPr lang="en-US" sz="3600" dirty="0" smtClean="0"/>
              <a:t>Action points for completing security manual/plan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Elements of EPP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Map of flashpoints/concentration areas</a:t>
            </a:r>
          </a:p>
          <a:p>
            <a:r>
              <a:rPr lang="en-US" sz="4400" dirty="0" smtClean="0"/>
              <a:t>Coordination plan </a:t>
            </a:r>
          </a:p>
          <a:p>
            <a:r>
              <a:rPr lang="en-US" sz="4400" dirty="0" smtClean="0"/>
              <a:t>List of structural resources</a:t>
            </a:r>
          </a:p>
          <a:p>
            <a:r>
              <a:rPr lang="en-US" sz="4400" dirty="0" smtClean="0"/>
              <a:t>Prioritized response activities &amp; how to prepare for them</a:t>
            </a:r>
          </a:p>
          <a:p>
            <a:r>
              <a:rPr lang="en-US" sz="4400" dirty="0" smtClean="0"/>
              <a:t>Critical action points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EPP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Reflect on last response around election</a:t>
            </a:r>
          </a:p>
          <a:p>
            <a:pPr lvl="0"/>
            <a:r>
              <a:rPr lang="en-US" dirty="0" smtClean="0"/>
              <a:t>Identify possible emergency scenario that may require response around upcoming election</a:t>
            </a:r>
          </a:p>
          <a:p>
            <a:pPr lvl="0"/>
            <a:r>
              <a:rPr lang="en-US" dirty="0" smtClean="0"/>
              <a:t>Potential impacts of this scenario on households &amp; communities &amp; possible humanitarian response needs</a:t>
            </a:r>
          </a:p>
          <a:p>
            <a:pPr lvl="0"/>
            <a:r>
              <a:rPr lang="en-US" dirty="0" smtClean="0"/>
              <a:t>External coordination &amp; role of local partners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EPP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Resources &amp; capacity that exist that could be mobilized for the emergency response</a:t>
            </a:r>
          </a:p>
          <a:p>
            <a:pPr lvl="0"/>
            <a:r>
              <a:rPr lang="en-US" sz="3600" dirty="0" smtClean="0"/>
              <a:t>Identify coordinated response capacity strengths</a:t>
            </a:r>
          </a:p>
          <a:p>
            <a:pPr lvl="0"/>
            <a:r>
              <a:rPr lang="en-US" sz="3600" dirty="0" smtClean="0"/>
              <a:t>Development of activities that need to be carried out to be prepared to respond in an emergency &amp; related resource needs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Scene: Reflecting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400" dirty="0" smtClean="0"/>
              <a:t>Reflect on emergency response during the previous election period – what happened, when, who was involved, &amp; how &amp; why key decisions were taken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18745</TotalTime>
  <Words>847</Words>
  <Application>Microsoft Office PowerPoint</Application>
  <PresentationFormat>On-screen Show (4:3)</PresentationFormat>
  <Paragraphs>150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Objectives</vt:lpstr>
      <vt:lpstr>Objectives</vt:lpstr>
      <vt:lpstr>Introduction to Security &amp; EPP: Objectives</vt:lpstr>
      <vt:lpstr>Outputs</vt:lpstr>
      <vt:lpstr>Elements of EPP</vt:lpstr>
      <vt:lpstr>EPP Sessions</vt:lpstr>
      <vt:lpstr>EPP Sessions</vt:lpstr>
      <vt:lpstr>Setting the Scene: Reflecting Back</vt:lpstr>
      <vt:lpstr>Questions</vt:lpstr>
      <vt:lpstr>Setting the Scene:  Anticipated Scenario</vt:lpstr>
      <vt:lpstr>Part A</vt:lpstr>
      <vt:lpstr>Mapping Exercise</vt:lpstr>
      <vt:lpstr>Impact Analysis: Objective</vt:lpstr>
      <vt:lpstr>Impact Exercise</vt:lpstr>
      <vt:lpstr>Impact Exercise</vt:lpstr>
      <vt:lpstr>Community Group/ Local Partner Capacity</vt:lpstr>
      <vt:lpstr>Community group/local partner capacity matrix</vt:lpstr>
      <vt:lpstr>Day 1 Wrap Up</vt:lpstr>
      <vt:lpstr>Coordination: Objectives</vt:lpstr>
      <vt:lpstr>Resource Mapping</vt:lpstr>
      <vt:lpstr>Structures</vt:lpstr>
      <vt:lpstr>Capacity Analysis: Objectives</vt:lpstr>
      <vt:lpstr>Ranking Instructions</vt:lpstr>
      <vt:lpstr>Prioritize response activities</vt:lpstr>
      <vt:lpstr>Emergence Preparedness &amp;  Response Plan</vt:lpstr>
      <vt:lpstr>Elements of EPP</vt:lpstr>
      <vt:lpstr>Fill in Matrix</vt:lpstr>
      <vt:lpstr>Critical Action Points</vt:lpstr>
      <vt:lpstr>Slide 30</vt:lpstr>
      <vt:lpstr>Critical Action Points</vt:lpstr>
      <vt:lpstr>Day 2 Wrap Up</vt:lpstr>
    </vt:vector>
  </TitlesOfParts>
  <Company>Catholic Relief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Topics</dc:title>
  <dc:creator>ehenning</dc:creator>
  <cp:lastModifiedBy>ehenning</cp:lastModifiedBy>
  <cp:revision>61</cp:revision>
  <dcterms:created xsi:type="dcterms:W3CDTF">2011-07-23T12:33:29Z</dcterms:created>
  <dcterms:modified xsi:type="dcterms:W3CDTF">2012-06-15T13:30:47Z</dcterms:modified>
</cp:coreProperties>
</file>